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1847" r:id="rId2"/>
    <p:sldId id="1848" r:id="rId3"/>
    <p:sldId id="1849" r:id="rId4"/>
    <p:sldId id="1850" r:id="rId5"/>
    <p:sldId id="1851" r:id="rId6"/>
    <p:sldId id="1852" r:id="rId7"/>
    <p:sldId id="1853" r:id="rId8"/>
    <p:sldId id="1854" r:id="rId9"/>
    <p:sldId id="1855" r:id="rId10"/>
    <p:sldId id="1856" r:id="rId11"/>
    <p:sldId id="1857" r:id="rId12"/>
    <p:sldId id="1858" r:id="rId13"/>
    <p:sldId id="1859" r:id="rId14"/>
    <p:sldId id="1860" r:id="rId15"/>
    <p:sldId id="1861" r:id="rId16"/>
    <p:sldId id="1862" r:id="rId17"/>
    <p:sldId id="1863" r:id="rId18"/>
    <p:sldId id="1864" r:id="rId19"/>
    <p:sldId id="1865" r:id="rId20"/>
    <p:sldId id="1866" r:id="rId21"/>
    <p:sldId id="1867" r:id="rId22"/>
    <p:sldId id="1868" r:id="rId23"/>
    <p:sldId id="1869" r:id="rId24"/>
    <p:sldId id="1870" r:id="rId25"/>
    <p:sldId id="1871" r:id="rId26"/>
    <p:sldId id="1872" r:id="rId27"/>
    <p:sldId id="1873" r:id="rId28"/>
    <p:sldId id="1874" r:id="rId29"/>
    <p:sldId id="1875" r:id="rId30"/>
    <p:sldId id="1876" r:id="rId31"/>
    <p:sldId id="1877" r:id="rId32"/>
    <p:sldId id="1878" r:id="rId33"/>
    <p:sldId id="1879" r:id="rId34"/>
    <p:sldId id="1880" r:id="rId35"/>
    <p:sldId id="1881" r:id="rId36"/>
    <p:sldId id="1882" r:id="rId37"/>
    <p:sldId id="1883" r:id="rId38"/>
    <p:sldId id="1884" r:id="rId39"/>
    <p:sldId id="1885" r:id="rId40"/>
    <p:sldId id="1886" r:id="rId41"/>
    <p:sldId id="1887" r:id="rId42"/>
    <p:sldId id="1888" r:id="rId43"/>
    <p:sldId id="1889" r:id="rId44"/>
    <p:sldId id="1890" r:id="rId45"/>
    <p:sldId id="1891" r:id="rId46"/>
    <p:sldId id="1892" r:id="rId47"/>
    <p:sldId id="1893" r:id="rId48"/>
    <p:sldId id="1894" r:id="rId49"/>
    <p:sldId id="1895" r:id="rId50"/>
    <p:sldId id="1896" r:id="rId51"/>
    <p:sldId id="1897" r:id="rId52"/>
    <p:sldId id="1898" r:id="rId53"/>
    <p:sldId id="1899" r:id="rId54"/>
    <p:sldId id="1900" r:id="rId55"/>
    <p:sldId id="1901" r:id="rId56"/>
    <p:sldId id="1902" r:id="rId57"/>
    <p:sldId id="1903" r:id="rId58"/>
    <p:sldId id="1904" r:id="rId59"/>
    <p:sldId id="1905" r:id="rId60"/>
    <p:sldId id="1906" r:id="rId61"/>
    <p:sldId id="1907" r:id="rId62"/>
    <p:sldId id="1908" r:id="rId63"/>
    <p:sldId id="1909" r:id="rId64"/>
    <p:sldId id="1910" r:id="rId65"/>
    <p:sldId id="1911" r:id="rId66"/>
    <p:sldId id="1912" r:id="rId67"/>
    <p:sldId id="1913" r:id="rId68"/>
    <p:sldId id="1914" r:id="rId69"/>
    <p:sldId id="1915" r:id="rId70"/>
    <p:sldId id="1916" r:id="rId71"/>
    <p:sldId id="1917" r:id="rId72"/>
    <p:sldId id="1918" r:id="rId73"/>
    <p:sldId id="1919" r:id="rId74"/>
    <p:sldId id="1920" r:id="rId75"/>
    <p:sldId id="1921" r:id="rId76"/>
    <p:sldId id="1922" r:id="rId77"/>
    <p:sldId id="1923" r:id="rId78"/>
    <p:sldId id="1924" r:id="rId79"/>
    <p:sldId id="1925" r:id="rId80"/>
    <p:sldId id="1926" r:id="rId81"/>
    <p:sldId id="1927" r:id="rId82"/>
    <p:sldId id="1928" r:id="rId83"/>
    <p:sldId id="1929" r:id="rId84"/>
    <p:sldId id="1930" r:id="rId85"/>
  </p:sldIdLst>
  <p:sldSz cx="12192000" cy="6858000"/>
  <p:notesSz cx="7099300" cy="10234613"/>
  <p:custShowLst>
    <p:custShow name="TP&amp;Dフォーラム" id="0">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7" autoAdjust="0"/>
    <p:restoredTop sz="83634" autoAdjust="0"/>
  </p:normalViewPr>
  <p:slideViewPr>
    <p:cSldViewPr snapToGrid="0">
      <p:cViewPr varScale="1">
        <p:scale>
          <a:sx n="54" d="100"/>
          <a:sy n="54" d="100"/>
        </p:scale>
        <p:origin x="756" y="5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2" tIns="49521" rIns="99042" bIns="49521"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2" tIns="49521" rIns="99042" bIns="49521" rtlCol="0"/>
          <a:lstStyle>
            <a:lvl1pPr algn="r">
              <a:defRPr sz="1300"/>
            </a:lvl1pPr>
          </a:lstStyle>
          <a:p>
            <a:fld id="{B377335C-6462-4247-BEFA-CD97B67177F9}" type="datetimeFigureOut">
              <a:rPr kumimoji="1" lang="ja-JP" altLang="en-US" smtClean="0"/>
              <a:t>2016/5/4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2" tIns="49521" rIns="99042" bIns="49521" rtlCol="0" anchor="ctr"/>
          <a:lstStyle/>
          <a:p>
            <a:endParaRPr lang="ja-JP" altLang="en-US"/>
          </a:p>
        </p:txBody>
      </p:sp>
      <p:sp>
        <p:nvSpPr>
          <p:cNvPr id="5" name="ノート プレースホルダー 4"/>
          <p:cNvSpPr>
            <a:spLocks noGrp="1"/>
          </p:cNvSpPr>
          <p:nvPr>
            <p:ph type="body" sz="quarter" idx="3"/>
          </p:nvPr>
        </p:nvSpPr>
        <p:spPr>
          <a:xfrm>
            <a:off x="709930" y="4925408"/>
            <a:ext cx="5679440" cy="4029879"/>
          </a:xfrm>
          <a:prstGeom prst="rect">
            <a:avLst/>
          </a:prstGeom>
        </p:spPr>
        <p:txBody>
          <a:bodyPr vert="horz" lIns="99042" tIns="49521" rIns="99042" bIns="49521"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9"/>
            <a:ext cx="3076363" cy="513507"/>
          </a:xfrm>
          <a:prstGeom prst="rect">
            <a:avLst/>
          </a:prstGeom>
        </p:spPr>
        <p:txBody>
          <a:bodyPr vert="horz" lIns="99042" tIns="49521" rIns="99042" bIns="49521"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9"/>
            <a:ext cx="3076363" cy="513507"/>
          </a:xfrm>
          <a:prstGeom prst="rect">
            <a:avLst/>
          </a:prstGeom>
        </p:spPr>
        <p:txBody>
          <a:bodyPr vert="horz" lIns="99042" tIns="49521" rIns="99042" bIns="49521"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21442;&#32771;&#36039;&#26009;/IT%20&#38306;&#36899;&#22522;&#30990;&#24773;&#22577;&#12395;&#12388;&#12356;&#12390;magazine_tougou.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ja-JP" sz="1200" dirty="0" smtClean="0"/>
              <a:t>国会法第</a:t>
            </a:r>
            <a:r>
              <a:rPr lang="en-US" altLang="ja-JP" sz="1200" dirty="0" smtClean="0"/>
              <a:t>130</a:t>
            </a:r>
            <a:r>
              <a:rPr lang="ja-JP" altLang="ja-JP" sz="1200" dirty="0" smtClean="0"/>
              <a:t>条及び国立国会図書館法により国会に設置され、 図書及びその他の図書館資料を収集し、国会議貝の職務の遂行に資するとともに、行政及び司法の各部門、更に日本国民に対し図書館奉仕を提供することを目的とする図書館</a:t>
            </a:r>
            <a:endParaRPr lang="en-US" altLang="ja-JP" sz="1200" dirty="0" smtClean="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2016/5/4</a:t>
            </a:fld>
            <a:endParaRPr kumimoji="1" lang="ja-JP" altLang="en-US" dirty="0"/>
          </a:p>
        </p:txBody>
      </p:sp>
    </p:spTree>
    <p:extLst>
      <p:ext uri="{BB962C8B-B14F-4D97-AF65-F5344CB8AC3E}">
        <p14:creationId xmlns:p14="http://schemas.microsoft.com/office/powerpoint/2010/main" val="132257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solidFill>
                  <a:srgbClr val="FF0000"/>
                </a:solidFill>
              </a:rPr>
              <a:t>サービスは，システムとそれを使った業務により実現するもので，情報システムは，サービスを効率的・効果的に実現するためのものと位置づけている。</a:t>
            </a:r>
          </a:p>
          <a:p>
            <a:r>
              <a:rPr lang="ja-JP" altLang="en-US" dirty="0" smtClean="0"/>
              <a:t>情報システムは，サービスを効率的に遂行することを支援するもので，情報システムでできないことを，業務により人が行うものとしている。システムの構築に当たっては，</a:t>
            </a:r>
            <a:r>
              <a:rPr lang="ja-JP" altLang="en-US" dirty="0" smtClean="0">
                <a:solidFill>
                  <a:srgbClr val="FF0000"/>
                </a:solidFill>
              </a:rPr>
              <a:t>個別サービスの最適化ではなく，国全体，</a:t>
            </a:r>
            <a:r>
              <a:rPr lang="en-US" dirty="0" smtClean="0">
                <a:solidFill>
                  <a:srgbClr val="FF0000"/>
                </a:solidFill>
              </a:rPr>
              <a:t>NDL</a:t>
            </a:r>
            <a:r>
              <a:rPr lang="ja-JP" altLang="en-US" dirty="0" smtClean="0">
                <a:solidFill>
                  <a:srgbClr val="FF0000"/>
                </a:solidFill>
              </a:rPr>
              <a:t>全体の最適化の観点で実施すべき要件を明確化</a:t>
            </a:r>
            <a:r>
              <a:rPr lang="ja-JP" altLang="en-US" dirty="0" smtClean="0"/>
              <a:t>し，</a:t>
            </a:r>
            <a:r>
              <a:rPr lang="ja-JP" altLang="en-US" dirty="0" smtClean="0">
                <a:solidFill>
                  <a:srgbClr val="FF0000"/>
                </a:solidFill>
              </a:rPr>
              <a:t>他機関と連携分担</a:t>
            </a:r>
            <a:r>
              <a:rPr lang="ja-JP" altLang="en-US" dirty="0" smtClean="0"/>
              <a:t>して構築する。 </a:t>
            </a:r>
            <a:endParaRPr lang="en-US" altLang="ja-JP" dirty="0" smtClean="0"/>
          </a:p>
          <a:p>
            <a:r>
              <a:rPr lang="ja-JP" altLang="en-US" dirty="0" smtClean="0"/>
              <a:t>～～～～～～</a:t>
            </a: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ADA26850-4A7A-41C4-8684-C4ED525AEE15}" type="datetime1">
              <a:rPr kumimoji="1" lang="ja-JP" altLang="en-US" smtClean="0"/>
              <a:t>2016/5/4</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10</a:t>
            </a:fld>
            <a:endParaRPr kumimoji="1" lang="ja-JP" altLang="en-US"/>
          </a:p>
        </p:txBody>
      </p:sp>
    </p:spTree>
    <p:extLst>
      <p:ext uri="{BB962C8B-B14F-4D97-AF65-F5344CB8AC3E}">
        <p14:creationId xmlns:p14="http://schemas.microsoft.com/office/powerpoint/2010/main" val="1718797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2013</a:t>
            </a:r>
            <a:r>
              <a:rPr kumimoji="1" lang="ja-JP" altLang="en-US" dirty="0" smtClean="0"/>
              <a:t>年の業務・システム最適化計画の策定のアプローチ</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28579356-B04A-48A5-8272-8503E737554C}" type="slidenum">
              <a:rPr kumimoji="1" lang="ja-JP" altLang="en-US" smtClean="0"/>
              <a:pPr/>
              <a:t>11</a:t>
            </a:fld>
            <a:endParaRPr kumimoji="1" lang="ja-JP" altLang="en-US"/>
          </a:p>
        </p:txBody>
      </p:sp>
    </p:spTree>
    <p:extLst>
      <p:ext uri="{BB962C8B-B14F-4D97-AF65-F5344CB8AC3E}">
        <p14:creationId xmlns:p14="http://schemas.microsoft.com/office/powerpoint/2010/main" val="64390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55000" lnSpcReduction="20000"/>
          </a:bodyPr>
          <a:lstStyle/>
          <a:p>
            <a:r>
              <a:rPr kumimoji="1" lang="ja-JP" altLang="en-US" dirty="0" smtClean="0"/>
              <a:t>将来構想</a:t>
            </a:r>
            <a:endParaRPr kumimoji="1" lang="en-US" altLang="ja-JP" dirty="0" smtClean="0"/>
          </a:p>
          <a:p>
            <a:pPr lvl="1"/>
            <a:r>
              <a:rPr lang="ja-JP" altLang="en-US" dirty="0" smtClean="0"/>
              <a:t>あるべき姿の検討</a:t>
            </a:r>
            <a:endParaRPr kumimoji="1" lang="en-US" altLang="ja-JP" dirty="0" smtClean="0"/>
          </a:p>
          <a:p>
            <a:r>
              <a:rPr kumimoji="1" lang="ja-JP" altLang="en-US" dirty="0" smtClean="0"/>
              <a:t>使命・目標設定</a:t>
            </a:r>
            <a:endParaRPr kumimoji="1" lang="en-US" altLang="ja-JP" dirty="0" smtClean="0"/>
          </a:p>
          <a:p>
            <a:pPr lvl="1"/>
            <a:r>
              <a:rPr lang="ja-JP" altLang="en-US" dirty="0" smtClean="0"/>
              <a:t>サービスの理念、活動の方向性</a:t>
            </a:r>
            <a:endParaRPr kumimoji="1" lang="en-US" altLang="ja-JP" dirty="0" smtClean="0"/>
          </a:p>
          <a:p>
            <a:r>
              <a:rPr lang="ja-JP" altLang="en-US" dirty="0" smtClean="0"/>
              <a:t>活動計画（年次展開）</a:t>
            </a:r>
            <a:endParaRPr lang="en-US" altLang="ja-JP" dirty="0" smtClean="0"/>
          </a:p>
          <a:p>
            <a:pPr lvl="1"/>
            <a:r>
              <a:rPr lang="ja-JP" altLang="en-US" dirty="0" smtClean="0"/>
              <a:t>サービスの項目と概念、スケジュール感</a:t>
            </a:r>
            <a:endParaRPr lang="en-US" altLang="ja-JP" dirty="0" smtClean="0"/>
          </a:p>
          <a:p>
            <a:r>
              <a:rPr lang="ja-JP" altLang="en-US" dirty="0" smtClean="0"/>
              <a:t>動向調査</a:t>
            </a:r>
            <a:endParaRPr lang="en-US" altLang="ja-JP" dirty="0" smtClean="0"/>
          </a:p>
          <a:p>
            <a:pPr lvl="1"/>
            <a:r>
              <a:rPr lang="ja-JP" altLang="en-US" dirty="0" smtClean="0"/>
              <a:t>利用者ニーズ調査</a:t>
            </a:r>
            <a:endParaRPr lang="en-US" altLang="ja-JP" dirty="0" smtClean="0"/>
          </a:p>
          <a:p>
            <a:pPr lvl="2"/>
            <a:r>
              <a:rPr lang="ja-JP" altLang="en-US" dirty="0" smtClean="0"/>
              <a:t>利用者種別、利用目的、利用場所、利用機器</a:t>
            </a:r>
            <a:r>
              <a:rPr lang="ja-JP" altLang="en-US" dirty="0" err="1" smtClean="0"/>
              <a:t>、、、</a:t>
            </a:r>
            <a:endParaRPr lang="en-US" altLang="ja-JP" dirty="0" smtClean="0"/>
          </a:p>
          <a:p>
            <a:pPr lvl="1"/>
            <a:r>
              <a:rPr lang="ja-JP" altLang="en-US" dirty="0" smtClean="0"/>
              <a:t>外部サービス動向調査</a:t>
            </a:r>
            <a:endParaRPr lang="en-US" altLang="ja-JP" dirty="0" smtClean="0"/>
          </a:p>
          <a:p>
            <a:pPr lvl="2"/>
            <a:r>
              <a:rPr lang="ja-JP" altLang="en-US" dirty="0" smtClean="0"/>
              <a:t>類似サービス、補完的サービスの今後の動向から見た当館の役割</a:t>
            </a:r>
            <a:endParaRPr lang="en-US" altLang="ja-JP" dirty="0" smtClean="0"/>
          </a:p>
          <a:p>
            <a:pPr lvl="1"/>
            <a:r>
              <a:rPr lang="ja-JP" altLang="en-US" dirty="0" smtClean="0"/>
              <a:t>技術・製品開発及び適用動向調査</a:t>
            </a:r>
            <a:endParaRPr lang="en-US" altLang="ja-JP" dirty="0" smtClean="0"/>
          </a:p>
          <a:p>
            <a:pPr lvl="2"/>
            <a:r>
              <a:rPr lang="ja-JP" altLang="en-US" dirty="0" smtClean="0"/>
              <a:t>今後利用可能になると思われる技術の動向と、当館での適用可能性</a:t>
            </a:r>
            <a:endParaRPr lang="en-US" altLang="ja-JP" dirty="0" smtClean="0"/>
          </a:p>
          <a:p>
            <a:r>
              <a:rPr lang="ja-JP" altLang="en-US" dirty="0" smtClean="0"/>
              <a:t>サービス要件定義</a:t>
            </a:r>
            <a:endParaRPr lang="en-US" altLang="ja-JP" dirty="0" smtClean="0"/>
          </a:p>
          <a:p>
            <a:pPr lvl="1"/>
            <a:r>
              <a:rPr kumimoji="1" lang="ja-JP" altLang="en-US" dirty="0" smtClean="0"/>
              <a:t>利用者ニーズ調査</a:t>
            </a:r>
            <a:endParaRPr kumimoji="1" lang="en-US" altLang="ja-JP" dirty="0" smtClean="0"/>
          </a:p>
          <a:p>
            <a:pPr lvl="1"/>
            <a:r>
              <a:rPr lang="ja-JP" altLang="en-US" dirty="0" smtClean="0"/>
              <a:t>使命・目標の達成のアプローチとして、サービスの提供の方向性の再認識</a:t>
            </a:r>
            <a:endParaRPr lang="en-US" altLang="ja-JP" dirty="0" smtClean="0"/>
          </a:p>
          <a:p>
            <a:pPr lvl="1"/>
            <a:r>
              <a:rPr kumimoji="1" lang="ja-JP" altLang="en-US" dirty="0" smtClean="0"/>
              <a:t>具体的なサービスのイメージ</a:t>
            </a:r>
            <a:endParaRPr kumimoji="1" lang="en-US" altLang="ja-JP" dirty="0" smtClean="0"/>
          </a:p>
          <a:p>
            <a:pPr lvl="2"/>
            <a:r>
              <a:rPr lang="ja-JP" altLang="en-US" dirty="0" smtClean="0"/>
              <a:t>何をしたいか？（サービス部門）</a:t>
            </a:r>
            <a:endParaRPr lang="en-US" altLang="ja-JP" dirty="0" smtClean="0"/>
          </a:p>
          <a:p>
            <a:pPr lvl="2"/>
            <a:r>
              <a:rPr kumimoji="1" lang="ja-JP" altLang="en-US" dirty="0" smtClean="0"/>
              <a:t>何ができるか？（システム部門）</a:t>
            </a:r>
            <a:endParaRPr kumimoji="1" lang="en-US" altLang="ja-JP" dirty="0" smtClean="0"/>
          </a:p>
          <a:p>
            <a:pPr lvl="2"/>
            <a:endParaRPr kumimoji="1" lang="en-US" altLang="ja-JP" dirty="0" smtClean="0"/>
          </a:p>
          <a:p>
            <a:r>
              <a:rPr kumimoji="1" lang="ja-JP" altLang="en-US" dirty="0" smtClean="0"/>
              <a:t>業務システム最適化計画</a:t>
            </a:r>
            <a:endParaRPr kumimoji="1" lang="en-US" altLang="ja-JP" dirty="0" smtClean="0"/>
          </a:p>
          <a:p>
            <a:pPr lvl="1"/>
            <a:r>
              <a:rPr kumimoji="1" lang="ja-JP" altLang="en-US" dirty="0" smtClean="0"/>
              <a:t>情報化の推進を図るために、総合的な考慮</a:t>
            </a:r>
            <a:endParaRPr kumimoji="1" lang="en-US" altLang="ja-JP" dirty="0" smtClean="0"/>
          </a:p>
          <a:p>
            <a:pPr lvl="1"/>
            <a:r>
              <a:rPr kumimoji="1" lang="ja-JP" altLang="en-US" dirty="0" smtClean="0"/>
              <a:t>業務的観点（システム抜きには業務は成り立たない）</a:t>
            </a:r>
            <a:endParaRPr kumimoji="1" lang="en-US" altLang="ja-JP" dirty="0" smtClean="0"/>
          </a:p>
          <a:p>
            <a:pPr lvl="1"/>
            <a:r>
              <a:rPr lang="ja-JP" altLang="en-US" dirty="0" smtClean="0"/>
              <a:t>システム的観点（システム化は業務・サービスを向上させるためにある）</a:t>
            </a:r>
            <a:endParaRPr kumimoji="1" lang="en-US" altLang="ja-JP" dirty="0" smtClean="0"/>
          </a:p>
          <a:p>
            <a:pPr lvl="1"/>
            <a:r>
              <a:rPr kumimoji="1" lang="ja-JP" altLang="en-US" dirty="0" smtClean="0"/>
              <a:t>経営資源の配分（人・物・金）</a:t>
            </a:r>
            <a:endParaRPr kumimoji="1" lang="en-US" altLang="ja-JP" dirty="0" smtClean="0"/>
          </a:p>
          <a:p>
            <a:pPr lvl="1"/>
            <a:r>
              <a:rPr lang="ja-JP" altLang="en-US" dirty="0" smtClean="0"/>
              <a:t>行司役（システム化を通じた業務の変更、業務向上のためのシステム変更）</a:t>
            </a:r>
            <a:endParaRPr kumimoji="1" lang="en-US" altLang="ja-JP" dirty="0" smtClean="0"/>
          </a:p>
          <a:p>
            <a:r>
              <a:rPr kumimoji="1" lang="ja-JP" altLang="en-US" dirty="0" smtClean="0"/>
              <a:t>業務システム最適化実施計画</a:t>
            </a:r>
            <a:endParaRPr kumimoji="1" lang="en-US" altLang="ja-JP" dirty="0" smtClean="0"/>
          </a:p>
          <a:p>
            <a:pPr lvl="1"/>
            <a:r>
              <a:rPr kumimoji="1" lang="ja-JP" altLang="en-US" dirty="0" smtClean="0"/>
              <a:t>具体的な実施内容とスケジューリング</a:t>
            </a:r>
            <a:endParaRPr kumimoji="1" lang="en-US" altLang="ja-JP" dirty="0" smtClean="0"/>
          </a:p>
          <a:p>
            <a:r>
              <a:rPr kumimoji="1" lang="ja-JP" altLang="en-US" dirty="0" smtClean="0"/>
              <a:t>システム化企画</a:t>
            </a:r>
            <a:endParaRPr kumimoji="1" lang="en-US" altLang="ja-JP" dirty="0" smtClean="0"/>
          </a:p>
          <a:p>
            <a:pPr lvl="1"/>
            <a:r>
              <a:rPr kumimoji="1" lang="ja-JP" altLang="en-US" dirty="0" smtClean="0"/>
              <a:t>プロジェクト計画</a:t>
            </a:r>
            <a:endParaRPr kumimoji="1" lang="en-US" altLang="ja-JP" dirty="0" smtClean="0"/>
          </a:p>
          <a:p>
            <a:pPr lvl="1"/>
            <a:r>
              <a:rPr lang="ja-JP" altLang="en-US" dirty="0" smtClean="0"/>
              <a:t>体制立上げ</a:t>
            </a:r>
            <a:endParaRPr lang="en-US" altLang="ja-JP" dirty="0" smtClean="0"/>
          </a:p>
          <a:p>
            <a:r>
              <a:rPr kumimoji="1" lang="ja-JP" altLang="en-US" dirty="0" smtClean="0"/>
              <a:t>システム化要件定義</a:t>
            </a:r>
            <a:endParaRPr kumimoji="1" lang="en-US" altLang="ja-JP" dirty="0" smtClean="0"/>
          </a:p>
          <a:p>
            <a:pPr lvl="1"/>
            <a:r>
              <a:rPr kumimoji="1" lang="ja-JP" altLang="en-US" dirty="0" smtClean="0"/>
              <a:t>業務・機能要件定義</a:t>
            </a:r>
            <a:endParaRPr kumimoji="1" lang="en-US" altLang="ja-JP" dirty="0" smtClean="0"/>
          </a:p>
          <a:p>
            <a:pPr lvl="1"/>
            <a:r>
              <a:rPr lang="ja-JP" altLang="en-US" dirty="0" smtClean="0"/>
              <a:t>非機能要件定義</a:t>
            </a:r>
            <a:endParaRPr lang="en-US" altLang="ja-JP" dirty="0" smtClean="0"/>
          </a:p>
          <a:p>
            <a:pPr lvl="1"/>
            <a:r>
              <a:rPr lang="ja-JP" altLang="en-US" dirty="0" smtClean="0"/>
              <a:t>下記に沿って</a:t>
            </a:r>
            <a:endParaRPr lang="en-US" altLang="ja-JP" dirty="0" smtClean="0"/>
          </a:p>
          <a:p>
            <a:pPr lvl="2"/>
            <a:r>
              <a:rPr lang="ja-JP" altLang="en-US" dirty="0" smtClean="0"/>
              <a:t>技術標準適用指針</a:t>
            </a:r>
            <a:endParaRPr lang="en-US" altLang="ja-JP" dirty="0" smtClean="0"/>
          </a:p>
          <a:p>
            <a:pPr lvl="2"/>
            <a:r>
              <a:rPr kumimoji="1" lang="ja-JP" altLang="en-US" dirty="0" smtClean="0"/>
              <a:t>技術標準適用ガイドライン</a:t>
            </a:r>
            <a:endParaRPr kumimoji="1" lang="en-US" altLang="ja-JP" dirty="0" smtClean="0"/>
          </a:p>
          <a:p>
            <a:r>
              <a:rPr lang="ja-JP" altLang="en-US" dirty="0" smtClean="0"/>
              <a:t>全体管理体制</a:t>
            </a:r>
            <a:endParaRPr lang="en-US" altLang="ja-JP" dirty="0" smtClean="0"/>
          </a:p>
          <a:p>
            <a:pPr lvl="1"/>
            <a:r>
              <a:rPr kumimoji="1" lang="ja-JP" altLang="en-US" dirty="0" smtClean="0"/>
              <a:t>開発スケジュール</a:t>
            </a:r>
            <a:endParaRPr kumimoji="1" lang="en-US" altLang="ja-JP" dirty="0" smtClean="0"/>
          </a:p>
          <a:p>
            <a:pPr lvl="1"/>
            <a:r>
              <a:rPr lang="ja-JP" altLang="en-US" dirty="0" smtClean="0"/>
              <a:t>開発体制立上げ</a:t>
            </a:r>
            <a:endParaRPr lang="en-US" altLang="ja-JP" dirty="0" smtClean="0"/>
          </a:p>
          <a:p>
            <a:pPr lvl="1"/>
            <a:r>
              <a:rPr kumimoji="1" lang="ja-JP" altLang="en-US" dirty="0" smtClean="0"/>
              <a:t>進捗管理</a:t>
            </a:r>
            <a:endParaRPr kumimoji="1" lang="en-US" altLang="ja-JP" dirty="0" smtClean="0"/>
          </a:p>
          <a:p>
            <a:r>
              <a:rPr lang="ja-JP" altLang="en-US" dirty="0" smtClean="0"/>
              <a:t>システム構築</a:t>
            </a:r>
            <a:endParaRPr lang="en-US" altLang="ja-JP" dirty="0" smtClean="0"/>
          </a:p>
          <a:p>
            <a:pPr lvl="1"/>
            <a:r>
              <a:rPr lang="ja-JP" altLang="en-US" dirty="0" smtClean="0"/>
              <a:t>調達</a:t>
            </a:r>
            <a:endParaRPr lang="en-US" altLang="ja-JP" dirty="0" smtClean="0"/>
          </a:p>
          <a:p>
            <a:pPr lvl="1"/>
            <a:r>
              <a:rPr lang="ja-JP" altLang="en-US" dirty="0" smtClean="0"/>
              <a:t>開発</a:t>
            </a:r>
            <a:endParaRPr lang="en-US" altLang="ja-JP" dirty="0" smtClean="0"/>
          </a:p>
          <a:p>
            <a:pPr lvl="1"/>
            <a:r>
              <a:rPr lang="ja-JP" altLang="en-US" dirty="0" smtClean="0"/>
              <a:t>運用</a:t>
            </a:r>
            <a:endParaRPr lang="en-US" altLang="ja-JP" dirty="0" smtClean="0"/>
          </a:p>
          <a:p>
            <a:endParaRPr kumimoji="1" lang="en-US" altLang="ja-JP" dirty="0" smtClean="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スライド番号プレースホルダ 4"/>
          <p:cNvSpPr>
            <a:spLocks noGrp="1"/>
          </p:cNvSpPr>
          <p:nvPr>
            <p:ph type="sldNum" sz="quarter" idx="11"/>
          </p:nvPr>
        </p:nvSpPr>
        <p:spPr/>
        <p:txBody>
          <a:bodyPr/>
          <a:lstStyle/>
          <a:p>
            <a:fld id="{816A9BB7-DD5C-41DE-9B80-A8A5AECCA2DE}" type="slidenum">
              <a:rPr kumimoji="1" lang="ja-JP" altLang="en-US" smtClean="0"/>
              <a:pPr/>
              <a:t>12</a:t>
            </a:fld>
            <a:endParaRPr kumimoji="1" lang="ja-JP" altLang="en-US"/>
          </a:p>
        </p:txBody>
      </p:sp>
      <p:sp>
        <p:nvSpPr>
          <p:cNvPr id="6" name="日付プレースホルダ 5"/>
          <p:cNvSpPr>
            <a:spLocks noGrp="1"/>
          </p:cNvSpPr>
          <p:nvPr>
            <p:ph type="dt" idx="12"/>
          </p:nvPr>
        </p:nvSpPr>
        <p:spPr/>
        <p:txBody>
          <a:bodyPr/>
          <a:lstStyle/>
          <a:p>
            <a:fld id="{B7955919-400E-464D-A15E-47A50D37AAD1}" type="datetime1">
              <a:rPr kumimoji="1" lang="ja-JP" altLang="en-US" smtClean="0"/>
              <a:t>2016/5/4</a:t>
            </a:fld>
            <a:endParaRPr kumimoji="1" lang="ja-JP" altLang="en-US"/>
          </a:p>
        </p:txBody>
      </p:sp>
      <p:sp>
        <p:nvSpPr>
          <p:cNvPr id="7" name="フッター プレースホルダ 6"/>
          <p:cNvSpPr>
            <a:spLocks noGrp="1"/>
          </p:cNvSpPr>
          <p:nvPr>
            <p:ph type="ftr" sz="quarter" idx="13"/>
          </p:nvPr>
        </p:nvSpPr>
        <p:spPr/>
        <p:txBody>
          <a:bodyPr/>
          <a:lstStyle/>
          <a:p>
            <a:endParaRPr kumimoji="1" lang="ja-JP" altLang="en-US"/>
          </a:p>
        </p:txBody>
      </p:sp>
    </p:spTree>
    <p:extLst>
      <p:ext uri="{BB962C8B-B14F-4D97-AF65-F5344CB8AC3E}">
        <p14:creationId xmlns:p14="http://schemas.microsoft.com/office/powerpoint/2010/main" val="2884529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defTabSz="973009">
              <a:defRPr/>
            </a:pPr>
            <a:r>
              <a:rPr lang="ja-JP" altLang="en-US" sz="1000" dirty="0">
                <a:latin typeface="+mj-ea"/>
              </a:rPr>
              <a:t>資源の無駄遣いをなくして、より高いサービスの提供を目指す。</a:t>
            </a:r>
            <a:endParaRPr lang="en-US" altLang="ja-JP" sz="1000" dirty="0">
              <a:latin typeface="+mj-ea"/>
            </a:endParaRPr>
          </a:p>
          <a:p>
            <a:pPr defTabSz="973009">
              <a:defRPr/>
            </a:pPr>
            <a:endParaRPr lang="ja-JP" altLang="en-US" sz="1000" dirty="0">
              <a:latin typeface="+mj-ea"/>
            </a:endParaRPr>
          </a:p>
          <a:p>
            <a:r>
              <a:rPr lang="ja-JP" altLang="ja-JP" dirty="0">
                <a:solidFill>
                  <a:srgbClr val="FF0000"/>
                </a:solidFill>
              </a:rPr>
              <a:t>サービス要件の定義は、基本計画書</a:t>
            </a:r>
            <a:r>
              <a:rPr lang="ja-JP" altLang="en-US" dirty="0">
                <a:solidFill>
                  <a:srgbClr val="FF0000"/>
                </a:solidFill>
              </a:rPr>
              <a:t>の行間を埋める</a:t>
            </a:r>
          </a:p>
          <a:p>
            <a:r>
              <a:rPr lang="ja-JP" altLang="ja-JP" dirty="0">
                <a:solidFill>
                  <a:srgbClr val="FF0000"/>
                </a:solidFill>
              </a:rPr>
              <a:t>開発に大きな工数が掛かるのは、例外処理の規模と拡張性</a:t>
            </a:r>
            <a:r>
              <a:rPr lang="ja-JP" altLang="en-US" dirty="0">
                <a:solidFill>
                  <a:srgbClr val="FF0000"/>
                </a:solidFill>
              </a:rPr>
              <a:t>への配慮</a:t>
            </a:r>
            <a:endParaRPr lang="ja-JP" altLang="ja-JP" dirty="0">
              <a:solidFill>
                <a:srgbClr val="FF0000"/>
              </a:solidFill>
            </a:endParaRPr>
          </a:p>
          <a:p>
            <a:r>
              <a:rPr lang="ja-JP" altLang="ja-JP" dirty="0">
                <a:solidFill>
                  <a:srgbClr val="FF0000"/>
                </a:solidFill>
              </a:rPr>
              <a:t>論理的に明確なサービスの要件がなければ構築できない</a:t>
            </a:r>
          </a:p>
          <a:p>
            <a:r>
              <a:rPr lang="ja-JP" altLang="en-US" sz="1100" dirty="0">
                <a:solidFill>
                  <a:srgbClr val="FF0000"/>
                </a:solidFill>
              </a:rPr>
              <a:t>過大な見積もり、大きな手戻り</a:t>
            </a:r>
          </a:p>
          <a:p>
            <a:r>
              <a:rPr lang="ja-JP" altLang="ja-JP" dirty="0">
                <a:solidFill>
                  <a:srgbClr val="FF0000"/>
                </a:solidFill>
              </a:rPr>
              <a:t>情報（データ）と機能の流れは明確に</a:t>
            </a:r>
            <a:r>
              <a:rPr lang="ja-JP" altLang="en-US" dirty="0"/>
              <a:t>。</a:t>
            </a:r>
            <a:endParaRPr lang="ja-JP" altLang="ja-JP" dirty="0"/>
          </a:p>
          <a:p>
            <a:r>
              <a:rPr lang="ja-JP" altLang="en-US" dirty="0">
                <a:solidFill>
                  <a:srgbClr val="FF0000"/>
                </a:solidFill>
              </a:rPr>
              <a:t>全体</a:t>
            </a:r>
            <a:r>
              <a:rPr lang="ja-JP" altLang="ja-JP" dirty="0">
                <a:solidFill>
                  <a:srgbClr val="FF0000"/>
                </a:solidFill>
              </a:rPr>
              <a:t>最適化の観点で</a:t>
            </a:r>
            <a:endParaRPr kumimoji="1" lang="en-US" altLang="ja-JP" dirty="0" smtClean="0"/>
          </a:p>
          <a:p>
            <a:r>
              <a:rPr kumimoji="1" lang="ja-JP" altLang="en-US" dirty="0" smtClean="0"/>
              <a:t>～～～～～～</a:t>
            </a:r>
            <a:endParaRPr kumimoji="1" lang="en-US" altLang="ja-JP" dirty="0" smtClean="0"/>
          </a:p>
          <a:p>
            <a:r>
              <a:rPr lang="ja-JP" altLang="en-US" sz="2200" dirty="0"/>
              <a:t>重要性は、</a:t>
            </a:r>
            <a:r>
              <a:rPr lang="ja-JP" altLang="ja-JP" sz="2200" dirty="0"/>
              <a:t>ソフトウェア開発に限ら</a:t>
            </a:r>
            <a:r>
              <a:rPr lang="ja-JP" altLang="en-US" sz="2200" dirty="0"/>
              <a:t>ない</a:t>
            </a:r>
            <a:endParaRPr lang="ja-JP" altLang="ja-JP" sz="2200" dirty="0"/>
          </a:p>
          <a:p>
            <a:r>
              <a:rPr lang="ja-JP" altLang="ja-JP" sz="2200" dirty="0">
                <a:solidFill>
                  <a:srgbClr val="FF0000"/>
                </a:solidFill>
              </a:rPr>
              <a:t>サービス要件の定義は、基本計画書</a:t>
            </a:r>
            <a:r>
              <a:rPr lang="ja-JP" altLang="en-US" sz="2200" dirty="0">
                <a:solidFill>
                  <a:srgbClr val="FF0000"/>
                </a:solidFill>
              </a:rPr>
              <a:t>の行間を埋める</a:t>
            </a:r>
            <a:r>
              <a:rPr lang="ja-JP" altLang="en-US" sz="2200" dirty="0"/>
              <a:t>もの</a:t>
            </a:r>
            <a:endParaRPr lang="ja-JP" altLang="ja-JP" sz="2200" dirty="0"/>
          </a:p>
          <a:p>
            <a:r>
              <a:rPr lang="ja-JP" altLang="ja-JP" sz="2200" dirty="0">
                <a:solidFill>
                  <a:srgbClr val="FF0000"/>
                </a:solidFill>
              </a:rPr>
              <a:t>開発に大きな工数が掛かるのは、例外処理の規模と拡張性</a:t>
            </a:r>
            <a:r>
              <a:rPr lang="ja-JP" altLang="en-US" sz="2200" dirty="0">
                <a:solidFill>
                  <a:srgbClr val="FF0000"/>
                </a:solidFill>
              </a:rPr>
              <a:t>への配慮</a:t>
            </a:r>
            <a:endParaRPr lang="ja-JP" altLang="ja-JP" sz="2200" dirty="0">
              <a:solidFill>
                <a:srgbClr val="FF0000"/>
              </a:solidFill>
            </a:endParaRPr>
          </a:p>
          <a:p>
            <a:r>
              <a:rPr lang="ja-JP" altLang="ja-JP" sz="2200" dirty="0"/>
              <a:t>サービス要件定義段階での合意形成が重要</a:t>
            </a:r>
          </a:p>
          <a:p>
            <a:r>
              <a:rPr lang="ja-JP" altLang="ja-JP" sz="2200" dirty="0"/>
              <a:t>業務、システムの構築は、</a:t>
            </a:r>
            <a:r>
              <a:rPr lang="ja-JP" altLang="ja-JP" sz="2200" dirty="0">
                <a:solidFill>
                  <a:srgbClr val="FF0000"/>
                </a:solidFill>
              </a:rPr>
              <a:t>論理的に明確なサービスの要件がなければ構築できない</a:t>
            </a:r>
          </a:p>
          <a:p>
            <a:pPr lvl="1"/>
            <a:r>
              <a:rPr lang="ja-JP" altLang="en-US" sz="2000" dirty="0"/>
              <a:t>曖昧</a:t>
            </a:r>
            <a:r>
              <a:rPr lang="ja-JP" altLang="ja-JP" sz="2000" dirty="0"/>
              <a:t>なまま、業務構築、システム開発を行った場合</a:t>
            </a:r>
            <a:r>
              <a:rPr lang="ja-JP" altLang="en-US" sz="2000" dirty="0"/>
              <a:t>、</a:t>
            </a:r>
            <a:r>
              <a:rPr lang="ja-JP" altLang="en-US" sz="2000" dirty="0">
                <a:solidFill>
                  <a:srgbClr val="FF0000"/>
                </a:solidFill>
              </a:rPr>
              <a:t>過大な見積もり、大きな手戻り</a:t>
            </a:r>
            <a:r>
              <a:rPr lang="ja-JP" altLang="en-US" sz="2000" dirty="0"/>
              <a:t>が発生する</a:t>
            </a:r>
            <a:endParaRPr lang="en-US" altLang="ja-JP" sz="2000" dirty="0"/>
          </a:p>
          <a:p>
            <a:pPr lvl="1"/>
            <a:r>
              <a:rPr lang="ja-JP" altLang="en-US" sz="2000" dirty="0"/>
              <a:t>齟齬の顕在化が後工程になればなるほど、工数が大きくな</a:t>
            </a:r>
            <a:r>
              <a:rPr lang="ja-JP" altLang="en-US" sz="2600" dirty="0"/>
              <a:t>る</a:t>
            </a:r>
            <a:endParaRPr lang="ja-JP" altLang="ja-JP" sz="2000" dirty="0"/>
          </a:p>
          <a:p>
            <a:r>
              <a:rPr lang="ja-JP" altLang="ja-JP" sz="2200" dirty="0"/>
              <a:t>業務とシステムでの分担は明確に</a:t>
            </a:r>
          </a:p>
          <a:p>
            <a:r>
              <a:rPr lang="ja-JP" altLang="ja-JP" sz="2200" dirty="0">
                <a:solidFill>
                  <a:srgbClr val="FF0000"/>
                </a:solidFill>
              </a:rPr>
              <a:t>情報（データ）と機能の流れは明確に</a:t>
            </a:r>
            <a:r>
              <a:rPr lang="ja-JP" altLang="en-US" sz="2200" dirty="0"/>
              <a:t>。</a:t>
            </a:r>
            <a:endParaRPr lang="ja-JP" altLang="ja-JP" sz="2200" dirty="0"/>
          </a:p>
          <a:p>
            <a:r>
              <a:rPr lang="ja-JP" altLang="ja-JP" sz="2200" dirty="0"/>
              <a:t>サービス要件は、開発過程、検証中に、なんらかの変更があることを前提とする</a:t>
            </a:r>
            <a:endParaRPr lang="en-US" altLang="ja-JP" sz="2200" dirty="0"/>
          </a:p>
          <a:p>
            <a:r>
              <a:rPr lang="ja-JP" altLang="en-US" sz="2200" dirty="0"/>
              <a:t>サービス要件定義には、</a:t>
            </a:r>
            <a:r>
              <a:rPr lang="ja-JP" altLang="en-US" sz="2200" dirty="0">
                <a:solidFill>
                  <a:srgbClr val="FF0000"/>
                </a:solidFill>
              </a:rPr>
              <a:t>全体</a:t>
            </a:r>
            <a:r>
              <a:rPr lang="ja-JP" altLang="ja-JP" sz="2200" dirty="0">
                <a:solidFill>
                  <a:srgbClr val="FF0000"/>
                </a:solidFill>
              </a:rPr>
              <a:t>最適化の観点で</a:t>
            </a:r>
            <a:r>
              <a:rPr lang="ja-JP" altLang="en-US" sz="2200" dirty="0"/>
              <a:t>システムサイドからの</a:t>
            </a:r>
            <a:r>
              <a:rPr lang="ja-JP" altLang="ja-JP" sz="2200" dirty="0"/>
              <a:t>助言が必要</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a:t>
            </a:fld>
            <a:endParaRPr kumimoji="1" lang="ja-JP" altLang="en-US"/>
          </a:p>
        </p:txBody>
      </p:sp>
    </p:spTree>
    <p:extLst>
      <p:ext uri="{BB962C8B-B14F-4D97-AF65-F5344CB8AC3E}">
        <p14:creationId xmlns:p14="http://schemas.microsoft.com/office/powerpoint/2010/main" val="2279454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dirty="0" smtClean="0">
                <a:solidFill>
                  <a:srgbClr val="FF0000"/>
                </a:solidFill>
              </a:rPr>
              <a:t>意識的に、サービスの実施内容が曖昧に</a:t>
            </a:r>
          </a:p>
          <a:p>
            <a:r>
              <a:rPr lang="ja-JP" altLang="en-US" dirty="0" smtClean="0">
                <a:solidFill>
                  <a:srgbClr val="FF0000"/>
                </a:solidFill>
              </a:rPr>
              <a:t>サービス部門とシステム部門で暗黙知でなく、形式知化した形で合</a:t>
            </a:r>
          </a:p>
          <a:p>
            <a:pPr lvl="1"/>
            <a:r>
              <a:rPr lang="ja-JP" altLang="en-US" dirty="0" smtClean="0">
                <a:solidFill>
                  <a:srgbClr val="FF0000"/>
                </a:solidFill>
              </a:rPr>
              <a:t>後工程でシステムの根幹に関わる変更は不可能</a:t>
            </a:r>
          </a:p>
          <a:p>
            <a:pPr lvl="1"/>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r>
              <a:rPr lang="ja-JP" altLang="en-US" dirty="0" smtClean="0">
                <a:solidFill>
                  <a:srgbClr val="FF0000"/>
                </a:solidFill>
              </a:rPr>
              <a:t>サービスの方法、手順が示されていても</a:t>
            </a:r>
            <a:endParaRPr kumimoji="1" lang="en-US" altLang="ja-JP" dirty="0" smtClean="0"/>
          </a:p>
          <a:p>
            <a:r>
              <a:rPr kumimoji="1" lang="ja-JP" altLang="en-US" dirty="0" smtClean="0"/>
              <a:t>～～～～～</a:t>
            </a:r>
            <a:endParaRPr kumimoji="1" lang="en-US" altLang="ja-JP" dirty="0" smtClean="0"/>
          </a:p>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4428956-2509-4927-9D33-9BDC3787A8B6}"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a:t>
            </a:fld>
            <a:endParaRPr kumimoji="1" lang="ja-JP" altLang="en-US"/>
          </a:p>
        </p:txBody>
      </p:sp>
    </p:spTree>
    <p:extLst>
      <p:ext uri="{BB962C8B-B14F-4D97-AF65-F5344CB8AC3E}">
        <p14:creationId xmlns:p14="http://schemas.microsoft.com/office/powerpoint/2010/main" val="2100156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pPr lvl="0"/>
            <a:r>
              <a:rPr lang="ja-JP" altLang="en-US" sz="2200" dirty="0">
                <a:solidFill>
                  <a:srgbClr val="FF0000"/>
                </a:solidFill>
              </a:rPr>
              <a:t>図表を活用することが有効。</a:t>
            </a:r>
            <a:endParaRPr lang="en-US" altLang="ja-JP" sz="2200" dirty="0">
              <a:solidFill>
                <a:srgbClr val="FF0000"/>
              </a:solidFill>
            </a:endParaRPr>
          </a:p>
          <a:p>
            <a:pPr lvl="0"/>
            <a:r>
              <a:rPr lang="ja-JP" altLang="en-US" sz="2200" dirty="0">
                <a:solidFill>
                  <a:srgbClr val="FF0000"/>
                </a:solidFill>
              </a:rPr>
              <a:t>暗黙知なしで、難易度、工数、適用すべき技術、実現方式を算定できるか？</a:t>
            </a:r>
            <a:endParaRPr lang="en-US" altLang="ja-JP" sz="2200" dirty="0">
              <a:solidFill>
                <a:srgbClr val="FF0000"/>
              </a:solidFill>
            </a:endParaRPr>
          </a:p>
          <a:p>
            <a:pPr lvl="0"/>
            <a:r>
              <a:rPr lang="ja-JP" altLang="en-US" sz="2200" dirty="0">
                <a:solidFill>
                  <a:srgbClr val="FF0000"/>
                </a:solidFill>
              </a:rPr>
              <a:t>曖昧な仕様書をベースにした業者の高額見積もりをベースに、要件をカットしない。</a:t>
            </a:r>
            <a:endParaRPr lang="en-US" altLang="ja-JP" sz="2200" dirty="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ja-JP" sz="3000" dirty="0"/>
              <a:t>各工程での成果物の妥当性評価</a:t>
            </a:r>
            <a:endParaRPr lang="en-US" altLang="ja-JP" sz="3000" dirty="0"/>
          </a:p>
          <a:p>
            <a:pPr lvl="1"/>
            <a:r>
              <a:rPr lang="ja-JP" altLang="ja-JP" sz="2600" dirty="0"/>
              <a:t>全ての工程での仕様書について</a:t>
            </a:r>
            <a:endParaRPr lang="en-US" altLang="ja-JP" sz="2600" dirty="0"/>
          </a:p>
          <a:p>
            <a:pPr lvl="2"/>
            <a:r>
              <a:rPr lang="zh-TW" altLang="en-US" sz="2200" dirty="0"/>
              <a:t>基本設計</a:t>
            </a:r>
            <a:r>
              <a:rPr lang="ja-JP" altLang="en-US" sz="2200" dirty="0"/>
              <a:t>書</a:t>
            </a:r>
            <a:r>
              <a:rPr lang="zh-TW" altLang="en-US" sz="2200" dirty="0"/>
              <a:t>、概要設計</a:t>
            </a:r>
            <a:r>
              <a:rPr lang="ja-JP" altLang="en-US" sz="2200" dirty="0"/>
              <a:t>書</a:t>
            </a:r>
            <a:r>
              <a:rPr lang="zh-TW" altLang="en-US" sz="2200" dirty="0"/>
              <a:t>、詳細設計</a:t>
            </a:r>
            <a:r>
              <a:rPr lang="ja-JP" altLang="en-US" sz="2200" dirty="0"/>
              <a:t>書</a:t>
            </a:r>
            <a:r>
              <a:rPr lang="zh-TW" altLang="en-US" sz="2200" dirty="0"/>
              <a:t>、外部設計</a:t>
            </a:r>
            <a:r>
              <a:rPr lang="ja-JP" altLang="en-US" sz="2200" dirty="0"/>
              <a:t>書</a:t>
            </a:r>
            <a:r>
              <a:rPr lang="zh-TW" altLang="en-US" sz="2200" dirty="0"/>
              <a:t>、内部設計</a:t>
            </a:r>
            <a:r>
              <a:rPr lang="ja-JP" altLang="en-US" sz="2200" dirty="0"/>
              <a:t>書、プログラム仕様書</a:t>
            </a:r>
            <a:r>
              <a:rPr lang="ja-JP" altLang="en-US" sz="2200" dirty="0" err="1"/>
              <a:t>、、、</a:t>
            </a:r>
            <a:r>
              <a:rPr lang="ja-JP" altLang="en-US" sz="2200" dirty="0"/>
              <a:t>？</a:t>
            </a:r>
            <a:endParaRPr lang="en-US" altLang="ja-JP" sz="2200" dirty="0"/>
          </a:p>
          <a:p>
            <a:pPr lvl="1"/>
            <a:r>
              <a:rPr lang="ja-JP" altLang="ja-JP" sz="2600" dirty="0"/>
              <a:t>曖昧性・不確実性の排除</a:t>
            </a:r>
            <a:endParaRPr lang="en-US" altLang="ja-JP" sz="2600" dirty="0"/>
          </a:p>
          <a:p>
            <a:pPr lvl="2"/>
            <a:r>
              <a:rPr lang="ja-JP" altLang="en-US" sz="2200" dirty="0">
                <a:solidFill>
                  <a:srgbClr val="FF0000"/>
                </a:solidFill>
              </a:rPr>
              <a:t>図表を活用することが有効。</a:t>
            </a:r>
            <a:endParaRPr lang="en-US" altLang="ja-JP" sz="2200" dirty="0">
              <a:solidFill>
                <a:srgbClr val="FF0000"/>
              </a:solidFill>
            </a:endParaRPr>
          </a:p>
          <a:p>
            <a:pPr lvl="1"/>
            <a:r>
              <a:rPr lang="ja-JP" altLang="ja-JP" sz="2600" dirty="0"/>
              <a:t>読むべき人が理解できるか？</a:t>
            </a:r>
            <a:endParaRPr lang="en-US" altLang="ja-JP" sz="2600" dirty="0"/>
          </a:p>
          <a:p>
            <a:pPr lvl="2"/>
            <a:r>
              <a:rPr lang="ja-JP" altLang="en-US" sz="2200" dirty="0">
                <a:solidFill>
                  <a:srgbClr val="FF0000"/>
                </a:solidFill>
              </a:rPr>
              <a:t>暗黙知なしで、難易度、工数、適用すべき技術、実現方式を算定できるか？</a:t>
            </a:r>
            <a:endParaRPr lang="en-US" altLang="ja-JP" sz="2200" dirty="0">
              <a:solidFill>
                <a:srgbClr val="FF0000"/>
              </a:solidFill>
            </a:endParaRPr>
          </a:p>
          <a:p>
            <a:pPr lvl="1"/>
            <a:r>
              <a:rPr lang="ja-JP" altLang="en-US" sz="2600" dirty="0"/>
              <a:t>将来のコストを削減するか、当面のコストを削減するか？</a:t>
            </a:r>
            <a:endParaRPr lang="en-US" altLang="ja-JP" sz="2600" dirty="0"/>
          </a:p>
          <a:p>
            <a:r>
              <a:rPr lang="ja-JP" altLang="ja-JP" sz="3000" dirty="0"/>
              <a:t>参考見積書の評価</a:t>
            </a:r>
            <a:endParaRPr lang="ja-JP" altLang="ja-JP" sz="2200" dirty="0"/>
          </a:p>
          <a:p>
            <a:pPr lvl="1"/>
            <a:r>
              <a:rPr lang="ja-JP" altLang="en-US" sz="2200" dirty="0">
                <a:solidFill>
                  <a:srgbClr val="FF0000"/>
                </a:solidFill>
              </a:rPr>
              <a:t>曖昧な仕様書をベースにした業者の高額見積もりをベースに、要件をカットしない。</a:t>
            </a:r>
            <a:endParaRPr lang="en-US" altLang="ja-JP" sz="2200" dirty="0">
              <a:solidFill>
                <a:srgbClr val="FF0000"/>
              </a:solidFill>
            </a:endParaRPr>
          </a:p>
          <a:p>
            <a:pPr lvl="1"/>
            <a:r>
              <a:rPr lang="ja-JP" altLang="en-US" sz="2200" dirty="0"/>
              <a:t>人件費単価が高いから、見積もりが高くなるという評価は妥当でない。</a:t>
            </a:r>
            <a:endParaRPr lang="ja-JP" altLang="ja-JP" sz="22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15</a:t>
            </a:fld>
            <a:endParaRPr kumimoji="1" lang="ja-JP" altLang="en-US"/>
          </a:p>
        </p:txBody>
      </p:sp>
    </p:spTree>
    <p:extLst>
      <p:ext uri="{BB962C8B-B14F-4D97-AF65-F5344CB8AC3E}">
        <p14:creationId xmlns:p14="http://schemas.microsoft.com/office/powerpoint/2010/main" val="281728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10000"/>
          </a:bodyPr>
          <a:lstStyle/>
          <a:p>
            <a:pPr lvl="0"/>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0"/>
            <a:r>
              <a:rPr lang="ja-JP" altLang="en-US" dirty="0" smtClean="0">
                <a:solidFill>
                  <a:srgbClr val="FF0000"/>
                </a:solidFill>
              </a:rPr>
              <a:t>「柔軟に対応できること」？</a:t>
            </a:r>
            <a:endParaRPr lang="en-US" altLang="ja-JP" dirty="0" smtClean="0">
              <a:solidFill>
                <a:srgbClr val="FF0000"/>
              </a:solidFill>
            </a:endParaRPr>
          </a:p>
          <a:p>
            <a:pPr lvl="0"/>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0"/>
            <a:r>
              <a:rPr kumimoji="1" lang="ja-JP" altLang="en-US" dirty="0" smtClean="0">
                <a:solidFill>
                  <a:srgbClr val="FF0000"/>
                </a:solidFill>
              </a:rPr>
              <a:t>ある程度の実地の経験は必要</a:t>
            </a:r>
            <a:endParaRPr kumimoji="1" lang="en-US" altLang="ja-JP" dirty="0" smtClean="0">
              <a:solidFill>
                <a:srgbClr val="FF0000"/>
              </a:solidFill>
            </a:endParaRPr>
          </a:p>
          <a:p>
            <a:pPr lvl="0"/>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2"/>
            <a:endParaRPr kumimoji="1" lang="en-US" altLang="ja-JP" dirty="0" smtClean="0"/>
          </a:p>
          <a:p>
            <a:pPr lvl="1"/>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6FDB888-8984-4EB9-9AF7-4F6444B51377}"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a:t>
            </a:fld>
            <a:endParaRPr kumimoji="1" lang="ja-JP" altLang="en-US"/>
          </a:p>
        </p:txBody>
      </p:sp>
    </p:spTree>
    <p:extLst>
      <p:ext uri="{BB962C8B-B14F-4D97-AF65-F5344CB8AC3E}">
        <p14:creationId xmlns:p14="http://schemas.microsoft.com/office/powerpoint/2010/main" val="2662114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lvl="0"/>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pPr lvl="0"/>
            <a:r>
              <a:rPr lang="ja-JP" altLang="en-US" dirty="0" smtClean="0">
                <a:solidFill>
                  <a:srgbClr val="FF0000"/>
                </a:solidFill>
              </a:rPr>
              <a:t>例外的なサービスは条件と実施内容を提示</a:t>
            </a:r>
            <a:endParaRPr lang="en-US" altLang="ja-JP" dirty="0" smtClean="0">
              <a:solidFill>
                <a:srgbClr val="FF0000"/>
              </a:solidFill>
            </a:endParaRPr>
          </a:p>
          <a:p>
            <a:pPr lvl="0"/>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0"/>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0"/>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0"/>
            <a:r>
              <a:rPr lang="ja-JP" altLang="en-US" dirty="0" smtClean="0">
                <a:solidFill>
                  <a:srgbClr val="FF0000"/>
                </a:solidFill>
              </a:rPr>
              <a:t>ユースケース図（人とシステムの役割</a:t>
            </a:r>
            <a:r>
              <a:rPr lang="ja-JP" altLang="en-US" dirty="0" smtClean="0"/>
              <a:t>）</a:t>
            </a:r>
            <a:endParaRPr lang="en-US" altLang="ja-JP" dirty="0" smtClean="0"/>
          </a:p>
          <a:p>
            <a:pPr lvl="0"/>
            <a:r>
              <a:rPr lang="ja-JP" altLang="en-US" dirty="0" smtClean="0">
                <a:solidFill>
                  <a:srgbClr val="FF0000"/>
                </a:solidFill>
              </a:rPr>
              <a:t>実施方法、実装方法は、システム化要件定義で</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3"/>
            <a:endParaRPr lang="en-US" altLang="ja-JP" dirty="0" smtClean="0"/>
          </a:p>
          <a:p>
            <a:pPr lvl="2"/>
            <a:endParaRPr lang="en-US" altLang="ja-JP" dirty="0" smtClean="0"/>
          </a:p>
          <a:p>
            <a:pPr lvl="2"/>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ED0FFE62-504B-46F2-B918-54DBAB078DB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17</a:t>
            </a:fld>
            <a:endParaRPr kumimoji="1" lang="ja-JP" altLang="en-US"/>
          </a:p>
        </p:txBody>
      </p:sp>
    </p:spTree>
    <p:extLst>
      <p:ext uri="{BB962C8B-B14F-4D97-AF65-F5344CB8AC3E}">
        <p14:creationId xmlns:p14="http://schemas.microsoft.com/office/powerpoint/2010/main" val="3712927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b="1" dirty="0">
                <a:latin typeface="+mj-ea"/>
                <a:hlinkClick r:id="rId3" action="ppaction://hlinkfile"/>
              </a:rPr>
              <a:t> </a:t>
            </a:r>
            <a:r>
              <a:rPr lang="en-US" altLang="ja-JP" b="1" dirty="0">
                <a:latin typeface="+mj-ea"/>
                <a:hlinkClick r:id="rId3" action="ppaction://hlinkfile"/>
              </a:rPr>
              <a:t>IT</a:t>
            </a:r>
            <a:r>
              <a:rPr lang="ja-JP" altLang="en-US" b="1" dirty="0">
                <a:latin typeface="+mj-ea"/>
                <a:hlinkClick r:id="rId3" action="ppaction://hlinkfile"/>
              </a:rPr>
              <a:t>メールマガジンコンテンツ統合版 </a:t>
            </a:r>
            <a:r>
              <a:rPr lang="ja-JP" altLang="en-US" b="1" dirty="0">
                <a:latin typeface="+mj-ea"/>
              </a:rPr>
              <a:t>～</a:t>
            </a:r>
            <a:r>
              <a:rPr lang="en-US" altLang="ja-JP" b="1" dirty="0">
                <a:latin typeface="+mj-ea"/>
              </a:rPr>
              <a:t>IT</a:t>
            </a:r>
            <a:r>
              <a:rPr lang="ja-JP" altLang="en-US" b="1" dirty="0">
                <a:latin typeface="+mj-ea"/>
              </a:rPr>
              <a:t>関連基礎情報について～</a:t>
            </a:r>
            <a:endParaRPr lang="en-US" altLang="ja-JP" b="1" dirty="0">
              <a:latin typeface="+mj-ea"/>
            </a:endParaRPr>
          </a:p>
          <a:p>
            <a:r>
              <a:rPr lang="ja-JP" altLang="en-US" b="1" dirty="0">
                <a:latin typeface="+mj-ea"/>
              </a:rPr>
              <a:t>国立国会図書館職員向け資料より</a:t>
            </a:r>
            <a:endParaRPr lang="en-US" altLang="ja-JP" b="1" dirty="0">
              <a:latin typeface="+mj-ea"/>
            </a:endParaRPr>
          </a:p>
          <a:p>
            <a:r>
              <a:rPr kumimoji="1" lang="ja-JP" altLang="en-US" dirty="0" smtClean="0"/>
              <a:t>～～～～～</a:t>
            </a:r>
            <a:endParaRPr kumimoji="1" lang="en-US" altLang="ja-JP" dirty="0" smtClean="0"/>
          </a:p>
          <a:p>
            <a:r>
              <a:rPr lang="ja-JP" altLang="en-US" dirty="0" smtClean="0"/>
              <a:t>システム企画 </a:t>
            </a:r>
          </a:p>
          <a:p>
            <a:pPr lvl="1"/>
            <a:r>
              <a:rPr lang="ja-JP" altLang="en-US" dirty="0" smtClean="0"/>
              <a:t>◆ソフトウェアライフサイクル </a:t>
            </a:r>
          </a:p>
          <a:p>
            <a:pPr lvl="1"/>
            <a:r>
              <a:rPr lang="ja-JP" altLang="en-US" dirty="0" smtClean="0"/>
              <a:t>◆システム化計画</a:t>
            </a:r>
          </a:p>
          <a:p>
            <a:pPr lvl="1"/>
            <a:r>
              <a:rPr lang="ja-JP" altLang="en-US" dirty="0" smtClean="0"/>
              <a:t>◆要件定義 </a:t>
            </a:r>
          </a:p>
          <a:p>
            <a:pPr lvl="1"/>
            <a:r>
              <a:rPr lang="ja-JP" altLang="en-US" dirty="0" smtClean="0"/>
              <a:t>◆調達 </a:t>
            </a:r>
          </a:p>
          <a:p>
            <a:r>
              <a:rPr lang="ja-JP" altLang="en-US" dirty="0" smtClean="0"/>
              <a:t>業務プロセスとモデル化 </a:t>
            </a:r>
          </a:p>
          <a:p>
            <a:pPr lvl="1"/>
            <a:r>
              <a:rPr lang="ja-JP" altLang="en-US" dirty="0" smtClean="0"/>
              <a:t>◆業務プロセス </a:t>
            </a:r>
          </a:p>
          <a:p>
            <a:pPr lvl="1"/>
            <a:r>
              <a:rPr lang="ja-JP" altLang="en-US" dirty="0" smtClean="0"/>
              <a:t>◆モデル化の手法 </a:t>
            </a:r>
          </a:p>
          <a:p>
            <a:r>
              <a:rPr lang="ja-JP" altLang="en-US" dirty="0" smtClean="0"/>
              <a:t>システム開発手法 </a:t>
            </a:r>
          </a:p>
          <a:p>
            <a:pPr lvl="1"/>
            <a:r>
              <a:rPr lang="ja-JP" altLang="en-US" dirty="0" smtClean="0"/>
              <a:t>◆システム開発手法 </a:t>
            </a:r>
          </a:p>
          <a:p>
            <a:pPr lvl="2"/>
            <a:r>
              <a:rPr lang="ja-JP" altLang="en-US" dirty="0" smtClean="0"/>
              <a:t>ウォーターフォールモデル </a:t>
            </a:r>
          </a:p>
          <a:p>
            <a:pPr lvl="2"/>
            <a:r>
              <a:rPr lang="ja-JP" altLang="en-US" dirty="0" smtClean="0"/>
              <a:t>プロトタイプモデル： </a:t>
            </a:r>
          </a:p>
          <a:p>
            <a:pPr lvl="2"/>
            <a:r>
              <a:rPr lang="ja-JP" altLang="en-US" dirty="0" smtClean="0"/>
              <a:t>スパイラルモデル </a:t>
            </a:r>
          </a:p>
          <a:p>
            <a:r>
              <a:rPr lang="ja-JP" altLang="en-US" dirty="0" smtClean="0"/>
              <a:t>テスト手法 </a:t>
            </a:r>
          </a:p>
          <a:p>
            <a:pPr lvl="1"/>
            <a:r>
              <a:rPr lang="ja-JP" altLang="en-US" dirty="0" smtClean="0"/>
              <a:t>◆テストの目的・工程 </a:t>
            </a:r>
          </a:p>
          <a:p>
            <a:pPr lvl="1"/>
            <a:r>
              <a:rPr lang="ja-JP" altLang="en-US" dirty="0" smtClean="0"/>
              <a:t>◆各テスト工程とテスト手法 </a:t>
            </a:r>
          </a:p>
          <a:p>
            <a:r>
              <a:rPr lang="en-US" altLang="ja-JP" dirty="0" smtClean="0"/>
              <a:t>IT</a:t>
            </a:r>
            <a:r>
              <a:rPr lang="ja-JP" altLang="en-US" dirty="0" smtClean="0"/>
              <a:t>サービスマネジメント・プロジェクトマネジメント </a:t>
            </a:r>
          </a:p>
          <a:p>
            <a:pPr lvl="1"/>
            <a:r>
              <a:rPr lang="ja-JP" altLang="en-US" dirty="0" smtClean="0"/>
              <a:t>◆</a:t>
            </a:r>
            <a:r>
              <a:rPr lang="en-US" altLang="ja-JP" dirty="0" smtClean="0"/>
              <a:t>ITIL</a:t>
            </a:r>
            <a:r>
              <a:rPr lang="ja-JP" altLang="en-US" sz="2100" dirty="0"/>
              <a:t>（</a:t>
            </a:r>
            <a:r>
              <a:rPr lang="en-US" altLang="ja-JP" sz="2100" dirty="0"/>
              <a:t>Information Technology Infrastructure Library</a:t>
            </a:r>
            <a:r>
              <a:rPr lang="ja-JP" altLang="en-US" sz="2100" dirty="0"/>
              <a:t>） </a:t>
            </a:r>
          </a:p>
          <a:p>
            <a:pPr lvl="1"/>
            <a:r>
              <a:rPr lang="ja-JP" altLang="en-US" dirty="0" smtClean="0"/>
              <a:t>◆</a:t>
            </a:r>
            <a:r>
              <a:rPr lang="en-US" altLang="ja-JP" dirty="0" smtClean="0"/>
              <a:t>SLA</a:t>
            </a:r>
            <a:r>
              <a:rPr lang="ja-JP" altLang="en-US" sz="2100" dirty="0"/>
              <a:t>（</a:t>
            </a:r>
            <a:r>
              <a:rPr lang="en-US" altLang="ja-JP" sz="2100" dirty="0"/>
              <a:t>Service Level Agreement</a:t>
            </a:r>
            <a:r>
              <a:rPr lang="ja-JP" altLang="en-US" sz="2100" dirty="0"/>
              <a:t>） </a:t>
            </a:r>
            <a:endParaRPr lang="ja-JP" altLang="en-US" dirty="0" smtClean="0"/>
          </a:p>
          <a:p>
            <a:pPr lvl="1"/>
            <a:r>
              <a:rPr lang="ja-JP" altLang="en-US" dirty="0" smtClean="0"/>
              <a:t>◆プロジェクトの定義 </a:t>
            </a:r>
          </a:p>
          <a:p>
            <a:pPr lvl="1"/>
            <a:r>
              <a:rPr lang="ja-JP" altLang="en-US" dirty="0" smtClean="0"/>
              <a:t>◆プロジェクトマネジメント </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18</a:t>
            </a:fld>
            <a:endParaRPr kumimoji="1" lang="ja-JP" altLang="en-US"/>
          </a:p>
        </p:txBody>
      </p:sp>
    </p:spTree>
    <p:extLst>
      <p:ext uri="{BB962C8B-B14F-4D97-AF65-F5344CB8AC3E}">
        <p14:creationId xmlns:p14="http://schemas.microsoft.com/office/powerpoint/2010/main" val="2746261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EDFFCEF-2155-4196-AE76-9F2433814DFA}" type="slidenum">
              <a:rPr lang="ja-JP" altLang="en-US"/>
              <a:pPr/>
              <a:t>19</a:t>
            </a:fld>
            <a:endParaRPr lang="en-US" altLang="ja-JP"/>
          </a:p>
        </p:txBody>
      </p:sp>
      <p:sp>
        <p:nvSpPr>
          <p:cNvPr id="1016834" name="Rectangle 2"/>
          <p:cNvSpPr>
            <a:spLocks noGrp="1" noRot="1" noChangeAspect="1" noChangeArrowheads="1" noTextEdit="1"/>
          </p:cNvSpPr>
          <p:nvPr>
            <p:ph type="sldImg"/>
          </p:nvPr>
        </p:nvSpPr>
        <p:spPr>
          <a:ln/>
        </p:spPr>
      </p:sp>
      <p:sp>
        <p:nvSpPr>
          <p:cNvPr id="1016835" name="Rectangle 3"/>
          <p:cNvSpPr>
            <a:spLocks noGrp="1" noChangeArrowheads="1"/>
          </p:cNvSpPr>
          <p:nvPr>
            <p:ph type="body" idx="1"/>
          </p:nvPr>
        </p:nvSpPr>
        <p:spPr/>
        <p:txBody>
          <a:bodyPr/>
          <a:lstStyle/>
          <a:p>
            <a:pPr defTabSz="982654">
              <a:defRPr/>
            </a:pPr>
            <a:r>
              <a:rPr lang="ja-JP" altLang="en-US" u="sng" dirty="0" smtClean="0"/>
              <a:t>技術標準適用ガイドライン策定</a:t>
            </a:r>
            <a:endParaRPr lang="en-US" altLang="ja-JP" u="sng" dirty="0" smtClean="0"/>
          </a:p>
          <a:p>
            <a:pPr defTabSz="982654">
              <a:defRPr/>
            </a:pPr>
            <a:endParaRPr lang="en-US" altLang="ja-JP" u="sng" dirty="0" smtClean="0"/>
          </a:p>
          <a:p>
            <a:pPr defTabSz="982654">
              <a:defRPr/>
            </a:pPr>
            <a:r>
              <a:rPr lang="ja-JP" altLang="en-US" u="sng" dirty="0" smtClean="0"/>
              <a:t>当館の業務・システムの構築においては、当館としての「業務・システム最適化計画」に従って、効率的に進めることを目指している。</a:t>
            </a:r>
            <a:endParaRPr lang="en-US" altLang="ja-JP" u="sng" dirty="0" smtClean="0"/>
          </a:p>
          <a:p>
            <a:pPr marL="245663" indent="-245663" defTabSz="982654">
              <a:defRPr/>
            </a:pPr>
            <a:endParaRPr lang="en-US" altLang="ja-JP" u="sng" dirty="0" smtClean="0"/>
          </a:p>
          <a:p>
            <a:pPr marL="245663" indent="-245663" defTabSz="982654">
              <a:buFont typeface="+mj-lt"/>
              <a:buAutoNum type="arabicPeriod"/>
              <a:defRPr/>
            </a:pPr>
            <a:r>
              <a:rPr lang="ja-JP" altLang="en-US" u="sng" dirty="0" smtClean="0"/>
              <a:t>情報システムのインフラ資源を構成する各技術領域について、館が標準的に採用する技術の標準（技術標準）をガイドラインとして定めることにより、インフラ資源の共通化及び標準化を進める。</a:t>
            </a:r>
          </a:p>
          <a:p>
            <a:pPr marL="245663" indent="-245663">
              <a:buFont typeface="+mj-lt"/>
              <a:buAutoNum type="arabicPeriod"/>
            </a:pPr>
            <a:endParaRPr lang="en-US" altLang="ja-JP" u="sng" dirty="0" smtClean="0"/>
          </a:p>
          <a:p>
            <a:pPr marL="245663" indent="-245663">
              <a:buFont typeface="Arial" pitchFamily="34" charset="0"/>
              <a:buChar char="•"/>
            </a:pPr>
            <a:r>
              <a:rPr lang="ja-JP" altLang="en-US" u="sng" dirty="0" smtClean="0"/>
              <a:t>　ガイドラインが対象とする技術領域の検討を行い、「</a:t>
            </a:r>
            <a:r>
              <a:rPr lang="ja-JP" altLang="en-US" u="sng" dirty="0" smtClean="0">
                <a:solidFill>
                  <a:srgbClr val="FF0000"/>
                </a:solidFill>
              </a:rPr>
              <a:t>情報システム調達のための技術参照モデル（</a:t>
            </a:r>
            <a:r>
              <a:rPr lang="en-US" u="sng" dirty="0" smtClean="0">
                <a:solidFill>
                  <a:srgbClr val="FF0000"/>
                </a:solidFill>
              </a:rPr>
              <a:t>TRM</a:t>
            </a:r>
            <a:r>
              <a:rPr lang="ja-JP" altLang="en-US" u="sng" dirty="0" smtClean="0">
                <a:solidFill>
                  <a:srgbClr val="FF0000"/>
                </a:solidFill>
              </a:rPr>
              <a:t>）</a:t>
            </a:r>
            <a:r>
              <a:rPr lang="ja-JP" altLang="en-US" u="sng" dirty="0" smtClean="0"/>
              <a:t>」（経済産業省作成）において提示されている技術フレームワークと技術項目に準拠して、ガイドラインを作成することとした。</a:t>
            </a:r>
            <a:endParaRPr lang="en-US" altLang="ja-JP" u="sng" dirty="0" smtClean="0"/>
          </a:p>
          <a:p>
            <a:r>
              <a:rPr lang="ja-JP" altLang="en-US" dirty="0" smtClean="0"/>
              <a:t>～～～～～～～～</a:t>
            </a:r>
          </a:p>
          <a:p>
            <a:r>
              <a:rPr lang="ja-JP" altLang="en-US" dirty="0" smtClean="0"/>
              <a:t>　「情報システム調達のための技術参照モデル（</a:t>
            </a:r>
            <a:r>
              <a:rPr lang="en-US" dirty="0" smtClean="0"/>
              <a:t>TRM</a:t>
            </a:r>
            <a:r>
              <a:rPr lang="ja-JP" altLang="en-US" dirty="0" smtClean="0"/>
              <a:t>）」（平成</a:t>
            </a:r>
            <a:r>
              <a:rPr lang="en-US" dirty="0" smtClean="0"/>
              <a:t>20</a:t>
            </a:r>
            <a:r>
              <a:rPr lang="ja-JP" altLang="en-US" dirty="0" smtClean="0"/>
              <a:t>年</a:t>
            </a:r>
            <a:r>
              <a:rPr lang="en-US" dirty="0" smtClean="0"/>
              <a:t>12</a:t>
            </a:r>
            <a:r>
              <a:rPr lang="ja-JP" altLang="en-US" dirty="0" smtClean="0"/>
              <a:t>月 経済産業省商務情報政策局情報処理振興課・情報処理推進機構）</a:t>
            </a:r>
            <a:r>
              <a:rPr lang="en-US" dirty="0" smtClean="0"/>
              <a:t>[http://www.meti.go.jp/policy/it_policy/tyoutatu/trm20.pdf]</a:t>
            </a:r>
            <a:endParaRPr lang="ja-JP" altLang="en-US" dirty="0" smtClean="0"/>
          </a:p>
          <a:p>
            <a:r>
              <a:rPr lang="ja-JP" altLang="en-US" dirty="0" smtClean="0"/>
              <a:t>なお、技術参照モデルとは、「</a:t>
            </a:r>
            <a:r>
              <a:rPr lang="en-US" dirty="0" smtClean="0"/>
              <a:t>IT</a:t>
            </a:r>
            <a:r>
              <a:rPr lang="ja-JP" altLang="en-US" dirty="0" smtClean="0"/>
              <a:t>基盤の構成要素をカテゴリに分類し、各カテゴリに適用される技術要素および、そのカテゴリに属するソリューションの例を示すもの」（「電子行政用語集」による定義）</a:t>
            </a:r>
          </a:p>
          <a:p>
            <a:r>
              <a:rPr lang="en-US" dirty="0" smtClean="0"/>
              <a:t>[http://www.hitachi.co.jp/Div/jkk/glossary/0547.html]</a:t>
            </a:r>
            <a:endParaRPr lang="ja-JP" altLang="en-US" dirty="0" smtClean="0"/>
          </a:p>
          <a:p>
            <a:endParaRPr lang="en-US" altLang="ja-JP" dirty="0" smtClean="0"/>
          </a:p>
          <a:p>
            <a:endParaRPr lang="ja-JP" altLang="en-US" dirty="0"/>
          </a:p>
        </p:txBody>
      </p:sp>
    </p:spTree>
    <p:extLst>
      <p:ext uri="{BB962C8B-B14F-4D97-AF65-F5344CB8AC3E}">
        <p14:creationId xmlns:p14="http://schemas.microsoft.com/office/powerpoint/2010/main" val="20786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a:t>
            </a:fld>
            <a:endParaRPr kumimoji="1" lang="ja-JP" altLang="en-US"/>
          </a:p>
        </p:txBody>
      </p:sp>
    </p:spTree>
    <p:extLst>
      <p:ext uri="{BB962C8B-B14F-4D97-AF65-F5344CB8AC3E}">
        <p14:creationId xmlns:p14="http://schemas.microsoft.com/office/powerpoint/2010/main" val="4244704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87338" y="798513"/>
            <a:ext cx="6778625" cy="3813175"/>
          </a:xfrm>
        </p:spPr>
      </p:sp>
      <p:sp>
        <p:nvSpPr>
          <p:cNvPr id="3" name="ノート プレースホルダ 2"/>
          <p:cNvSpPr>
            <a:spLocks noGrp="1"/>
          </p:cNvSpPr>
          <p:nvPr>
            <p:ph type="body" idx="1"/>
          </p:nvPr>
        </p:nvSpPr>
        <p:spPr>
          <a:xfrm>
            <a:off x="734727" y="4612293"/>
            <a:ext cx="6617654" cy="5994194"/>
          </a:xfrm>
        </p:spPr>
        <p:txBody>
          <a:bodyPr>
            <a:normAutofit lnSpcReduction="10000"/>
          </a:bodyPr>
          <a:lstStyle/>
          <a:p>
            <a:pPr defTabSz="982654">
              <a:defRPr/>
            </a:pPr>
            <a:r>
              <a:rPr lang="ja-JP" altLang="en-US" sz="1500" u="sng" dirty="0"/>
              <a:t>個々の技術項目について館の標準を定めるうえでの</a:t>
            </a:r>
            <a:r>
              <a:rPr lang="ja-JP" altLang="en-US" sz="1500" u="sng" dirty="0">
                <a:solidFill>
                  <a:srgbClr val="FF0000"/>
                </a:solidFill>
              </a:rPr>
              <a:t>基本的な方針</a:t>
            </a:r>
            <a:r>
              <a:rPr lang="ja-JP" altLang="en-US" sz="1500" u="sng" dirty="0"/>
              <a:t>として、</a:t>
            </a:r>
            <a:r>
              <a:rPr lang="ja-JP" altLang="en-US" sz="1500" dirty="0"/>
              <a:t>各種の技術や標準を評価するための</a:t>
            </a:r>
            <a:r>
              <a:rPr lang="ja-JP" altLang="en-US" sz="1500" dirty="0">
                <a:solidFill>
                  <a:srgbClr val="FF0000"/>
                </a:solidFill>
              </a:rPr>
              <a:t>原則</a:t>
            </a:r>
            <a:r>
              <a:rPr lang="ja-JP" altLang="en-US" sz="1500" dirty="0"/>
              <a:t>を</a:t>
            </a:r>
            <a:r>
              <a:rPr lang="ja-JP" altLang="en-US" sz="1500" u="sng" dirty="0"/>
              <a:t>「</a:t>
            </a:r>
            <a:r>
              <a:rPr lang="ja-JP" altLang="en-US" sz="1500" u="sng" dirty="0">
                <a:solidFill>
                  <a:srgbClr val="FF0000"/>
                </a:solidFill>
              </a:rPr>
              <a:t>技術標準適用指針</a:t>
            </a:r>
            <a:r>
              <a:rPr lang="ja-JP" altLang="en-US" sz="1500" u="sng" dirty="0"/>
              <a:t>」として定めた</a:t>
            </a:r>
            <a:r>
              <a:rPr lang="ja-JP" altLang="en-US" sz="1500" dirty="0"/>
              <a:t>。</a:t>
            </a:r>
          </a:p>
          <a:p>
            <a:pPr rtl="0" eaLnBrk="1" fontAlgn="base" latinLnBrk="0" hangingPunct="1"/>
            <a:endParaRPr lang="en-US" altLang="ja-JP" dirty="0" smtClean="0">
              <a:solidFill>
                <a:srgbClr val="000080"/>
              </a:solidFill>
              <a:latin typeface="ＭＳ Ｐゴシック" charset="-128"/>
              <a:ea typeface="ＭＳ Ｐ明朝" charset="-128"/>
            </a:endParaRPr>
          </a:p>
          <a:p>
            <a:pPr marL="245617" indent="-245617">
              <a:buFont typeface="+mj-lt"/>
              <a:buAutoNum type="arabicPeriod"/>
            </a:pPr>
            <a:r>
              <a:rPr lang="ja-JP" altLang="en-US" u="sng" dirty="0" smtClean="0">
                <a:solidFill>
                  <a:srgbClr val="FF0000"/>
                </a:solidFill>
                <a:latin typeface="ＭＳ Ｐゴシック" charset="-128"/>
                <a:ea typeface="ＭＳ Ｐ明朝" charset="-128"/>
              </a:rPr>
              <a:t>利用者の利便性向上に資する技術の積極的な採用</a:t>
            </a:r>
          </a:p>
          <a:p>
            <a:pPr marL="736839" lvl="1" indent="-245617">
              <a:buFont typeface="+mj-lt"/>
              <a:buAutoNum type="arabicPeriod"/>
            </a:pPr>
            <a:r>
              <a:rPr lang="ja-JP" altLang="en-US" dirty="0" smtClean="0">
                <a:latin typeface="ＭＳ Ｐゴシック" charset="-128"/>
                <a:ea typeface="ＭＳ Ｐ明朝" charset="-128"/>
              </a:rPr>
              <a:t>一般利用者向けのサービスにおいては、直感的に理解できるユーザー・インターフェースや、一元的な情報の検索・参照を実現するための機能など、</a:t>
            </a:r>
            <a:r>
              <a:rPr lang="ja-JP" altLang="en-US" u="sng" dirty="0" smtClean="0">
                <a:latin typeface="ＭＳ Ｐゴシック" charset="-128"/>
                <a:ea typeface="ＭＳ Ｐ明朝" charset="-128"/>
              </a:rPr>
              <a:t>利用者の利便性向上に貢献する技術を積極的に活用する。</a:t>
            </a:r>
            <a:endParaRPr kumimoji="1" lang="en-US" altLang="ja-JP" u="sng" dirty="0" smtClean="0"/>
          </a:p>
          <a:p>
            <a:pPr marL="245617" indent="-245617">
              <a:buFont typeface="+mj-lt"/>
              <a:buAutoNum type="arabicPeriod"/>
            </a:pPr>
            <a:r>
              <a:rPr lang="ja-JP" altLang="en-US" u="sng" dirty="0" smtClean="0">
                <a:solidFill>
                  <a:srgbClr val="FF0000"/>
                </a:solidFill>
              </a:rPr>
              <a:t>オープンな標準に基づいた技術・仕様の採用</a:t>
            </a:r>
          </a:p>
          <a:p>
            <a:pPr marL="736839" lvl="1" indent="-245617">
              <a:buFont typeface="+mj-lt"/>
              <a:buAutoNum type="arabicPeriod"/>
            </a:pPr>
            <a:r>
              <a:rPr lang="ja-JP" altLang="en-US" dirty="0" smtClean="0"/>
              <a:t>特別な事情のない限り、</a:t>
            </a:r>
            <a:r>
              <a:rPr lang="ja-JP" altLang="en-US" u="sng" dirty="0" smtClean="0"/>
              <a:t>国際標準やデファクト・スタンダード等のオープンな規約に準拠した技術・仕様を採用する。また、館内および館外のシステムとの連携インターフェース仕様は、国際標準やオープンな規約に準拠したものを採用する。</a:t>
            </a:r>
            <a:endParaRPr lang="en-US" altLang="ja-JP" u="sng" dirty="0" smtClean="0"/>
          </a:p>
          <a:p>
            <a:pPr marL="245617" indent="-245617">
              <a:buFont typeface="+mj-lt"/>
              <a:buAutoNum type="arabicPeriod"/>
            </a:pPr>
            <a:r>
              <a:rPr lang="ja-JP" altLang="en-US" dirty="0" smtClean="0"/>
              <a:t>技術・仕様の共通化</a:t>
            </a:r>
          </a:p>
          <a:p>
            <a:pPr marL="736839" lvl="1" indent="-245617">
              <a:buFont typeface="+mj-lt"/>
              <a:buAutoNum type="arabicPeriod"/>
            </a:pPr>
            <a:r>
              <a:rPr lang="ja-JP" altLang="en-US" dirty="0" smtClean="0"/>
              <a:t>システム資源の共有化とサービスの統合化を実現するため、特別な理由のない限り、採用する技術・仕様は共通化する。</a:t>
            </a:r>
            <a:endParaRPr lang="en-US" altLang="ja-JP" dirty="0" smtClean="0"/>
          </a:p>
          <a:p>
            <a:pPr marL="245617" indent="-245617">
              <a:buFont typeface="+mj-lt"/>
              <a:buAutoNum type="arabicPeriod"/>
            </a:pPr>
            <a:r>
              <a:rPr lang="ja-JP" altLang="en-US" u="sng" dirty="0" smtClean="0">
                <a:solidFill>
                  <a:srgbClr val="FF0000"/>
                </a:solidFill>
              </a:rPr>
              <a:t>システムの特性に応じた成熟度を持つ技術の採用</a:t>
            </a:r>
          </a:p>
          <a:p>
            <a:pPr marL="736839" lvl="1" indent="-245617">
              <a:buFont typeface="+mj-lt"/>
              <a:buAutoNum type="arabicPeriod"/>
            </a:pPr>
            <a:r>
              <a:rPr lang="ja-JP" altLang="en-US" dirty="0" smtClean="0"/>
              <a:t>システムの重要度や</a:t>
            </a:r>
            <a:r>
              <a:rPr lang="ja-JP" altLang="en-US" u="sng" dirty="0" smtClean="0"/>
              <a:t>先進性などの特性に相応する成熟性や先進性を備えた技術・仕様を採用する。</a:t>
            </a:r>
            <a:endParaRPr lang="en-US" altLang="ja-JP" u="sng" dirty="0" smtClean="0"/>
          </a:p>
          <a:p>
            <a:pPr marL="245617" indent="-245617">
              <a:buFont typeface="+mj-lt"/>
              <a:buAutoNum type="arabicPeriod"/>
            </a:pPr>
            <a:r>
              <a:rPr lang="ja-JP" altLang="en-US" u="sng" dirty="0" smtClean="0"/>
              <a:t>パッケージ・ソフトウェアやオープンソース・ソフトウェアの活用</a:t>
            </a:r>
          </a:p>
          <a:p>
            <a:pPr marL="736839" lvl="1" indent="-245617">
              <a:buFont typeface="+mj-lt"/>
              <a:buAutoNum type="arabicPeriod"/>
            </a:pPr>
            <a:r>
              <a:rPr lang="ja-JP" altLang="en-US" dirty="0" smtClean="0"/>
              <a:t>機能要件の実現手段として、</a:t>
            </a:r>
            <a:r>
              <a:rPr lang="ja-JP" altLang="en-US" u="sng" dirty="0" smtClean="0"/>
              <a:t>パッケージ・ソフトウェアを活用する。</a:t>
            </a:r>
            <a:r>
              <a:rPr lang="ja-JP" altLang="en-US" dirty="0" smtClean="0"/>
              <a:t>さらに、同様な機能を有する</a:t>
            </a:r>
            <a:r>
              <a:rPr lang="ja-JP" altLang="en-US" u="sng" dirty="0" smtClean="0"/>
              <a:t>オープンソース・ソフトウェア</a:t>
            </a:r>
            <a:r>
              <a:rPr lang="en-US" u="sng" dirty="0" smtClean="0"/>
              <a:t>(OSS)</a:t>
            </a:r>
            <a:r>
              <a:rPr lang="ja-JP" altLang="en-US" u="sng" dirty="0" smtClean="0"/>
              <a:t>が利用可能な場合は積極的に採用する。</a:t>
            </a:r>
            <a:endParaRPr lang="en-US" altLang="ja-JP" u="sng" dirty="0" smtClean="0"/>
          </a:p>
          <a:p>
            <a:pPr marL="245617" indent="-245617">
              <a:buFont typeface="+mj-lt"/>
              <a:buAutoNum type="arabicPeriod"/>
            </a:pPr>
            <a:r>
              <a:rPr lang="ja-JP" altLang="en-US" dirty="0" smtClean="0"/>
              <a:t>資源の共同利用および柔軟な配分・拡張に資する技術の採用</a:t>
            </a:r>
          </a:p>
          <a:p>
            <a:pPr marL="736839" lvl="1" indent="-245617">
              <a:buFont typeface="+mj-lt"/>
              <a:buAutoNum type="arabicPeriod"/>
            </a:pPr>
            <a:r>
              <a:rPr lang="ja-JP" altLang="en-US" dirty="0" smtClean="0"/>
              <a:t>ハードウェア、ソフトウェア、ネットワーク等のシステム基盤資源を共通システム基盤として複数アプリケーション間で共有する技術や、その共有資源の配分や拡張を利用状況に応じて柔軟に行うための技術を積極的に採用する。</a:t>
            </a:r>
          </a:p>
          <a:p>
            <a:pPr marL="736839" lvl="1" indent="-245617">
              <a:buFont typeface="+mj-lt"/>
              <a:buAutoNum type="arabicPeriod"/>
            </a:pPr>
            <a:r>
              <a:rPr lang="ja-JP" altLang="en-US" dirty="0" smtClean="0"/>
              <a:t>業務アプリケーションのシステム化に際しては、業務固有の要件に基づいて、共通システム基盤の採否を個別に判断する。</a:t>
            </a:r>
            <a:endParaRPr lang="en-US" altLang="ja-JP" dirty="0" smtClean="0"/>
          </a:p>
          <a:p>
            <a:pPr marL="245617" indent="-245617">
              <a:buFont typeface="+mj-lt"/>
              <a:buAutoNum type="arabicPeriod"/>
            </a:pPr>
            <a:r>
              <a:rPr lang="ja-JP" altLang="en-US" dirty="0" smtClean="0"/>
              <a:t>システムの重要度に応じた障害対策技術の選択</a:t>
            </a:r>
          </a:p>
          <a:p>
            <a:pPr marL="736839" lvl="1" indent="-245617">
              <a:buFont typeface="+mj-lt"/>
              <a:buAutoNum type="arabicPeriod"/>
            </a:pPr>
            <a:r>
              <a:rPr lang="ja-JP" altLang="en-US" dirty="0" smtClean="0"/>
              <a:t>システムの障害が社会に与える影響の程度に応じて、障害対策に係る技術を選択する。</a:t>
            </a:r>
            <a:endParaRPr lang="en-US" altLang="ja-JP" dirty="0" smtClean="0"/>
          </a:p>
          <a:p>
            <a:pPr marL="245617" indent="-245617">
              <a:buFont typeface="+mj-lt"/>
              <a:buAutoNum type="arabicPeriod"/>
            </a:pPr>
            <a:r>
              <a:rPr lang="ja-JP" altLang="en-US" dirty="0" smtClean="0"/>
              <a:t>情報セキュリティを考慮した技術の選択</a:t>
            </a:r>
          </a:p>
          <a:p>
            <a:pPr marL="736839" lvl="1" indent="-245617">
              <a:buFont typeface="+mj-lt"/>
              <a:buAutoNum type="arabicPeriod"/>
            </a:pPr>
            <a:r>
              <a:rPr lang="ja-JP" altLang="en-US" dirty="0" smtClean="0"/>
              <a:t>システム資源や情報の保護の観点から、適切な情報セキュリティ対策が施された技術を採用する。</a:t>
            </a:r>
            <a:endParaRPr lang="en-US" altLang="ja-JP" dirty="0" smtClean="0"/>
          </a:p>
          <a:p>
            <a:pPr marL="245617" indent="-245617">
              <a:buFont typeface="+mj-lt"/>
              <a:buAutoNum type="arabicPeriod"/>
            </a:pPr>
            <a:r>
              <a:rPr lang="ja-JP" altLang="en-US" dirty="0" smtClean="0"/>
              <a:t>運用・保守業務の集約化・共通化に資する技術の採用</a:t>
            </a:r>
            <a:endParaRPr lang="en-US" dirty="0" smtClean="0"/>
          </a:p>
          <a:p>
            <a:pPr marL="736839" lvl="1" indent="-245617">
              <a:buFont typeface="+mj-lt"/>
              <a:buAutoNum type="arabicPeriod"/>
            </a:pPr>
            <a:r>
              <a:rPr lang="ja-JP" altLang="en-US" dirty="0" smtClean="0"/>
              <a:t>情報システムの運用・保守に係るノウハウの共有化と要員の活用を推進するため、運用・保守業務の全館的な集約化・共通化、ならびに運用・保守作業の負担軽減に資する技術を積極的に採用する。</a:t>
            </a:r>
            <a:endParaRPr lang="en-US" altLang="ja-JP" dirty="0" smtClean="0"/>
          </a:p>
          <a:p>
            <a:pPr marL="245617" indent="-245617">
              <a:buFont typeface="+mj-lt"/>
              <a:buAutoNum type="arabicPeriod"/>
            </a:pPr>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ja-JP" altLang="en-US" dirty="0" smtClean="0"/>
          </a:p>
          <a:p>
            <a:pPr rtl="0" eaLnBrk="1" fontAlgn="base" latinLnBrk="0" hangingPunct="1"/>
            <a:endParaRPr lang="en-US" dirty="0" smtClean="0"/>
          </a:p>
          <a:p>
            <a:pPr rtl="0" eaLnBrk="1" fontAlgn="base" latinLnBrk="0" hangingPunct="1"/>
            <a:endParaRPr lang="ja-JP" altLang="en-US" dirty="0" smtClean="0"/>
          </a:p>
          <a:p>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a:p>
        </p:txBody>
      </p:sp>
      <p:sp>
        <p:nvSpPr>
          <p:cNvPr id="5" name="日付プレースホルダ 4"/>
          <p:cNvSpPr>
            <a:spLocks noGrp="1"/>
          </p:cNvSpPr>
          <p:nvPr>
            <p:ph type="dt" idx="11"/>
          </p:nvPr>
        </p:nvSpPr>
        <p:spPr/>
        <p:txBody>
          <a:bodyPr/>
          <a:lstStyle/>
          <a:p>
            <a:pPr>
              <a:defRPr/>
            </a:pPr>
            <a:fld id="{739BB187-B2A7-47EF-9CC3-CDA0DFE2EA39}" type="datetime1">
              <a:rPr lang="ja-JP" altLang="en-US" smtClean="0"/>
              <a:t>2016/5/4</a:t>
            </a:fld>
            <a:endParaRPr lang="en-US" altLang="ja-JP"/>
          </a:p>
        </p:txBody>
      </p:sp>
      <p:sp>
        <p:nvSpPr>
          <p:cNvPr id="6" name="フッター プレースホルダ 5"/>
          <p:cNvSpPr>
            <a:spLocks noGrp="1"/>
          </p:cNvSpPr>
          <p:nvPr>
            <p:ph type="ftr" sz="quarter" idx="12"/>
          </p:nvPr>
        </p:nvSpPr>
        <p:spPr/>
        <p:txBody>
          <a:bodyPr/>
          <a:lstStyle/>
          <a:p>
            <a:pPr>
              <a:defRPr/>
            </a:pPr>
            <a:endParaRPr lang="en-US" altLang="ja-JP"/>
          </a:p>
        </p:txBody>
      </p:sp>
      <p:sp>
        <p:nvSpPr>
          <p:cNvPr id="7" name="スライド番号プレースホルダ 6"/>
          <p:cNvSpPr>
            <a:spLocks noGrp="1"/>
          </p:cNvSpPr>
          <p:nvPr>
            <p:ph type="sldNum" sz="quarter" idx="13"/>
          </p:nvPr>
        </p:nvSpPr>
        <p:spPr/>
        <p:txBody>
          <a:bodyPr/>
          <a:lstStyle/>
          <a:p>
            <a:pPr>
              <a:defRPr/>
            </a:pPr>
            <a:fld id="{943F94FD-84BF-4AA4-B4BF-7AA4E66D91A2}" type="slidenum">
              <a:rPr lang="en-US" altLang="ja-JP" smtClean="0"/>
              <a:pPr>
                <a:defRPr/>
              </a:pPr>
              <a:t>20</a:t>
            </a:fld>
            <a:endParaRPr lang="en-US" altLang="ja-JP"/>
          </a:p>
        </p:txBody>
      </p:sp>
    </p:spTree>
    <p:extLst>
      <p:ext uri="{BB962C8B-B14F-4D97-AF65-F5344CB8AC3E}">
        <p14:creationId xmlns:p14="http://schemas.microsoft.com/office/powerpoint/2010/main" val="909898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21</a:t>
            </a:fld>
            <a:endParaRPr kumimoji="1" lang="ja-JP" altLang="en-US"/>
          </a:p>
        </p:txBody>
      </p:sp>
    </p:spTree>
    <p:extLst>
      <p:ext uri="{BB962C8B-B14F-4D97-AF65-F5344CB8AC3E}">
        <p14:creationId xmlns:p14="http://schemas.microsoft.com/office/powerpoint/2010/main" val="1984376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kumimoji="1" lang="ja-JP" altLang="en-US" dirty="0" smtClean="0"/>
              <a:t>■過去の問題事例</a:t>
            </a:r>
            <a:endParaRPr kumimoji="1" lang="en-US" altLang="ja-JP" dirty="0" smtClean="0"/>
          </a:p>
          <a:p>
            <a:r>
              <a:rPr kumimoji="1" lang="ja-JP" altLang="en-US" dirty="0" smtClean="0"/>
              <a:t>前の基盤システム（</a:t>
            </a:r>
            <a:r>
              <a:rPr kumimoji="1" lang="en-US" altLang="ja-JP" dirty="0" smtClean="0"/>
              <a:t>A</a:t>
            </a:r>
            <a:r>
              <a:rPr kumimoji="1" lang="ja-JP" altLang="en-US" dirty="0" smtClean="0"/>
              <a:t>社、</a:t>
            </a:r>
            <a:r>
              <a:rPr kumimoji="1" lang="en-US" altLang="ja-JP" dirty="0" smtClean="0"/>
              <a:t>H</a:t>
            </a:r>
            <a:r>
              <a:rPr kumimoji="1" lang="ja-JP" altLang="en-US" dirty="0" smtClean="0"/>
              <a:t>社）</a:t>
            </a:r>
          </a:p>
          <a:p>
            <a:r>
              <a:rPr kumimoji="1" lang="ja-JP" altLang="en-US" dirty="0" smtClean="0"/>
              <a:t>	最低</a:t>
            </a:r>
            <a:r>
              <a:rPr kumimoji="1" lang="en-US" altLang="ja-JP" dirty="0" smtClean="0"/>
              <a:t>1</a:t>
            </a:r>
            <a:r>
              <a:rPr kumimoji="1" lang="ja-JP" altLang="en-US" dirty="0" smtClean="0"/>
              <a:t>ユニット</a:t>
            </a:r>
            <a:r>
              <a:rPr kumimoji="1" lang="en-US" altLang="ja-JP" dirty="0" smtClean="0"/>
              <a:t>500</a:t>
            </a:r>
            <a:r>
              <a:rPr kumimoji="1" lang="ja-JP" altLang="en-US" dirty="0" smtClean="0"/>
              <a:t>万での工数見積もり</a:t>
            </a:r>
          </a:p>
          <a:p>
            <a:r>
              <a:rPr kumimoji="1" lang="ja-JP" altLang="en-US" dirty="0" smtClean="0"/>
              <a:t>	同一業者で開発運用しているにも関わらず、影響度調査名目で大きな工数</a:t>
            </a:r>
          </a:p>
          <a:p>
            <a:r>
              <a:rPr kumimoji="1" lang="ja-JP" altLang="en-US" dirty="0" smtClean="0"/>
              <a:t>	ファンクションポイントで工数を算定したとき、同様の更新処理を、数分だけ積んだ。</a:t>
            </a:r>
          </a:p>
          <a:p>
            <a:r>
              <a:rPr kumimoji="1" lang="ja-JP" altLang="en-US" dirty="0" smtClean="0"/>
              <a:t>前の</a:t>
            </a:r>
            <a:r>
              <a:rPr kumimoji="1" lang="en-US" altLang="ja-JP" dirty="0" smtClean="0"/>
              <a:t>DA</a:t>
            </a:r>
            <a:r>
              <a:rPr kumimoji="1" lang="ja-JP" altLang="en-US" dirty="0" smtClean="0"/>
              <a:t>システム（</a:t>
            </a:r>
            <a:r>
              <a:rPr kumimoji="1" lang="en-US" altLang="ja-JP" dirty="0" smtClean="0"/>
              <a:t>N</a:t>
            </a:r>
            <a:r>
              <a:rPr kumimoji="1" lang="ja-JP" altLang="en-US" dirty="0" smtClean="0"/>
              <a:t>社）</a:t>
            </a:r>
          </a:p>
          <a:p>
            <a:r>
              <a:rPr kumimoji="1" lang="ja-JP" altLang="en-US" dirty="0" smtClean="0"/>
              <a:t>	開発の予算を認識せず、予算・内容ともに実施が不可能な設計</a:t>
            </a:r>
          </a:p>
          <a:p>
            <a:r>
              <a:rPr kumimoji="1" lang="ja-JP" altLang="en-US" dirty="0" smtClean="0"/>
              <a:t>	設計・開発の工程及び成果物のレベルの認識に齟齬（基本設計、概要設計、詳細設計、外部設計、内部設計）</a:t>
            </a:r>
          </a:p>
          <a:p>
            <a:r>
              <a:rPr kumimoji="1" lang="en-US" altLang="ja-JP" dirty="0" smtClean="0"/>
              <a:t>NET4</a:t>
            </a:r>
            <a:r>
              <a:rPr kumimoji="1" lang="ja-JP" altLang="en-US" dirty="0" smtClean="0"/>
              <a:t>（</a:t>
            </a:r>
            <a:r>
              <a:rPr kumimoji="1" lang="en-US" altLang="ja-JP" dirty="0" smtClean="0"/>
              <a:t>H</a:t>
            </a:r>
            <a:r>
              <a:rPr kumimoji="1" lang="ja-JP" altLang="en-US" dirty="0" smtClean="0"/>
              <a:t>社）</a:t>
            </a:r>
          </a:p>
          <a:p>
            <a:r>
              <a:rPr kumimoji="1" lang="ja-JP" altLang="en-US" dirty="0" smtClean="0"/>
              <a:t>	基本設計書が曖昧すぎて、詳細設計で手戻りが多くなりそうなので差し戻し。</a:t>
            </a:r>
          </a:p>
          <a:p>
            <a:r>
              <a:rPr kumimoji="1" lang="ja-JP" altLang="en-US" dirty="0" smtClean="0"/>
              <a:t>	運用に入ってから、ファイアウォール、端末の移設等、軽微な作業に対して、大きな工数を見積もられている</a:t>
            </a:r>
          </a:p>
          <a:p>
            <a:r>
              <a:rPr kumimoji="1" lang="ja-JP" altLang="en-US" dirty="0" smtClean="0"/>
              <a:t>今の業務基盤システム（</a:t>
            </a:r>
            <a:r>
              <a:rPr kumimoji="1" lang="en-US" altLang="ja-JP" dirty="0" smtClean="0"/>
              <a:t>E</a:t>
            </a:r>
            <a:r>
              <a:rPr kumimoji="1" lang="ja-JP" altLang="en-US" dirty="0" smtClean="0"/>
              <a:t>社、</a:t>
            </a:r>
            <a:r>
              <a:rPr kumimoji="1" lang="en-US" altLang="ja-JP" dirty="0" smtClean="0"/>
              <a:t>N</a:t>
            </a:r>
            <a:r>
              <a:rPr kumimoji="1" lang="ja-JP" altLang="en-US" dirty="0" smtClean="0"/>
              <a:t>社）</a:t>
            </a:r>
          </a:p>
          <a:p>
            <a:r>
              <a:rPr kumimoji="1" lang="ja-JP" altLang="en-US" dirty="0" smtClean="0"/>
              <a:t>	総括メモ（</a:t>
            </a:r>
            <a:r>
              <a:rPr kumimoji="1" lang="en-US" altLang="ja-JP" dirty="0" smtClean="0"/>
              <a:t>F</a:t>
            </a:r>
            <a:r>
              <a:rPr kumimoji="1" lang="ja-JP" altLang="en-US" dirty="0" smtClean="0"/>
              <a:t>氏メモ）</a:t>
            </a:r>
          </a:p>
          <a:p>
            <a:r>
              <a:rPr kumimoji="1" lang="ja-JP" altLang="en-US" dirty="0" smtClean="0"/>
              <a:t>	前年度の成果物を要求要件としたが、設計書等が不十分だったため、後工程で大きな工数を要した。</a:t>
            </a:r>
          </a:p>
          <a:p>
            <a:r>
              <a:rPr kumimoji="1" lang="ja-JP" altLang="en-US" dirty="0" smtClean="0"/>
              <a:t>	当館、工程管理支援業者、設計開発業者での作業スコープ、役割、作業の責任範囲が一致していなかった。</a:t>
            </a:r>
          </a:p>
          <a:p>
            <a:r>
              <a:rPr kumimoji="1" lang="ja-JP" altLang="en-US" dirty="0" smtClean="0"/>
              <a:t>	一部担当者の暗黙知として蓄積されていた</a:t>
            </a:r>
          </a:p>
          <a:p>
            <a:r>
              <a:rPr kumimoji="1" lang="ja-JP" altLang="en-US" dirty="0" smtClean="0"/>
              <a:t>	リリースされたプログラムの品質が悪く手戻りが発生した</a:t>
            </a:r>
          </a:p>
          <a:p>
            <a:r>
              <a:rPr kumimoji="1" lang="ja-JP" altLang="en-US" dirty="0" smtClean="0"/>
              <a:t> リニューアル総括資料</a:t>
            </a:r>
          </a:p>
          <a:p>
            <a:r>
              <a:rPr kumimoji="1" lang="ja-JP" altLang="en-US" dirty="0" smtClean="0"/>
              <a:t>	リニューアル総括（</a:t>
            </a:r>
            <a:r>
              <a:rPr kumimoji="1" lang="en-US" altLang="ja-JP" dirty="0" smtClean="0"/>
              <a:t>25</a:t>
            </a:r>
            <a:r>
              <a:rPr kumimoji="1" lang="ja-JP" altLang="en-US" dirty="0" smtClean="0"/>
              <a:t>年</a:t>
            </a:r>
            <a:r>
              <a:rPr kumimoji="1" lang="en-US" altLang="ja-JP" dirty="0" smtClean="0"/>
              <a:t>6</a:t>
            </a:r>
            <a:r>
              <a:rPr kumimoji="1" lang="ja-JP" altLang="en-US" dirty="0" smtClean="0"/>
              <a:t>月）参照</a:t>
            </a:r>
          </a:p>
          <a:p>
            <a:r>
              <a:rPr kumimoji="1" lang="ja-JP" altLang="en-US" dirty="0" smtClean="0"/>
              <a:t>	（教訓）「企画段階で、サービス要件定義について、全館で合意を形成する」</a:t>
            </a:r>
          </a:p>
          <a:p>
            <a:r>
              <a:rPr kumimoji="1" lang="ja-JP" altLang="en-US" dirty="0" smtClean="0"/>
              <a:t>	システム化要件定義段階で、「サービス要件定義書と、業務・システムで実現可能な内容の</a:t>
            </a:r>
            <a:r>
              <a:rPr kumimoji="1" lang="en-US" altLang="ja-JP" dirty="0" err="1" smtClean="0"/>
              <a:t>Fit&amp;Gap</a:t>
            </a:r>
            <a:r>
              <a:rPr kumimoji="1" lang="ja-JP" altLang="en-US" dirty="0" smtClean="0"/>
              <a:t>については、実現可能な範囲で合意を形成し、サービス要件定義書にフィードバックする</a:t>
            </a:r>
          </a:p>
          <a:p>
            <a:r>
              <a:rPr kumimoji="1" lang="en-US" altLang="ja-JP" dirty="0" err="1" smtClean="0"/>
              <a:t>NDLSearch</a:t>
            </a:r>
            <a:r>
              <a:rPr kumimoji="1" lang="ja-JP" altLang="en-US" dirty="0" smtClean="0"/>
              <a:t>（</a:t>
            </a:r>
            <a:r>
              <a:rPr kumimoji="1" lang="en-US" altLang="ja-JP" dirty="0" smtClean="0"/>
              <a:t>N</a:t>
            </a:r>
            <a:r>
              <a:rPr kumimoji="1" lang="ja-JP" altLang="en-US" dirty="0" smtClean="0"/>
              <a:t>社、</a:t>
            </a:r>
            <a:r>
              <a:rPr kumimoji="1" lang="en-US" altLang="ja-JP" dirty="0" smtClean="0"/>
              <a:t>H</a:t>
            </a:r>
            <a:r>
              <a:rPr kumimoji="1" lang="ja-JP" altLang="en-US" dirty="0" smtClean="0"/>
              <a:t>社）</a:t>
            </a:r>
          </a:p>
          <a:p>
            <a:r>
              <a:rPr kumimoji="1" lang="ja-JP" altLang="en-US" dirty="0" smtClean="0"/>
              <a:t>	開発、機能強化、運用と、交互に落札しているようなシステム。ソースコードのリファクタリングが必要になっている。</a:t>
            </a:r>
          </a:p>
          <a:p>
            <a:r>
              <a:rPr kumimoji="1" lang="ja-JP" altLang="en-US" dirty="0" smtClean="0"/>
              <a:t>大震災アーカイブ（</a:t>
            </a:r>
            <a:r>
              <a:rPr kumimoji="1" lang="en-US" altLang="ja-JP" dirty="0" smtClean="0"/>
              <a:t>N</a:t>
            </a:r>
            <a:r>
              <a:rPr kumimoji="1" lang="ja-JP" altLang="en-US" dirty="0" smtClean="0"/>
              <a:t>社）</a:t>
            </a:r>
          </a:p>
          <a:p>
            <a:r>
              <a:rPr kumimoji="1" lang="ja-JP" altLang="en-US" dirty="0" smtClean="0"/>
              <a:t>	</a:t>
            </a:r>
            <a:r>
              <a:rPr kumimoji="1" lang="en-US" altLang="ja-JP" dirty="0" err="1" smtClean="0"/>
              <a:t>NDLSearch</a:t>
            </a:r>
            <a:r>
              <a:rPr kumimoji="1" lang="ja-JP" altLang="en-US" dirty="0" err="1" smtClean="0"/>
              <a:t>、</a:t>
            </a:r>
            <a:r>
              <a:rPr kumimoji="1" lang="en-US" altLang="ja-JP" dirty="0" smtClean="0"/>
              <a:t>DA</a:t>
            </a:r>
            <a:r>
              <a:rPr kumimoji="1" lang="ja-JP" altLang="en-US" dirty="0" smtClean="0"/>
              <a:t>をベースに、発展形として、両システムの統合の足がかりになることを想定したが、違う方向を向いていった。</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22</a:t>
            </a:fld>
            <a:endParaRPr kumimoji="1" lang="ja-JP" altLang="en-US"/>
          </a:p>
        </p:txBody>
      </p:sp>
    </p:spTree>
    <p:extLst>
      <p:ext uri="{BB962C8B-B14F-4D97-AF65-F5344CB8AC3E}">
        <p14:creationId xmlns:p14="http://schemas.microsoft.com/office/powerpoint/2010/main" val="1482121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23</a:t>
            </a:fld>
            <a:endParaRPr kumimoji="1" lang="ja-JP" altLang="en-US"/>
          </a:p>
        </p:txBody>
      </p:sp>
    </p:spTree>
    <p:extLst>
      <p:ext uri="{BB962C8B-B14F-4D97-AF65-F5344CB8AC3E}">
        <p14:creationId xmlns:p14="http://schemas.microsoft.com/office/powerpoint/2010/main" val="2576260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 政府における業務システム最適化のガイドラインの見直し 
新たなガイドライン</a:t>
            </a:r>
            <a:endParaRPr lang="en-US" altLang="ja-JP" dirty="0" smtClean="0"/>
          </a:p>
          <a:p>
            <a:pPr lvl="1"/>
            <a:r>
              <a:rPr lang="ja-JP" altLang="en-US" dirty="0" smtClean="0"/>
              <a:t> 政府情報システムの整備及び管理 に関する標準ガイドライン</a:t>
            </a:r>
            <a:r>
              <a:rPr lang="en-US" altLang="ja-JP" dirty="0" smtClean="0"/>
              <a:t/>
            </a:r>
            <a:br>
              <a:rPr lang="en-US" altLang="ja-JP" dirty="0" smtClean="0"/>
            </a:br>
            <a:r>
              <a:rPr lang="ja-JP" altLang="en-US" sz="1500" dirty="0"/>
              <a:t>（</a:t>
            </a:r>
            <a:r>
              <a:rPr lang="en-US" altLang="ja-JP" sz="1500" dirty="0"/>
              <a:t>2014</a:t>
            </a:r>
            <a:r>
              <a:rPr lang="ja-JP" altLang="en-US" sz="1500" dirty="0"/>
              <a:t>年</a:t>
            </a:r>
            <a:r>
              <a:rPr lang="en-US" altLang="ja-JP" sz="1500" dirty="0"/>
              <a:t>12</a:t>
            </a:r>
            <a:r>
              <a:rPr lang="ja-JP" altLang="en-US" sz="1500" dirty="0"/>
              <a:t>月</a:t>
            </a:r>
            <a:r>
              <a:rPr lang="en-US" altLang="ja-JP" sz="1500" dirty="0"/>
              <a:t>3</a:t>
            </a:r>
            <a:r>
              <a:rPr lang="ja-JP" altLang="en-US" sz="1500" dirty="0"/>
              <a:t>日 各府省情報化統括責任者（</a:t>
            </a:r>
            <a:r>
              <a:rPr lang="en-US" altLang="ja-JP" sz="1500" dirty="0"/>
              <a:t>CIO</a:t>
            </a:r>
            <a:r>
              <a:rPr lang="ja-JP" altLang="en-US" sz="1500" dirty="0"/>
              <a:t>）連絡会議決定）</a:t>
            </a:r>
            <a:r>
              <a:rPr lang="ja-JP" altLang="en-US" dirty="0" smtClean="0"/>
              <a:t>
  </a:t>
            </a:r>
            <a:r>
              <a:rPr lang="en-US" altLang="ja-JP" dirty="0" err="1" smtClean="0"/>
              <a:t>i</a:t>
            </a:r>
            <a:r>
              <a:rPr lang="ja-JP" altLang="en-US" dirty="0" smtClean="0"/>
              <a:t>コンピテンシ・ディクショナリ </a:t>
            </a:r>
            <a:endParaRPr lang="en-US" altLang="ja-JP" dirty="0" smtClean="0"/>
          </a:p>
          <a:p>
            <a:pPr lvl="2"/>
            <a:r>
              <a:rPr lang="ja-JP" altLang="en-US" sz="2000" dirty="0"/>
              <a:t>新時代のビジネスモデルに求められるタスクやスキル、役割分担例</a:t>
            </a:r>
            <a:endParaRPr lang="en-US" altLang="ja-JP" sz="2000" dirty="0"/>
          </a:p>
          <a:p>
            <a:pPr lvl="2"/>
            <a:r>
              <a:rPr lang="ja-JP" altLang="en-US" sz="2000" dirty="0"/>
              <a:t>（</a:t>
            </a:r>
            <a:r>
              <a:rPr lang="en-US" altLang="ja-JP" sz="2000" dirty="0"/>
              <a:t>2015</a:t>
            </a:r>
            <a:r>
              <a:rPr lang="ja-JP" altLang="en-US" sz="2000" dirty="0"/>
              <a:t>年夏　情報処理振興機構　正式版公開予定）</a:t>
            </a:r>
            <a:endParaRPr lang="en-US" altLang="ja-JP" sz="20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24</a:t>
            </a:fld>
            <a:endParaRPr kumimoji="1" lang="ja-JP" altLang="en-US"/>
          </a:p>
        </p:txBody>
      </p:sp>
    </p:spTree>
    <p:extLst>
      <p:ext uri="{BB962C8B-B14F-4D97-AF65-F5344CB8AC3E}">
        <p14:creationId xmlns:p14="http://schemas.microsoft.com/office/powerpoint/2010/main" val="3451838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過度な分離調達を抑制</a:t>
            </a:r>
            <a:endParaRPr kumimoji="1" lang="en-US" altLang="ja-JP" dirty="0" smtClean="0"/>
          </a:p>
          <a:p>
            <a:r>
              <a:rPr kumimoji="1" lang="ja-JP" altLang="en-US" dirty="0" smtClean="0"/>
              <a:t>実務手引書（</a:t>
            </a:r>
            <a:r>
              <a:rPr kumimoji="1" lang="en-US" altLang="ja-JP" dirty="0" smtClean="0"/>
              <a:t>2015</a:t>
            </a:r>
            <a:r>
              <a:rPr kumimoji="1" lang="ja-JP" altLang="en-US" dirty="0" smtClean="0"/>
              <a:t>年度内に作成予定）</a:t>
            </a:r>
            <a:endParaRPr kumimoji="1" lang="en-US" altLang="ja-JP" dirty="0" smtClean="0"/>
          </a:p>
          <a:p>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25</a:t>
            </a:fld>
            <a:endParaRPr kumimoji="1" lang="ja-JP" altLang="en-US"/>
          </a:p>
        </p:txBody>
      </p:sp>
    </p:spTree>
    <p:extLst>
      <p:ext uri="{BB962C8B-B14F-4D97-AF65-F5344CB8AC3E}">
        <p14:creationId xmlns:p14="http://schemas.microsoft.com/office/powerpoint/2010/main" val="2551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従来の「業務・システム最適化指針」、「行政機関における</a:t>
            </a:r>
            <a:r>
              <a:rPr kumimoji="1" lang="en-US" altLang="ja-JP" dirty="0" smtClean="0"/>
              <a:t>IT</a:t>
            </a:r>
            <a:r>
              <a:rPr kumimoji="1" lang="ja-JP" altLang="en-US" dirty="0" smtClean="0"/>
              <a:t>人材の育成・確保指針」、「情報システムに係る政府調達性の見直しについて」、「情報システムに係る調達の基本指針」を廃止して、</a:t>
            </a:r>
            <a:endParaRPr kumimoji="1" lang="en-US" altLang="ja-JP" dirty="0" smtClean="0"/>
          </a:p>
          <a:p>
            <a:r>
              <a:rPr kumimoji="1" lang="ja-JP" altLang="en-US" dirty="0" smtClean="0"/>
              <a:t>新たに「政府情報システムの整備および管理に関する標準ガイドライン」として再構成。</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26</a:t>
            </a:fld>
            <a:endParaRPr kumimoji="1" lang="ja-JP" altLang="en-US"/>
          </a:p>
        </p:txBody>
      </p:sp>
    </p:spTree>
    <p:extLst>
      <p:ext uri="{BB962C8B-B14F-4D97-AF65-F5344CB8AC3E}">
        <p14:creationId xmlns:p14="http://schemas.microsoft.com/office/powerpoint/2010/main" val="3327183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システム開発業務の成果物となる各種計画書の関係</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27</a:t>
            </a:fld>
            <a:endParaRPr kumimoji="1" lang="ja-JP" altLang="en-US"/>
          </a:p>
        </p:txBody>
      </p:sp>
    </p:spTree>
    <p:extLst>
      <p:ext uri="{BB962C8B-B14F-4D97-AF65-F5344CB8AC3E}">
        <p14:creationId xmlns:p14="http://schemas.microsoft.com/office/powerpoint/2010/main" val="381170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人事ローテーションの工夫を検討するなど、中長期的な視点に立って計画的に推進。</a:t>
            </a:r>
            <a:endParaRPr kumimoji="1" lang="en-US" altLang="ja-JP" dirty="0" smtClean="0"/>
          </a:p>
          <a:p>
            <a:r>
              <a:rPr kumimoji="1" lang="ja-JP" altLang="en-US" dirty="0" smtClean="0"/>
              <a:t>専門的・技術的な知識・能力だけでなく、業務分析、業務の見直しの企画立案、プロジェクト管理等の能力の取得が重要。</a:t>
            </a:r>
            <a:endParaRPr kumimoji="1" lang="en-US" altLang="ja-JP" dirty="0" smtClean="0"/>
          </a:p>
          <a:p>
            <a:r>
              <a:rPr kumimoji="1" lang="ja-JP" altLang="en-US" dirty="0" smtClean="0"/>
              <a:t>業務は、情報システムを活用してデータの作成や活用ができることが不可欠。一般職員の</a:t>
            </a:r>
            <a:r>
              <a:rPr kumimoji="1" lang="en-US" altLang="ja-JP" dirty="0" smtClean="0"/>
              <a:t>IT</a:t>
            </a:r>
            <a:r>
              <a:rPr kumimoji="1" lang="ja-JP" altLang="en-US" dirty="0" smtClean="0"/>
              <a:t>リテラシの向上にも努めることが重要。</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28</a:t>
            </a:fld>
            <a:endParaRPr kumimoji="1" lang="ja-JP" altLang="en-US"/>
          </a:p>
        </p:txBody>
      </p:sp>
    </p:spTree>
    <p:extLst>
      <p:ext uri="{BB962C8B-B14F-4D97-AF65-F5344CB8AC3E}">
        <p14:creationId xmlns:p14="http://schemas.microsoft.com/office/powerpoint/2010/main" val="2247060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30</a:t>
            </a:fld>
            <a:endParaRPr kumimoji="1" lang="ja-JP" altLang="en-US"/>
          </a:p>
        </p:txBody>
      </p:sp>
    </p:spTree>
    <p:extLst>
      <p:ext uri="{BB962C8B-B14F-4D97-AF65-F5344CB8AC3E}">
        <p14:creationId xmlns:p14="http://schemas.microsoft.com/office/powerpoint/2010/main" val="277849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39775" y="288925"/>
            <a:ext cx="8285163" cy="4660900"/>
          </a:xfrm>
        </p:spPr>
      </p:sp>
      <p:sp>
        <p:nvSpPr>
          <p:cNvPr id="3" name="ノート プレースホルダ 2"/>
          <p:cNvSpPr>
            <a:spLocks noGrp="1"/>
          </p:cNvSpPr>
          <p:nvPr>
            <p:ph type="body" idx="1"/>
          </p:nvPr>
        </p:nvSpPr>
        <p:spPr>
          <a:xfrm>
            <a:off x="673110" y="5149132"/>
            <a:ext cx="5389563" cy="4466133"/>
          </a:xfrm>
        </p:spPr>
        <p:txBody>
          <a:bodyPr>
            <a:normAutofit/>
          </a:bodyPr>
          <a:lstStyle/>
          <a:p>
            <a:r>
              <a:rPr kumimoji="1" lang="ja-JP" altLang="en-US" u="sng" dirty="0" smtClean="0">
                <a:latin typeface="HG丸ｺﾞｼｯｸM-PRO" pitchFamily="50" charset="-128"/>
                <a:ea typeface="HG丸ｺﾞｼｯｸM-PRO" pitchFamily="50" charset="-128"/>
              </a:rPr>
              <a:t>図書館利用者の</a:t>
            </a:r>
            <a:r>
              <a:rPr kumimoji="1" lang="ja-JP" altLang="en-US" u="sng" dirty="0" smtClean="0">
                <a:solidFill>
                  <a:srgbClr val="FF0000"/>
                </a:solidFill>
                <a:latin typeface="HG丸ｺﾞｼｯｸM-PRO" pitchFamily="50" charset="-128"/>
                <a:ea typeface="HG丸ｺﾞｼｯｸM-PRO" pitchFamily="50" charset="-128"/>
              </a:rPr>
              <a:t>多様なニーズを図示</a:t>
            </a:r>
            <a:r>
              <a:rPr kumimoji="1" lang="ja-JP" altLang="en-US" u="sng" dirty="0" smtClean="0">
                <a:latin typeface="HG丸ｺﾞｼｯｸM-PRO" pitchFamily="50" charset="-128"/>
                <a:ea typeface="HG丸ｺﾞｼｯｸM-PRO" pitchFamily="50" charset="-128"/>
              </a:rPr>
              <a:t>してみました。</a:t>
            </a:r>
            <a:endParaRPr kumimoji="1" lang="en-US" altLang="ja-JP" u="sng" dirty="0" smtClean="0">
              <a:latin typeface="HG丸ｺﾞｼｯｸM-PRO" pitchFamily="50" charset="-128"/>
              <a:ea typeface="HG丸ｺﾞｼｯｸM-PRO" pitchFamily="50" charset="-128"/>
            </a:endParaRPr>
          </a:p>
          <a:p>
            <a:endParaRPr kumimoji="1" lang="en-US" altLang="ja-JP" u="sng" dirty="0" smtClean="0">
              <a:latin typeface="HG丸ｺﾞｼｯｸM-PRO" pitchFamily="50" charset="-128"/>
              <a:ea typeface="HG丸ｺﾞｼｯｸM-PRO" pitchFamily="50" charset="-128"/>
            </a:endParaRPr>
          </a:p>
          <a:p>
            <a:r>
              <a:rPr kumimoji="1" lang="ja-JP" altLang="en-US" u="sng" dirty="0" smtClean="0">
                <a:solidFill>
                  <a:srgbClr val="FF0000"/>
                </a:solidFill>
                <a:latin typeface="HG丸ｺﾞｼｯｸM-PRO" pitchFamily="50" charset="-128"/>
                <a:ea typeface="HG丸ｺﾞｼｯｸM-PRO" pitchFamily="50" charset="-128"/>
              </a:rPr>
              <a:t>利用目的、利用者種別、利用場所、利用機器</a:t>
            </a:r>
            <a:r>
              <a:rPr kumimoji="1" lang="ja-JP" altLang="en-US" u="sng" dirty="0" smtClean="0">
                <a:latin typeface="HG丸ｺﾞｼｯｸM-PRO" pitchFamily="50" charset="-128"/>
                <a:ea typeface="HG丸ｺﾞｼｯｸM-PRO" pitchFamily="50" charset="-128"/>
              </a:rPr>
              <a:t>など、ユーザのニーズは多様です。</a:t>
            </a:r>
            <a:endParaRPr kumimoji="1" lang="en-US" altLang="ja-JP" u="sng" dirty="0" smtClean="0">
              <a:latin typeface="HG丸ｺﾞｼｯｸM-PRO" pitchFamily="50" charset="-128"/>
              <a:ea typeface="HG丸ｺﾞｼｯｸM-PRO" pitchFamily="50" charset="-128"/>
            </a:endParaRPr>
          </a:p>
          <a:p>
            <a:r>
              <a:rPr kumimoji="1" lang="ja-JP" altLang="en-US" u="sng" dirty="0" smtClean="0">
                <a:latin typeface="HG丸ｺﾞｼｯｸM-PRO" pitchFamily="50" charset="-128"/>
                <a:ea typeface="HG丸ｺﾞｼｯｸM-PRO" pitchFamily="50" charset="-128"/>
              </a:rPr>
              <a:t>しかし、このような多様なニーズに対して、１つの検索・閲覧方法でサービスを提供することは不可能です</a:t>
            </a:r>
            <a:r>
              <a:rPr lang="ja-JP" altLang="en-US" u="sng" dirty="0" smtClean="0">
                <a:latin typeface="HG丸ｺﾞｼｯｸM-PRO" pitchFamily="50" charset="-128"/>
                <a:ea typeface="HG丸ｺﾞｼｯｸM-PRO" pitchFamily="50" charset="-128"/>
              </a:rPr>
              <a:t>。</a:t>
            </a:r>
            <a:endParaRPr lang="en-US" altLang="ja-JP" u="sng" dirty="0" smtClean="0">
              <a:latin typeface="HG丸ｺﾞｼｯｸM-PRO" pitchFamily="50" charset="-128"/>
              <a:ea typeface="HG丸ｺﾞｼｯｸM-PRO" pitchFamily="50" charset="-128"/>
            </a:endParaRPr>
          </a:p>
          <a:p>
            <a:endParaRPr lang="en-US" altLang="ja-JP" u="sng" dirty="0" smtClean="0">
              <a:latin typeface="HG丸ｺﾞｼｯｸM-PRO" pitchFamily="50" charset="-128"/>
              <a:ea typeface="HG丸ｺﾞｼｯｸM-PRO" pitchFamily="50" charset="-128"/>
            </a:endParaRPr>
          </a:p>
          <a:p>
            <a:r>
              <a:rPr lang="ja-JP" altLang="en-US" u="sng" dirty="0" smtClean="0">
                <a:latin typeface="HG丸ｺﾞｼｯｸM-PRO" pitchFamily="50" charset="-128"/>
                <a:ea typeface="HG丸ｺﾞｼｯｸM-PRO" pitchFamily="50" charset="-128"/>
              </a:rPr>
              <a:t>従来の</a:t>
            </a:r>
            <a:r>
              <a:rPr lang="en-US" altLang="ja-JP" u="sng" dirty="0" smtClean="0">
                <a:latin typeface="HG丸ｺﾞｼｯｸM-PRO" pitchFamily="50" charset="-128"/>
                <a:ea typeface="HG丸ｺﾞｼｯｸM-PRO" pitchFamily="50" charset="-128"/>
              </a:rPr>
              <a:t>OPAC</a:t>
            </a:r>
            <a:r>
              <a:rPr lang="ja-JP" altLang="en-US" u="sng" dirty="0" smtClean="0">
                <a:latin typeface="HG丸ｺﾞｼｯｸM-PRO" pitchFamily="50" charset="-128"/>
                <a:ea typeface="HG丸ｺﾞｼｯｸM-PRO" pitchFamily="50" charset="-128"/>
              </a:rPr>
              <a:t>は、使いなれた人には、これで使いやすいのかも知れませんが、世の中の様々な検索サービスと比較すると、とても使いやすいものとは思えません。</a:t>
            </a:r>
            <a:endParaRPr kumimoji="1" lang="en-US" altLang="ja-JP" u="sng" dirty="0" smtClean="0">
              <a:latin typeface="HG丸ｺﾞｼｯｸM-PRO" pitchFamily="50" charset="-128"/>
              <a:ea typeface="HG丸ｺﾞｼｯｸM-PRO" pitchFamily="50" charset="-128"/>
            </a:endParaRPr>
          </a:p>
          <a:p>
            <a:endParaRPr kumimoji="1" lang="en-US" altLang="ja-JP" dirty="0" smtClean="0">
              <a:latin typeface="HG丸ｺﾞｼｯｸM-PRO" pitchFamily="50" charset="-128"/>
              <a:ea typeface="HG丸ｺﾞｼｯｸM-PRO" pitchFamily="50" charset="-128"/>
            </a:endParaRPr>
          </a:p>
          <a:p>
            <a:r>
              <a:rPr kumimoji="1" lang="ja-JP" altLang="en-US" dirty="0" smtClean="0">
                <a:latin typeface="HG丸ｺﾞｼｯｸM-PRO" pitchFamily="50" charset="-128"/>
                <a:ea typeface="HG丸ｺﾞｼｯｸM-PRO" pitchFamily="50" charset="-128"/>
              </a:rPr>
              <a:t>～～～～～～～～～～</a:t>
            </a:r>
            <a:endParaRPr kumimoji="1" lang="en-US" altLang="ja-JP" dirty="0" smtClean="0">
              <a:latin typeface="HG丸ｺﾞｼｯｸM-PRO" pitchFamily="50" charset="-128"/>
              <a:ea typeface="HG丸ｺﾞｼｯｸM-PRO" pitchFamily="50" charset="-128"/>
            </a:endParaRPr>
          </a:p>
          <a:p>
            <a:endParaRPr kumimoji="1" lang="en-US" altLang="ja-JP" dirty="0" smtClean="0">
              <a:latin typeface="HG丸ｺﾞｼｯｸM-PRO" pitchFamily="50" charset="-128"/>
              <a:ea typeface="HG丸ｺﾞｼｯｸM-PRO" pitchFamily="50" charset="-128"/>
            </a:endParaRPr>
          </a:p>
          <a:p>
            <a:r>
              <a:rPr kumimoji="1" lang="ja-JP" altLang="en-US" dirty="0" smtClean="0">
                <a:latin typeface="HG丸ｺﾞｼｯｸM-PRO" pitchFamily="50" charset="-128"/>
                <a:ea typeface="HG丸ｺﾞｼｯｸM-PRO" pitchFamily="50" charset="-128"/>
              </a:rPr>
              <a:t>当館が直接利用者に提供する</a:t>
            </a:r>
            <a:r>
              <a:rPr lang="en-US" altLang="ja-JP" dirty="0" smtClean="0">
                <a:latin typeface="HG丸ｺﾞｼｯｸM-PRO" pitchFamily="50" charset="-128"/>
                <a:ea typeface="HG丸ｺﾞｼｯｸM-PRO" pitchFamily="50" charset="-128"/>
              </a:rPr>
              <a:t>GUI</a:t>
            </a:r>
            <a:r>
              <a:rPr lang="ja-JP" altLang="en-US" dirty="0" err="1" smtClean="0">
                <a:latin typeface="HG丸ｺﾞｼｯｸM-PRO" pitchFamily="50" charset="-128"/>
                <a:ea typeface="HG丸ｺﾞｼｯｸM-PRO" pitchFamily="50" charset="-128"/>
              </a:rPr>
              <a:t>での</a:t>
            </a:r>
            <a:r>
              <a:rPr kumimoji="1" lang="ja-JP" altLang="en-US" dirty="0" smtClean="0">
                <a:latin typeface="HG丸ｺﾞｼｯｸM-PRO" pitchFamily="50" charset="-128"/>
                <a:ea typeface="HG丸ｺﾞｼｯｸM-PRO" pitchFamily="50" charset="-128"/>
              </a:rPr>
              <a:t>サービスとして、ユーザビリティ、アクセシビリティへの配慮は重要な要件</a:t>
            </a:r>
            <a:endParaRPr lang="en-US" altLang="ja-JP" dirty="0" smtClean="0">
              <a:latin typeface="HG丸ｺﾞｼｯｸM-PRO" pitchFamily="50" charset="-128"/>
              <a:ea typeface="HG丸ｺﾞｼｯｸM-PRO" pitchFamily="50" charset="-128"/>
            </a:endParaRPr>
          </a:p>
          <a:p>
            <a:endParaRPr kumimoji="1" lang="en-US" altLang="ja-JP" dirty="0" smtClean="0">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「いつでも、どこでも、だれでも」利用できるサービスとして考えると、このような観点があるということを例として挙げたもの</a:t>
            </a:r>
            <a:endParaRPr kumimoji="1" lang="en-US" altLang="ja-JP" dirty="0" smtClean="0">
              <a:latin typeface="HG丸ｺﾞｼｯｸM-PRO" pitchFamily="50" charset="-128"/>
              <a:ea typeface="HG丸ｺﾞｼｯｸM-PRO" pitchFamily="50" charset="-128"/>
            </a:endParaRPr>
          </a:p>
          <a:p>
            <a:endParaRPr lang="en-US" altLang="ja-JP" dirty="0" smtClean="0">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当館がデータを</a:t>
            </a:r>
            <a:r>
              <a:rPr lang="en-US" altLang="ja-JP" dirty="0" smtClean="0">
                <a:latin typeface="HG丸ｺﾞｼｯｸM-PRO" pitchFamily="50" charset="-128"/>
                <a:ea typeface="HG丸ｺﾞｼｯｸM-PRO" pitchFamily="50" charset="-128"/>
              </a:rPr>
              <a:t>API</a:t>
            </a:r>
            <a:r>
              <a:rPr lang="ja-JP" altLang="en-US" dirty="0" smtClean="0">
                <a:latin typeface="HG丸ｺﾞｼｯｸM-PRO" pitchFamily="50" charset="-128"/>
                <a:ea typeface="HG丸ｺﾞｼｯｸM-PRO" pitchFamily="50" charset="-128"/>
              </a:rPr>
              <a:t>を通じて利用者に対して間接的に提供するサービスは別途</a:t>
            </a:r>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ABE1EF58-0341-4939-9227-899A80B03586}" type="slidenum">
              <a:rPr lang="en-US" altLang="ja-JP" smtClean="0"/>
              <a:pPr/>
              <a:t>3</a:t>
            </a:fld>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3903182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39</a:t>
            </a:fld>
            <a:endParaRPr kumimoji="1" lang="ja-JP" altLang="en-US"/>
          </a:p>
        </p:txBody>
      </p:sp>
    </p:spTree>
    <p:extLst>
      <p:ext uri="{BB962C8B-B14F-4D97-AF65-F5344CB8AC3E}">
        <p14:creationId xmlns:p14="http://schemas.microsoft.com/office/powerpoint/2010/main" val="2381380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55000" lnSpcReduction="20000"/>
          </a:bodyPr>
          <a:lstStyle/>
          <a:p>
            <a:r>
              <a:rPr kumimoji="1" lang="ja-JP" altLang="en-US" dirty="0" smtClean="0"/>
              <a:t>将来構想</a:t>
            </a:r>
            <a:endParaRPr kumimoji="1" lang="en-US" altLang="ja-JP" dirty="0" smtClean="0"/>
          </a:p>
          <a:p>
            <a:pPr lvl="1"/>
            <a:r>
              <a:rPr lang="ja-JP" altLang="en-US" dirty="0" smtClean="0"/>
              <a:t>あるべき姿の検討</a:t>
            </a:r>
            <a:endParaRPr kumimoji="1" lang="en-US" altLang="ja-JP" dirty="0" smtClean="0"/>
          </a:p>
          <a:p>
            <a:r>
              <a:rPr kumimoji="1" lang="ja-JP" altLang="en-US" dirty="0" smtClean="0"/>
              <a:t>使命・目標設定</a:t>
            </a:r>
            <a:endParaRPr kumimoji="1" lang="en-US" altLang="ja-JP" dirty="0" smtClean="0"/>
          </a:p>
          <a:p>
            <a:pPr lvl="1"/>
            <a:r>
              <a:rPr lang="ja-JP" altLang="en-US" dirty="0" smtClean="0"/>
              <a:t>サービスの理念、活動の方向性</a:t>
            </a:r>
            <a:endParaRPr kumimoji="1" lang="en-US" altLang="ja-JP" dirty="0" smtClean="0"/>
          </a:p>
          <a:p>
            <a:r>
              <a:rPr lang="ja-JP" altLang="en-US" dirty="0" smtClean="0"/>
              <a:t>活動計画（年次展開）</a:t>
            </a:r>
            <a:endParaRPr lang="en-US" altLang="ja-JP" dirty="0" smtClean="0"/>
          </a:p>
          <a:p>
            <a:pPr lvl="1"/>
            <a:r>
              <a:rPr lang="ja-JP" altLang="en-US" dirty="0" smtClean="0"/>
              <a:t>サービスの項目と概念、スケジュール感</a:t>
            </a:r>
            <a:endParaRPr lang="en-US" altLang="ja-JP" dirty="0" smtClean="0"/>
          </a:p>
          <a:p>
            <a:r>
              <a:rPr lang="ja-JP" altLang="en-US" dirty="0" smtClean="0"/>
              <a:t>動向調査</a:t>
            </a:r>
            <a:endParaRPr lang="en-US" altLang="ja-JP" dirty="0" smtClean="0"/>
          </a:p>
          <a:p>
            <a:pPr lvl="1"/>
            <a:r>
              <a:rPr lang="ja-JP" altLang="en-US" dirty="0" smtClean="0"/>
              <a:t>利用者ニーズ調査</a:t>
            </a:r>
            <a:endParaRPr lang="en-US" altLang="ja-JP" dirty="0" smtClean="0"/>
          </a:p>
          <a:p>
            <a:pPr lvl="2"/>
            <a:r>
              <a:rPr lang="ja-JP" altLang="en-US" dirty="0" smtClean="0"/>
              <a:t>利用者種別、利用目的、利用場所、利用機器</a:t>
            </a:r>
            <a:r>
              <a:rPr lang="ja-JP" altLang="en-US" dirty="0" err="1" smtClean="0"/>
              <a:t>、、、</a:t>
            </a:r>
            <a:endParaRPr lang="en-US" altLang="ja-JP" dirty="0" smtClean="0"/>
          </a:p>
          <a:p>
            <a:pPr lvl="1"/>
            <a:r>
              <a:rPr lang="ja-JP" altLang="en-US" dirty="0" smtClean="0"/>
              <a:t>外部サービス動向調査</a:t>
            </a:r>
            <a:endParaRPr lang="en-US" altLang="ja-JP" dirty="0" smtClean="0"/>
          </a:p>
          <a:p>
            <a:pPr lvl="2"/>
            <a:r>
              <a:rPr lang="ja-JP" altLang="en-US" dirty="0" smtClean="0"/>
              <a:t>類似サービス、補完的サービスの今後の動向から見た当館の役割</a:t>
            </a:r>
            <a:endParaRPr lang="en-US" altLang="ja-JP" dirty="0" smtClean="0"/>
          </a:p>
          <a:p>
            <a:pPr lvl="1"/>
            <a:r>
              <a:rPr lang="ja-JP" altLang="en-US" dirty="0" smtClean="0"/>
              <a:t>技術・製品開発及び適用動向調査</a:t>
            </a:r>
            <a:endParaRPr lang="en-US" altLang="ja-JP" dirty="0" smtClean="0"/>
          </a:p>
          <a:p>
            <a:pPr lvl="2"/>
            <a:r>
              <a:rPr lang="ja-JP" altLang="en-US" dirty="0" smtClean="0"/>
              <a:t>今後利用可能になると思われる技術の動向と、当館での適用可能性</a:t>
            </a:r>
            <a:endParaRPr lang="en-US" altLang="ja-JP" dirty="0" smtClean="0"/>
          </a:p>
          <a:p>
            <a:r>
              <a:rPr lang="ja-JP" altLang="en-US" dirty="0" smtClean="0"/>
              <a:t>サービス要件定義</a:t>
            </a:r>
            <a:endParaRPr lang="en-US" altLang="ja-JP" dirty="0" smtClean="0"/>
          </a:p>
          <a:p>
            <a:pPr lvl="1"/>
            <a:r>
              <a:rPr kumimoji="1" lang="ja-JP" altLang="en-US" dirty="0" smtClean="0"/>
              <a:t>利用者ニーズ調査</a:t>
            </a:r>
            <a:endParaRPr kumimoji="1" lang="en-US" altLang="ja-JP" dirty="0" smtClean="0"/>
          </a:p>
          <a:p>
            <a:pPr lvl="1"/>
            <a:r>
              <a:rPr lang="ja-JP" altLang="en-US" dirty="0" smtClean="0"/>
              <a:t>使命・目標の達成のアプローチとして、サービスの提供の方向性の再認識</a:t>
            </a:r>
            <a:endParaRPr lang="en-US" altLang="ja-JP" dirty="0" smtClean="0"/>
          </a:p>
          <a:p>
            <a:pPr lvl="1"/>
            <a:r>
              <a:rPr kumimoji="1" lang="ja-JP" altLang="en-US" dirty="0" smtClean="0"/>
              <a:t>具体的なサービスのイメージ</a:t>
            </a:r>
            <a:endParaRPr kumimoji="1" lang="en-US" altLang="ja-JP" dirty="0" smtClean="0"/>
          </a:p>
          <a:p>
            <a:pPr lvl="2"/>
            <a:r>
              <a:rPr lang="ja-JP" altLang="en-US" dirty="0" smtClean="0"/>
              <a:t>何をしたいか？（サービス部門）</a:t>
            </a:r>
            <a:endParaRPr lang="en-US" altLang="ja-JP" dirty="0" smtClean="0"/>
          </a:p>
          <a:p>
            <a:pPr lvl="2"/>
            <a:r>
              <a:rPr kumimoji="1" lang="ja-JP" altLang="en-US" dirty="0" smtClean="0"/>
              <a:t>何ができるか？（システム部門）</a:t>
            </a:r>
            <a:endParaRPr kumimoji="1" lang="en-US" altLang="ja-JP" dirty="0" smtClean="0"/>
          </a:p>
          <a:p>
            <a:pPr lvl="2"/>
            <a:endParaRPr kumimoji="1" lang="en-US" altLang="ja-JP" dirty="0" smtClean="0"/>
          </a:p>
          <a:p>
            <a:r>
              <a:rPr kumimoji="1" lang="ja-JP" altLang="en-US" dirty="0" smtClean="0"/>
              <a:t>業務システム最適化計画</a:t>
            </a:r>
            <a:endParaRPr kumimoji="1" lang="en-US" altLang="ja-JP" dirty="0" smtClean="0"/>
          </a:p>
          <a:p>
            <a:pPr lvl="1"/>
            <a:r>
              <a:rPr kumimoji="1" lang="ja-JP" altLang="en-US" dirty="0" smtClean="0"/>
              <a:t>情報化の推進を図るために、総合的な考慮</a:t>
            </a:r>
            <a:endParaRPr kumimoji="1" lang="en-US" altLang="ja-JP" dirty="0" smtClean="0"/>
          </a:p>
          <a:p>
            <a:pPr lvl="1"/>
            <a:r>
              <a:rPr kumimoji="1" lang="ja-JP" altLang="en-US" dirty="0" smtClean="0"/>
              <a:t>業務的観点（システム抜きには業務は成り立たない）</a:t>
            </a:r>
            <a:endParaRPr kumimoji="1" lang="en-US" altLang="ja-JP" dirty="0" smtClean="0"/>
          </a:p>
          <a:p>
            <a:pPr lvl="1"/>
            <a:r>
              <a:rPr lang="ja-JP" altLang="en-US" dirty="0" smtClean="0"/>
              <a:t>システム的観点（システム化は業務・サービスを向上させるためにある）</a:t>
            </a:r>
            <a:endParaRPr kumimoji="1" lang="en-US" altLang="ja-JP" dirty="0" smtClean="0"/>
          </a:p>
          <a:p>
            <a:pPr lvl="1"/>
            <a:r>
              <a:rPr kumimoji="1" lang="ja-JP" altLang="en-US" dirty="0" smtClean="0"/>
              <a:t>経営資源の配分（人・物・金）</a:t>
            </a:r>
            <a:endParaRPr kumimoji="1" lang="en-US" altLang="ja-JP" dirty="0" smtClean="0"/>
          </a:p>
          <a:p>
            <a:pPr lvl="1"/>
            <a:r>
              <a:rPr lang="ja-JP" altLang="en-US" dirty="0" smtClean="0"/>
              <a:t>行司役（システム化を通じた業務の変更、業務向上のためのシステム変更）</a:t>
            </a:r>
            <a:endParaRPr kumimoji="1" lang="en-US" altLang="ja-JP" dirty="0" smtClean="0"/>
          </a:p>
          <a:p>
            <a:r>
              <a:rPr kumimoji="1" lang="ja-JP" altLang="en-US" dirty="0" smtClean="0"/>
              <a:t>業務システム最適化実施計画</a:t>
            </a:r>
            <a:endParaRPr kumimoji="1" lang="en-US" altLang="ja-JP" dirty="0" smtClean="0"/>
          </a:p>
          <a:p>
            <a:pPr lvl="1"/>
            <a:r>
              <a:rPr kumimoji="1" lang="ja-JP" altLang="en-US" dirty="0" smtClean="0"/>
              <a:t>具体的な実施内容とスケジューリング</a:t>
            </a:r>
            <a:endParaRPr kumimoji="1" lang="en-US" altLang="ja-JP" dirty="0" smtClean="0"/>
          </a:p>
          <a:p>
            <a:r>
              <a:rPr kumimoji="1" lang="ja-JP" altLang="en-US" dirty="0" smtClean="0"/>
              <a:t>システム化企画</a:t>
            </a:r>
            <a:endParaRPr kumimoji="1" lang="en-US" altLang="ja-JP" dirty="0" smtClean="0"/>
          </a:p>
          <a:p>
            <a:pPr lvl="1"/>
            <a:r>
              <a:rPr kumimoji="1" lang="ja-JP" altLang="en-US" dirty="0" smtClean="0"/>
              <a:t>プロジェクト計画</a:t>
            </a:r>
            <a:endParaRPr kumimoji="1" lang="en-US" altLang="ja-JP" dirty="0" smtClean="0"/>
          </a:p>
          <a:p>
            <a:pPr lvl="1"/>
            <a:r>
              <a:rPr lang="ja-JP" altLang="en-US" dirty="0" smtClean="0"/>
              <a:t>体制立上げ</a:t>
            </a:r>
            <a:endParaRPr lang="en-US" altLang="ja-JP" dirty="0" smtClean="0"/>
          </a:p>
          <a:p>
            <a:r>
              <a:rPr kumimoji="1" lang="ja-JP" altLang="en-US" dirty="0" smtClean="0"/>
              <a:t>システム化要件定義</a:t>
            </a:r>
            <a:endParaRPr kumimoji="1" lang="en-US" altLang="ja-JP" dirty="0" smtClean="0"/>
          </a:p>
          <a:p>
            <a:pPr lvl="1"/>
            <a:r>
              <a:rPr kumimoji="1" lang="ja-JP" altLang="en-US" dirty="0" smtClean="0"/>
              <a:t>業務・機能要件定義</a:t>
            </a:r>
            <a:endParaRPr kumimoji="1" lang="en-US" altLang="ja-JP" dirty="0" smtClean="0"/>
          </a:p>
          <a:p>
            <a:pPr lvl="1"/>
            <a:r>
              <a:rPr lang="ja-JP" altLang="en-US" dirty="0" smtClean="0"/>
              <a:t>非機能要件定義</a:t>
            </a:r>
            <a:endParaRPr lang="en-US" altLang="ja-JP" dirty="0" smtClean="0"/>
          </a:p>
          <a:p>
            <a:pPr lvl="1"/>
            <a:r>
              <a:rPr lang="ja-JP" altLang="en-US" dirty="0" smtClean="0"/>
              <a:t>下記に沿って</a:t>
            </a:r>
            <a:endParaRPr lang="en-US" altLang="ja-JP" dirty="0" smtClean="0"/>
          </a:p>
          <a:p>
            <a:pPr lvl="2"/>
            <a:r>
              <a:rPr lang="ja-JP" altLang="en-US" dirty="0" smtClean="0"/>
              <a:t>技術標準適用指針</a:t>
            </a:r>
            <a:endParaRPr lang="en-US" altLang="ja-JP" dirty="0" smtClean="0"/>
          </a:p>
          <a:p>
            <a:pPr lvl="2"/>
            <a:r>
              <a:rPr kumimoji="1" lang="ja-JP" altLang="en-US" dirty="0" smtClean="0"/>
              <a:t>技術標準適用ガイドライン</a:t>
            </a:r>
            <a:endParaRPr kumimoji="1" lang="en-US" altLang="ja-JP" dirty="0" smtClean="0"/>
          </a:p>
          <a:p>
            <a:r>
              <a:rPr lang="ja-JP" altLang="en-US" dirty="0" smtClean="0"/>
              <a:t>全体管理体制</a:t>
            </a:r>
            <a:endParaRPr lang="en-US" altLang="ja-JP" dirty="0" smtClean="0"/>
          </a:p>
          <a:p>
            <a:pPr lvl="1"/>
            <a:r>
              <a:rPr kumimoji="1" lang="ja-JP" altLang="en-US" dirty="0" smtClean="0"/>
              <a:t>開発スケジュール</a:t>
            </a:r>
            <a:endParaRPr kumimoji="1" lang="en-US" altLang="ja-JP" dirty="0" smtClean="0"/>
          </a:p>
          <a:p>
            <a:pPr lvl="1"/>
            <a:r>
              <a:rPr lang="ja-JP" altLang="en-US" dirty="0" smtClean="0"/>
              <a:t>開発体制立上げ</a:t>
            </a:r>
            <a:endParaRPr lang="en-US" altLang="ja-JP" dirty="0" smtClean="0"/>
          </a:p>
          <a:p>
            <a:pPr lvl="1"/>
            <a:r>
              <a:rPr kumimoji="1" lang="ja-JP" altLang="en-US" dirty="0" smtClean="0"/>
              <a:t>進捗管理</a:t>
            </a:r>
            <a:endParaRPr kumimoji="1" lang="en-US" altLang="ja-JP" dirty="0" smtClean="0"/>
          </a:p>
          <a:p>
            <a:r>
              <a:rPr lang="ja-JP" altLang="en-US" dirty="0" smtClean="0"/>
              <a:t>システム構築</a:t>
            </a:r>
            <a:endParaRPr lang="en-US" altLang="ja-JP" dirty="0" smtClean="0"/>
          </a:p>
          <a:p>
            <a:pPr lvl="1"/>
            <a:r>
              <a:rPr lang="ja-JP" altLang="en-US" dirty="0" smtClean="0"/>
              <a:t>調達</a:t>
            </a:r>
            <a:endParaRPr lang="en-US" altLang="ja-JP" dirty="0" smtClean="0"/>
          </a:p>
          <a:p>
            <a:pPr lvl="1"/>
            <a:r>
              <a:rPr lang="ja-JP" altLang="en-US" dirty="0" smtClean="0"/>
              <a:t>開発</a:t>
            </a:r>
            <a:endParaRPr lang="en-US" altLang="ja-JP" dirty="0" smtClean="0"/>
          </a:p>
          <a:p>
            <a:pPr lvl="1"/>
            <a:r>
              <a:rPr lang="ja-JP" altLang="en-US" dirty="0" smtClean="0"/>
              <a:t>運用</a:t>
            </a:r>
            <a:endParaRPr lang="en-US" altLang="ja-JP" dirty="0" smtClean="0"/>
          </a:p>
          <a:p>
            <a:endParaRPr kumimoji="1" lang="en-US" altLang="ja-JP" dirty="0" smtClean="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スライド番号プレースホルダ 4"/>
          <p:cNvSpPr>
            <a:spLocks noGrp="1"/>
          </p:cNvSpPr>
          <p:nvPr>
            <p:ph type="sldNum" sz="quarter" idx="11"/>
          </p:nvPr>
        </p:nvSpPr>
        <p:spPr/>
        <p:txBody>
          <a:bodyPr/>
          <a:lstStyle/>
          <a:p>
            <a:fld id="{816A9BB7-DD5C-41DE-9B80-A8A5AECCA2DE}" type="slidenum">
              <a:rPr kumimoji="1" lang="ja-JP" altLang="en-US" smtClean="0"/>
              <a:pPr/>
              <a:t>42</a:t>
            </a:fld>
            <a:endParaRPr kumimoji="1" lang="ja-JP" altLang="en-US"/>
          </a:p>
        </p:txBody>
      </p:sp>
      <p:sp>
        <p:nvSpPr>
          <p:cNvPr id="6" name="日付プレースホルダ 5"/>
          <p:cNvSpPr>
            <a:spLocks noGrp="1"/>
          </p:cNvSpPr>
          <p:nvPr>
            <p:ph type="dt" idx="12"/>
          </p:nvPr>
        </p:nvSpPr>
        <p:spPr/>
        <p:txBody>
          <a:bodyPr/>
          <a:lstStyle/>
          <a:p>
            <a:fld id="{B7955919-400E-464D-A15E-47A50D37AAD1}" type="datetime1">
              <a:rPr kumimoji="1" lang="ja-JP" altLang="en-US" smtClean="0"/>
              <a:t>2016/5/4</a:t>
            </a:fld>
            <a:endParaRPr kumimoji="1" lang="ja-JP" altLang="en-US"/>
          </a:p>
        </p:txBody>
      </p:sp>
      <p:sp>
        <p:nvSpPr>
          <p:cNvPr id="7" name="フッター プレースホルダ 6"/>
          <p:cNvSpPr>
            <a:spLocks noGrp="1"/>
          </p:cNvSpPr>
          <p:nvPr>
            <p:ph type="ftr" sz="quarter" idx="13"/>
          </p:nvPr>
        </p:nvSpPr>
        <p:spPr/>
        <p:txBody>
          <a:bodyPr/>
          <a:lstStyle/>
          <a:p>
            <a:endParaRPr kumimoji="1" lang="ja-JP" altLang="en-US"/>
          </a:p>
        </p:txBody>
      </p:sp>
    </p:spTree>
    <p:extLst>
      <p:ext uri="{BB962C8B-B14F-4D97-AF65-F5344CB8AC3E}">
        <p14:creationId xmlns:p14="http://schemas.microsoft.com/office/powerpoint/2010/main" val="835955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defTabSz="973009">
              <a:defRPr/>
            </a:pPr>
            <a:r>
              <a:rPr lang="ja-JP" altLang="en-US" sz="1000" dirty="0">
                <a:latin typeface="+mj-ea"/>
              </a:rPr>
              <a:t>資源の無駄遣いをなくして、より高いサービスの提供を目指す。</a:t>
            </a:r>
            <a:endParaRPr lang="en-US" altLang="ja-JP" sz="1000" dirty="0">
              <a:latin typeface="+mj-ea"/>
            </a:endParaRPr>
          </a:p>
          <a:p>
            <a:pPr defTabSz="973009">
              <a:defRPr/>
            </a:pPr>
            <a:endParaRPr lang="ja-JP" altLang="en-US" sz="1000" dirty="0">
              <a:latin typeface="+mj-ea"/>
            </a:endParaRPr>
          </a:p>
          <a:p>
            <a:r>
              <a:rPr lang="ja-JP" altLang="ja-JP" dirty="0">
                <a:solidFill>
                  <a:srgbClr val="FF0000"/>
                </a:solidFill>
              </a:rPr>
              <a:t>サービス要件の定義は、基本計画書</a:t>
            </a:r>
            <a:r>
              <a:rPr lang="ja-JP" altLang="en-US" dirty="0">
                <a:solidFill>
                  <a:srgbClr val="FF0000"/>
                </a:solidFill>
              </a:rPr>
              <a:t>の行間を埋める</a:t>
            </a:r>
          </a:p>
          <a:p>
            <a:r>
              <a:rPr lang="ja-JP" altLang="ja-JP" dirty="0">
                <a:solidFill>
                  <a:srgbClr val="FF0000"/>
                </a:solidFill>
              </a:rPr>
              <a:t>開発に大きな工数が掛かるのは、例外処理の規模と拡張性</a:t>
            </a:r>
            <a:r>
              <a:rPr lang="ja-JP" altLang="en-US" dirty="0">
                <a:solidFill>
                  <a:srgbClr val="FF0000"/>
                </a:solidFill>
              </a:rPr>
              <a:t>への配慮</a:t>
            </a:r>
            <a:endParaRPr lang="ja-JP" altLang="ja-JP" dirty="0">
              <a:solidFill>
                <a:srgbClr val="FF0000"/>
              </a:solidFill>
            </a:endParaRPr>
          </a:p>
          <a:p>
            <a:r>
              <a:rPr lang="ja-JP" altLang="ja-JP" dirty="0">
                <a:solidFill>
                  <a:srgbClr val="FF0000"/>
                </a:solidFill>
              </a:rPr>
              <a:t>論理的に明確なサービスの要件がなければ構築できない</a:t>
            </a:r>
          </a:p>
          <a:p>
            <a:r>
              <a:rPr lang="ja-JP" altLang="en-US" sz="1100" dirty="0">
                <a:solidFill>
                  <a:srgbClr val="FF0000"/>
                </a:solidFill>
              </a:rPr>
              <a:t>過大な見積もり、大きな手戻り</a:t>
            </a:r>
          </a:p>
          <a:p>
            <a:r>
              <a:rPr lang="ja-JP" altLang="ja-JP" dirty="0">
                <a:solidFill>
                  <a:srgbClr val="FF0000"/>
                </a:solidFill>
              </a:rPr>
              <a:t>情報（データ）と機能の流れは明確に</a:t>
            </a:r>
            <a:r>
              <a:rPr lang="ja-JP" altLang="en-US" dirty="0"/>
              <a:t>。</a:t>
            </a:r>
            <a:endParaRPr lang="ja-JP" altLang="ja-JP" dirty="0"/>
          </a:p>
          <a:p>
            <a:r>
              <a:rPr lang="ja-JP" altLang="en-US" dirty="0">
                <a:solidFill>
                  <a:srgbClr val="FF0000"/>
                </a:solidFill>
              </a:rPr>
              <a:t>全体</a:t>
            </a:r>
            <a:r>
              <a:rPr lang="ja-JP" altLang="ja-JP" dirty="0">
                <a:solidFill>
                  <a:srgbClr val="FF0000"/>
                </a:solidFill>
              </a:rPr>
              <a:t>最適化の観点で</a:t>
            </a:r>
            <a:endParaRPr kumimoji="1" lang="en-US" altLang="ja-JP" dirty="0" smtClean="0"/>
          </a:p>
          <a:p>
            <a:r>
              <a:rPr kumimoji="1" lang="ja-JP" altLang="en-US" dirty="0" smtClean="0"/>
              <a:t>～～～～～～</a:t>
            </a:r>
            <a:endParaRPr kumimoji="1" lang="en-US" altLang="ja-JP" dirty="0" smtClean="0"/>
          </a:p>
          <a:p>
            <a:r>
              <a:rPr lang="ja-JP" altLang="en-US" sz="2200" dirty="0"/>
              <a:t>重要性は、</a:t>
            </a:r>
            <a:r>
              <a:rPr lang="ja-JP" altLang="ja-JP" sz="2200" dirty="0"/>
              <a:t>ソフトウェア開発に限ら</a:t>
            </a:r>
            <a:r>
              <a:rPr lang="ja-JP" altLang="en-US" sz="2200" dirty="0"/>
              <a:t>ない</a:t>
            </a:r>
            <a:endParaRPr lang="ja-JP" altLang="ja-JP" sz="2200" dirty="0"/>
          </a:p>
          <a:p>
            <a:r>
              <a:rPr lang="ja-JP" altLang="ja-JP" sz="2200" dirty="0">
                <a:solidFill>
                  <a:srgbClr val="FF0000"/>
                </a:solidFill>
              </a:rPr>
              <a:t>サービス要件の定義は、基本計画書</a:t>
            </a:r>
            <a:r>
              <a:rPr lang="ja-JP" altLang="en-US" sz="2200" dirty="0">
                <a:solidFill>
                  <a:srgbClr val="FF0000"/>
                </a:solidFill>
              </a:rPr>
              <a:t>の行間を埋める</a:t>
            </a:r>
            <a:r>
              <a:rPr lang="ja-JP" altLang="en-US" sz="2200" dirty="0"/>
              <a:t>もの</a:t>
            </a:r>
            <a:endParaRPr lang="ja-JP" altLang="ja-JP" sz="2200" dirty="0"/>
          </a:p>
          <a:p>
            <a:r>
              <a:rPr lang="ja-JP" altLang="ja-JP" sz="2200" dirty="0">
                <a:solidFill>
                  <a:srgbClr val="FF0000"/>
                </a:solidFill>
              </a:rPr>
              <a:t>開発に大きな工数が掛かるのは、例外処理の規模と拡張性</a:t>
            </a:r>
            <a:r>
              <a:rPr lang="ja-JP" altLang="en-US" sz="2200" dirty="0">
                <a:solidFill>
                  <a:srgbClr val="FF0000"/>
                </a:solidFill>
              </a:rPr>
              <a:t>への配慮</a:t>
            </a:r>
            <a:endParaRPr lang="ja-JP" altLang="ja-JP" sz="2200" dirty="0">
              <a:solidFill>
                <a:srgbClr val="FF0000"/>
              </a:solidFill>
            </a:endParaRPr>
          </a:p>
          <a:p>
            <a:r>
              <a:rPr lang="ja-JP" altLang="ja-JP" sz="2200" dirty="0"/>
              <a:t>サービス要件定義段階での合意形成が重要</a:t>
            </a:r>
          </a:p>
          <a:p>
            <a:r>
              <a:rPr lang="ja-JP" altLang="ja-JP" sz="2200" dirty="0"/>
              <a:t>業務、システムの構築は、</a:t>
            </a:r>
            <a:r>
              <a:rPr lang="ja-JP" altLang="ja-JP" sz="2200" dirty="0">
                <a:solidFill>
                  <a:srgbClr val="FF0000"/>
                </a:solidFill>
              </a:rPr>
              <a:t>論理的に明確なサービスの要件がなければ構築できない</a:t>
            </a:r>
          </a:p>
          <a:p>
            <a:pPr lvl="1"/>
            <a:r>
              <a:rPr lang="ja-JP" altLang="en-US" sz="2000" dirty="0"/>
              <a:t>曖昧</a:t>
            </a:r>
            <a:r>
              <a:rPr lang="ja-JP" altLang="ja-JP" sz="2000" dirty="0"/>
              <a:t>なまま、業務構築、システム開発を行った場合</a:t>
            </a:r>
            <a:r>
              <a:rPr lang="ja-JP" altLang="en-US" sz="2000" dirty="0"/>
              <a:t>、</a:t>
            </a:r>
            <a:r>
              <a:rPr lang="ja-JP" altLang="en-US" sz="2000" dirty="0">
                <a:solidFill>
                  <a:srgbClr val="FF0000"/>
                </a:solidFill>
              </a:rPr>
              <a:t>過大な見積もり、大きな手戻り</a:t>
            </a:r>
            <a:r>
              <a:rPr lang="ja-JP" altLang="en-US" sz="2000" dirty="0"/>
              <a:t>が発生する</a:t>
            </a:r>
            <a:endParaRPr lang="en-US" altLang="ja-JP" sz="2000" dirty="0"/>
          </a:p>
          <a:p>
            <a:pPr lvl="1"/>
            <a:r>
              <a:rPr lang="ja-JP" altLang="en-US" sz="2000" dirty="0"/>
              <a:t>齟齬の顕在化が後工程になればなるほど、工数が大きくな</a:t>
            </a:r>
            <a:r>
              <a:rPr lang="ja-JP" altLang="en-US" sz="2600" dirty="0"/>
              <a:t>る</a:t>
            </a:r>
            <a:endParaRPr lang="ja-JP" altLang="ja-JP" sz="2000" dirty="0"/>
          </a:p>
          <a:p>
            <a:r>
              <a:rPr lang="ja-JP" altLang="ja-JP" sz="2200" dirty="0"/>
              <a:t>業務とシステムでの分担は明確に</a:t>
            </a:r>
          </a:p>
          <a:p>
            <a:r>
              <a:rPr lang="ja-JP" altLang="ja-JP" sz="2200" dirty="0">
                <a:solidFill>
                  <a:srgbClr val="FF0000"/>
                </a:solidFill>
              </a:rPr>
              <a:t>情報（データ）と機能の流れは明確に</a:t>
            </a:r>
            <a:r>
              <a:rPr lang="ja-JP" altLang="en-US" sz="2200" dirty="0"/>
              <a:t>。</a:t>
            </a:r>
            <a:endParaRPr lang="ja-JP" altLang="ja-JP" sz="2200" dirty="0"/>
          </a:p>
          <a:p>
            <a:r>
              <a:rPr lang="ja-JP" altLang="ja-JP" sz="2200" dirty="0"/>
              <a:t>サービス要件は、開発過程、検証中に、なんらかの変更があることを前提とする</a:t>
            </a:r>
            <a:endParaRPr lang="en-US" altLang="ja-JP" sz="2200" dirty="0"/>
          </a:p>
          <a:p>
            <a:r>
              <a:rPr lang="ja-JP" altLang="en-US" sz="2200" dirty="0"/>
              <a:t>サービス要件定義には、</a:t>
            </a:r>
            <a:r>
              <a:rPr lang="ja-JP" altLang="en-US" sz="2200" dirty="0">
                <a:solidFill>
                  <a:srgbClr val="FF0000"/>
                </a:solidFill>
              </a:rPr>
              <a:t>全体</a:t>
            </a:r>
            <a:r>
              <a:rPr lang="ja-JP" altLang="ja-JP" sz="2200" dirty="0">
                <a:solidFill>
                  <a:srgbClr val="FF0000"/>
                </a:solidFill>
              </a:rPr>
              <a:t>最適化の観点で</a:t>
            </a:r>
            <a:r>
              <a:rPr lang="ja-JP" altLang="en-US" sz="2200" dirty="0"/>
              <a:t>システムサイドからの</a:t>
            </a:r>
            <a:r>
              <a:rPr lang="ja-JP" altLang="ja-JP" sz="2200" dirty="0"/>
              <a:t>助言が必要</a:t>
            </a: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43</a:t>
            </a:fld>
            <a:endParaRPr kumimoji="1" lang="ja-JP" altLang="en-US"/>
          </a:p>
        </p:txBody>
      </p:sp>
    </p:spTree>
    <p:extLst>
      <p:ext uri="{BB962C8B-B14F-4D97-AF65-F5344CB8AC3E}">
        <p14:creationId xmlns:p14="http://schemas.microsoft.com/office/powerpoint/2010/main" val="2132004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dirty="0" smtClean="0">
                <a:solidFill>
                  <a:srgbClr val="FF0000"/>
                </a:solidFill>
              </a:rPr>
              <a:t>意識的に、サービスの実施内容が曖昧に</a:t>
            </a:r>
          </a:p>
          <a:p>
            <a:r>
              <a:rPr lang="ja-JP" altLang="en-US" dirty="0" smtClean="0">
                <a:solidFill>
                  <a:srgbClr val="FF0000"/>
                </a:solidFill>
              </a:rPr>
              <a:t>サービス部門とシステム部門で暗黙知でなく、形式知化した形で合</a:t>
            </a:r>
          </a:p>
          <a:p>
            <a:pPr lvl="1"/>
            <a:r>
              <a:rPr lang="ja-JP" altLang="en-US" dirty="0" smtClean="0">
                <a:solidFill>
                  <a:srgbClr val="FF0000"/>
                </a:solidFill>
              </a:rPr>
              <a:t>後工程でシステムの根幹に関わる変更は不可能</a:t>
            </a:r>
          </a:p>
          <a:p>
            <a:pPr lvl="1"/>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r>
              <a:rPr lang="ja-JP" altLang="en-US" dirty="0" smtClean="0">
                <a:solidFill>
                  <a:srgbClr val="FF0000"/>
                </a:solidFill>
              </a:rPr>
              <a:t>サービスの方法、手順が示されていても</a:t>
            </a:r>
            <a:endParaRPr kumimoji="1" lang="en-US" altLang="ja-JP" dirty="0" smtClean="0"/>
          </a:p>
          <a:p>
            <a:r>
              <a:rPr kumimoji="1" lang="ja-JP" altLang="en-US" dirty="0" smtClean="0"/>
              <a:t>～～～～～</a:t>
            </a:r>
            <a:endParaRPr kumimoji="1" lang="en-US" altLang="ja-JP" dirty="0" smtClean="0"/>
          </a:p>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D4428956-2509-4927-9D33-9BDC3787A8B6}"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44</a:t>
            </a:fld>
            <a:endParaRPr kumimoji="1" lang="ja-JP" altLang="en-US"/>
          </a:p>
        </p:txBody>
      </p:sp>
    </p:spTree>
    <p:extLst>
      <p:ext uri="{BB962C8B-B14F-4D97-AF65-F5344CB8AC3E}">
        <p14:creationId xmlns:p14="http://schemas.microsoft.com/office/powerpoint/2010/main" val="1026042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pPr lvl="0"/>
            <a:r>
              <a:rPr lang="ja-JP" altLang="en-US" sz="2200" dirty="0">
                <a:solidFill>
                  <a:srgbClr val="FF0000"/>
                </a:solidFill>
              </a:rPr>
              <a:t>図表を活用することが有効。</a:t>
            </a:r>
            <a:endParaRPr lang="en-US" altLang="ja-JP" sz="2200" dirty="0">
              <a:solidFill>
                <a:srgbClr val="FF0000"/>
              </a:solidFill>
            </a:endParaRPr>
          </a:p>
          <a:p>
            <a:pPr lvl="0"/>
            <a:r>
              <a:rPr lang="ja-JP" altLang="en-US" sz="2200" dirty="0">
                <a:solidFill>
                  <a:srgbClr val="FF0000"/>
                </a:solidFill>
              </a:rPr>
              <a:t>暗黙知なしで、難易度、工数、適用すべき技術、実現方式を算定できるか？</a:t>
            </a:r>
            <a:endParaRPr lang="en-US" altLang="ja-JP" sz="2200" dirty="0">
              <a:solidFill>
                <a:srgbClr val="FF0000"/>
              </a:solidFill>
            </a:endParaRPr>
          </a:p>
          <a:p>
            <a:pPr lvl="0"/>
            <a:r>
              <a:rPr lang="ja-JP" altLang="en-US" sz="2200" dirty="0">
                <a:solidFill>
                  <a:srgbClr val="FF0000"/>
                </a:solidFill>
              </a:rPr>
              <a:t>曖昧な仕様書をベースにした業者の高額見積もりをベースに、要件をカットしない。</a:t>
            </a:r>
            <a:endParaRPr lang="en-US" altLang="ja-JP" sz="2200" dirty="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ja-JP" sz="3000" dirty="0"/>
              <a:t>各工程での成果物の妥当性評価</a:t>
            </a:r>
            <a:endParaRPr lang="en-US" altLang="ja-JP" sz="3000" dirty="0"/>
          </a:p>
          <a:p>
            <a:pPr lvl="1"/>
            <a:r>
              <a:rPr lang="ja-JP" altLang="ja-JP" sz="2600" dirty="0"/>
              <a:t>全ての工程での仕様書について</a:t>
            </a:r>
            <a:endParaRPr lang="en-US" altLang="ja-JP" sz="2600" dirty="0"/>
          </a:p>
          <a:p>
            <a:pPr lvl="2"/>
            <a:r>
              <a:rPr lang="zh-TW" altLang="en-US" sz="2200" dirty="0"/>
              <a:t>基本設計</a:t>
            </a:r>
            <a:r>
              <a:rPr lang="ja-JP" altLang="en-US" sz="2200" dirty="0"/>
              <a:t>書</a:t>
            </a:r>
            <a:r>
              <a:rPr lang="zh-TW" altLang="en-US" sz="2200" dirty="0"/>
              <a:t>、概要設計</a:t>
            </a:r>
            <a:r>
              <a:rPr lang="ja-JP" altLang="en-US" sz="2200" dirty="0"/>
              <a:t>書</a:t>
            </a:r>
            <a:r>
              <a:rPr lang="zh-TW" altLang="en-US" sz="2200" dirty="0"/>
              <a:t>、詳細設計</a:t>
            </a:r>
            <a:r>
              <a:rPr lang="ja-JP" altLang="en-US" sz="2200" dirty="0"/>
              <a:t>書</a:t>
            </a:r>
            <a:r>
              <a:rPr lang="zh-TW" altLang="en-US" sz="2200" dirty="0"/>
              <a:t>、外部設計</a:t>
            </a:r>
            <a:r>
              <a:rPr lang="ja-JP" altLang="en-US" sz="2200" dirty="0"/>
              <a:t>書</a:t>
            </a:r>
            <a:r>
              <a:rPr lang="zh-TW" altLang="en-US" sz="2200" dirty="0"/>
              <a:t>、内部設計</a:t>
            </a:r>
            <a:r>
              <a:rPr lang="ja-JP" altLang="en-US" sz="2200" dirty="0"/>
              <a:t>書、プログラム仕様書</a:t>
            </a:r>
            <a:r>
              <a:rPr lang="ja-JP" altLang="en-US" sz="2200" dirty="0" err="1"/>
              <a:t>、、、</a:t>
            </a:r>
            <a:r>
              <a:rPr lang="ja-JP" altLang="en-US" sz="2200" dirty="0"/>
              <a:t>？</a:t>
            </a:r>
            <a:endParaRPr lang="en-US" altLang="ja-JP" sz="2200" dirty="0"/>
          </a:p>
          <a:p>
            <a:pPr lvl="1"/>
            <a:r>
              <a:rPr lang="ja-JP" altLang="ja-JP" sz="2600" dirty="0"/>
              <a:t>曖昧性・不確実性の排除</a:t>
            </a:r>
            <a:endParaRPr lang="en-US" altLang="ja-JP" sz="2600" dirty="0"/>
          </a:p>
          <a:p>
            <a:pPr lvl="2"/>
            <a:r>
              <a:rPr lang="ja-JP" altLang="en-US" sz="2200" dirty="0">
                <a:solidFill>
                  <a:srgbClr val="FF0000"/>
                </a:solidFill>
              </a:rPr>
              <a:t>図表を活用することが有効。</a:t>
            </a:r>
            <a:endParaRPr lang="en-US" altLang="ja-JP" sz="2200" dirty="0">
              <a:solidFill>
                <a:srgbClr val="FF0000"/>
              </a:solidFill>
            </a:endParaRPr>
          </a:p>
          <a:p>
            <a:pPr lvl="1"/>
            <a:r>
              <a:rPr lang="ja-JP" altLang="ja-JP" sz="2600" dirty="0"/>
              <a:t>読むべき人が理解できるか？</a:t>
            </a:r>
            <a:endParaRPr lang="en-US" altLang="ja-JP" sz="2600" dirty="0"/>
          </a:p>
          <a:p>
            <a:pPr lvl="2"/>
            <a:r>
              <a:rPr lang="ja-JP" altLang="en-US" sz="2200" dirty="0">
                <a:solidFill>
                  <a:srgbClr val="FF0000"/>
                </a:solidFill>
              </a:rPr>
              <a:t>暗黙知なしで、難易度、工数、適用すべき技術、実現方式を算定できるか？</a:t>
            </a:r>
            <a:endParaRPr lang="en-US" altLang="ja-JP" sz="2200" dirty="0">
              <a:solidFill>
                <a:srgbClr val="FF0000"/>
              </a:solidFill>
            </a:endParaRPr>
          </a:p>
          <a:p>
            <a:pPr lvl="1"/>
            <a:r>
              <a:rPr lang="ja-JP" altLang="en-US" sz="2600" dirty="0"/>
              <a:t>将来のコストを削減するか、当面のコストを削減するか？</a:t>
            </a:r>
            <a:endParaRPr lang="en-US" altLang="ja-JP" sz="2600" dirty="0"/>
          </a:p>
          <a:p>
            <a:r>
              <a:rPr lang="ja-JP" altLang="ja-JP" sz="3000" dirty="0"/>
              <a:t>参考見積書の評価</a:t>
            </a:r>
            <a:endParaRPr lang="ja-JP" altLang="ja-JP" sz="2200" dirty="0"/>
          </a:p>
          <a:p>
            <a:pPr lvl="1"/>
            <a:r>
              <a:rPr lang="ja-JP" altLang="en-US" sz="2200" dirty="0">
                <a:solidFill>
                  <a:srgbClr val="FF0000"/>
                </a:solidFill>
              </a:rPr>
              <a:t>曖昧な仕様書をベースにした業者の高額見積もりをベースに、要件をカットしない。</a:t>
            </a:r>
            <a:endParaRPr lang="en-US" altLang="ja-JP" sz="2200" dirty="0">
              <a:solidFill>
                <a:srgbClr val="FF0000"/>
              </a:solidFill>
            </a:endParaRPr>
          </a:p>
          <a:p>
            <a:pPr lvl="1"/>
            <a:r>
              <a:rPr lang="ja-JP" altLang="en-US" sz="2200" dirty="0"/>
              <a:t>人件費単価が高いから、見積もりが高くなるという評価は妥当でない。</a:t>
            </a:r>
            <a:endParaRPr lang="ja-JP" altLang="ja-JP" sz="2200"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45</a:t>
            </a:fld>
            <a:endParaRPr kumimoji="1" lang="ja-JP" altLang="en-US"/>
          </a:p>
        </p:txBody>
      </p:sp>
    </p:spTree>
    <p:extLst>
      <p:ext uri="{BB962C8B-B14F-4D97-AF65-F5344CB8AC3E}">
        <p14:creationId xmlns:p14="http://schemas.microsoft.com/office/powerpoint/2010/main" val="176268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10000"/>
          </a:bodyPr>
          <a:lstStyle/>
          <a:p>
            <a:pPr lvl="0"/>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0"/>
            <a:r>
              <a:rPr lang="ja-JP" altLang="en-US" dirty="0" smtClean="0">
                <a:solidFill>
                  <a:srgbClr val="FF0000"/>
                </a:solidFill>
              </a:rPr>
              <a:t>「柔軟に対応できること」？</a:t>
            </a:r>
            <a:endParaRPr lang="en-US" altLang="ja-JP" dirty="0" smtClean="0">
              <a:solidFill>
                <a:srgbClr val="FF0000"/>
              </a:solidFill>
            </a:endParaRPr>
          </a:p>
          <a:p>
            <a:pPr lvl="0"/>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0"/>
            <a:r>
              <a:rPr kumimoji="1" lang="ja-JP" altLang="en-US" dirty="0" smtClean="0">
                <a:solidFill>
                  <a:srgbClr val="FF0000"/>
                </a:solidFill>
              </a:rPr>
              <a:t>ある程度の実地の経験は必要</a:t>
            </a:r>
            <a:endParaRPr kumimoji="1" lang="en-US" altLang="ja-JP" dirty="0" smtClean="0">
              <a:solidFill>
                <a:srgbClr val="FF0000"/>
              </a:solidFill>
            </a:endParaRPr>
          </a:p>
          <a:p>
            <a:pPr lvl="0"/>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smtClean="0">
                <a:solidFill>
                  <a:srgbClr val="FF0000"/>
                </a:solidFill>
              </a:rPr>
              <a:t>プロセスと成果物の具体化度を明確にしないで、成果物名のみの提示は齟齬が生じる</a:t>
            </a:r>
            <a:endParaRPr lang="en-US" altLang="ja-JP" dirty="0" smtClean="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2"/>
            <a:endParaRPr kumimoji="1" lang="en-US" altLang="ja-JP" dirty="0" smtClean="0"/>
          </a:p>
          <a:p>
            <a:pPr lvl="1"/>
            <a:endParaRPr kumimoji="1" lang="en-US" altLang="ja-JP" dirty="0" smtClean="0"/>
          </a:p>
          <a:p>
            <a:pPr lvl="1"/>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6FDB888-8984-4EB9-9AF7-4F6444B51377}"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46</a:t>
            </a:fld>
            <a:endParaRPr kumimoji="1" lang="ja-JP" altLang="en-US"/>
          </a:p>
        </p:txBody>
      </p:sp>
    </p:spTree>
    <p:extLst>
      <p:ext uri="{BB962C8B-B14F-4D97-AF65-F5344CB8AC3E}">
        <p14:creationId xmlns:p14="http://schemas.microsoft.com/office/powerpoint/2010/main" val="1805638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lvl="0"/>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pPr lvl="0"/>
            <a:r>
              <a:rPr lang="ja-JP" altLang="en-US" dirty="0" smtClean="0">
                <a:solidFill>
                  <a:srgbClr val="FF0000"/>
                </a:solidFill>
              </a:rPr>
              <a:t>例外的なサービスは条件と実施内容を提示</a:t>
            </a:r>
            <a:endParaRPr lang="en-US" altLang="ja-JP" dirty="0" smtClean="0">
              <a:solidFill>
                <a:srgbClr val="FF0000"/>
              </a:solidFill>
            </a:endParaRPr>
          </a:p>
          <a:p>
            <a:pPr lvl="0"/>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0"/>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0"/>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0"/>
            <a:r>
              <a:rPr lang="ja-JP" altLang="en-US" dirty="0" smtClean="0">
                <a:solidFill>
                  <a:srgbClr val="FF0000"/>
                </a:solidFill>
              </a:rPr>
              <a:t>ユースケース図（人とシステムの役割</a:t>
            </a:r>
            <a:r>
              <a:rPr lang="ja-JP" altLang="en-US" dirty="0" smtClean="0"/>
              <a:t>）</a:t>
            </a:r>
            <a:endParaRPr lang="en-US" altLang="ja-JP" dirty="0" smtClean="0"/>
          </a:p>
          <a:p>
            <a:pPr lvl="0"/>
            <a:r>
              <a:rPr lang="ja-JP" altLang="en-US" dirty="0" smtClean="0">
                <a:solidFill>
                  <a:srgbClr val="FF0000"/>
                </a:solidFill>
              </a:rPr>
              <a:t>実施方法、実装方法は、システム化要件定義で</a:t>
            </a:r>
            <a:endParaRPr lang="en-US" altLang="ja-JP" dirty="0" smtClean="0">
              <a:solidFill>
                <a:srgbClr val="FF0000"/>
              </a:solidFill>
            </a:endParaRPr>
          </a:p>
          <a:p>
            <a:endParaRPr kumimoji="1" lang="en-US" altLang="ja-JP" dirty="0" smtClean="0"/>
          </a:p>
          <a:p>
            <a:r>
              <a:rPr kumimoji="1" lang="ja-JP" altLang="en-US" dirty="0" smtClean="0"/>
              <a:t>～～～～～～～</a:t>
            </a:r>
            <a:endParaRPr kumimoji="1" lang="en-US" altLang="ja-JP" dirty="0" smtClean="0"/>
          </a:p>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3"/>
            <a:endParaRPr lang="en-US" altLang="ja-JP" dirty="0" smtClean="0"/>
          </a:p>
          <a:p>
            <a:pPr lvl="2"/>
            <a:endParaRPr lang="en-US" altLang="ja-JP" dirty="0" smtClean="0"/>
          </a:p>
          <a:p>
            <a:pPr lvl="2"/>
            <a:endParaRPr kumimoji="1" lang="ja-JP" altLang="en-US"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ED0FFE62-504B-46F2-B918-54DBAB078DB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47</a:t>
            </a:fld>
            <a:endParaRPr kumimoji="1" lang="ja-JP" altLang="en-US"/>
          </a:p>
        </p:txBody>
      </p:sp>
    </p:spTree>
    <p:extLst>
      <p:ext uri="{BB962C8B-B14F-4D97-AF65-F5344CB8AC3E}">
        <p14:creationId xmlns:p14="http://schemas.microsoft.com/office/powerpoint/2010/main" val="1464399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48</a:t>
            </a:fld>
            <a:endParaRPr kumimoji="1" lang="ja-JP" altLang="en-US"/>
          </a:p>
        </p:txBody>
      </p:sp>
    </p:spTree>
    <p:extLst>
      <p:ext uri="{BB962C8B-B14F-4D97-AF65-F5344CB8AC3E}">
        <p14:creationId xmlns:p14="http://schemas.microsoft.com/office/powerpoint/2010/main" val="1755429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以前は、</a:t>
            </a:r>
            <a:endParaRPr kumimoji="1" lang="en-US" altLang="ja-JP" dirty="0" smtClean="0"/>
          </a:p>
          <a:p>
            <a:pPr lvl="1"/>
            <a:r>
              <a:rPr lang="en-US" altLang="ja-JP" dirty="0" smtClean="0"/>
              <a:t>ITSS</a:t>
            </a:r>
            <a:r>
              <a:rPr lang="ja-JP" altLang="en-US" dirty="0" smtClean="0"/>
              <a:t>（</a:t>
            </a:r>
            <a:r>
              <a:rPr lang="en-US" altLang="ja-JP" dirty="0" smtClean="0"/>
              <a:t>IT</a:t>
            </a:r>
            <a:r>
              <a:rPr lang="ja-JP" altLang="en-US" dirty="0" smtClean="0"/>
              <a:t>スキル標準）、</a:t>
            </a:r>
            <a:r>
              <a:rPr lang="en-US" altLang="ja-JP" dirty="0" smtClean="0"/>
              <a:t>UISS</a:t>
            </a:r>
            <a:r>
              <a:rPr lang="ja-JP" altLang="en-US" dirty="0" smtClean="0"/>
              <a:t>（情報システムユーザースキル標準）</a:t>
            </a:r>
            <a:endParaRPr lang="en-US" altLang="ja-JP" dirty="0" smtClean="0"/>
          </a:p>
          <a:p>
            <a:r>
              <a:rPr lang="en-US" altLang="ja-JP" dirty="0" smtClean="0"/>
              <a:t>IT</a:t>
            </a:r>
            <a:r>
              <a:rPr lang="ja-JP" altLang="en-US" dirty="0" smtClean="0"/>
              <a:t>産業を目指す学生や</a:t>
            </a:r>
            <a:r>
              <a:rPr lang="en-US" altLang="ja-JP" dirty="0" smtClean="0"/>
              <a:t>IT</a:t>
            </a:r>
            <a:r>
              <a:rPr lang="ja-JP" altLang="en-US" dirty="0" smtClean="0"/>
              <a:t>技術者などの個人を含め、</a:t>
            </a:r>
            <a:r>
              <a:rPr lang="en-US" altLang="ja-JP" dirty="0" smtClean="0"/>
              <a:t>IT</a:t>
            </a:r>
            <a:r>
              <a:rPr lang="ja-JP" altLang="en-US" dirty="0" err="1" smtClean="0"/>
              <a:t>を利</a:t>
            </a:r>
            <a:r>
              <a:rPr lang="ja-JP" altLang="en-US" dirty="0" smtClean="0"/>
              <a:t>活用する様々な組織・個人が共通して参照する</a:t>
            </a:r>
            <a:r>
              <a:rPr lang="ja-JP" altLang="en-US" b="1" dirty="0" smtClean="0">
                <a:solidFill>
                  <a:srgbClr val="FF0000"/>
                </a:solidFill>
              </a:rPr>
              <a:t>人材育成のディクショナリ</a:t>
            </a:r>
            <a:r>
              <a:rPr lang="en-US" altLang="ja-JP" b="1" dirty="0" smtClean="0">
                <a:solidFill>
                  <a:srgbClr val="FF0000"/>
                </a:solidFill>
              </a:rPr>
              <a:t>―</a:t>
            </a:r>
            <a:r>
              <a:rPr lang="ja-JP" altLang="en-US" b="1" dirty="0" smtClean="0">
                <a:solidFill>
                  <a:srgbClr val="FF0000"/>
                </a:solidFill>
              </a:rPr>
              <a:t>（テンプレート）として</a:t>
            </a:r>
            <a:r>
              <a:rPr lang="ja-JP" altLang="en-US" b="1" dirty="0" smtClean="0"/>
              <a:t>利活用</a:t>
            </a:r>
            <a:r>
              <a:rPr lang="ja-JP" altLang="en-US" dirty="0" smtClean="0"/>
              <a:t>されていくことを期待</a:t>
            </a:r>
            <a:endParaRPr lang="en-US" altLang="ja-JP" dirty="0" smtClean="0"/>
          </a:p>
          <a:p>
            <a:r>
              <a:rPr lang="en-US" altLang="ja-JP" dirty="0" smtClean="0"/>
              <a:t>2015</a:t>
            </a:r>
            <a:r>
              <a:rPr lang="ja-JP" altLang="en-US" dirty="0" smtClean="0"/>
              <a:t>年夏正式公開予定</a:t>
            </a:r>
            <a:endParaRPr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52</a:t>
            </a:fld>
            <a:endParaRPr kumimoji="1" lang="ja-JP" altLang="en-US"/>
          </a:p>
        </p:txBody>
      </p:sp>
    </p:spTree>
    <p:extLst>
      <p:ext uri="{BB962C8B-B14F-4D97-AF65-F5344CB8AC3E}">
        <p14:creationId xmlns:p14="http://schemas.microsoft.com/office/powerpoint/2010/main" val="3288367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構成（</a:t>
            </a:r>
            <a:r>
              <a:rPr kumimoji="1" lang="en-US" altLang="ja-JP" dirty="0" smtClean="0"/>
              <a:t>4</a:t>
            </a:r>
            <a:r>
              <a:rPr kumimoji="1" lang="ja-JP" altLang="en-US" dirty="0" err="1" smtClean="0"/>
              <a:t>つの</a:t>
            </a:r>
            <a:r>
              <a:rPr kumimoji="1" lang="ja-JP" altLang="en-US" dirty="0" smtClean="0"/>
              <a:t>カテゴリ）</a:t>
            </a:r>
          </a:p>
          <a:p>
            <a:r>
              <a:rPr kumimoji="1" lang="ja-JP" altLang="en-US" dirty="0" smtClean="0"/>
              <a:t>メソドロジ</a:t>
            </a:r>
          </a:p>
          <a:p>
            <a:r>
              <a:rPr kumimoji="1" lang="en-US" altLang="ja-JP" dirty="0" smtClean="0"/>
              <a:t>IT</a:t>
            </a:r>
            <a:r>
              <a:rPr kumimoji="1" lang="ja-JP" altLang="en-US" dirty="0" smtClean="0"/>
              <a:t>ビジネス活動の様々な局面で発揮される手法、方法などで、発揮される対象領域が広く、汎用性、応用性が高いスキルカテゴリ</a:t>
            </a:r>
          </a:p>
          <a:p>
            <a:r>
              <a:rPr kumimoji="1" lang="ja-JP" altLang="en-US" dirty="0" smtClean="0"/>
              <a:t>テクノロジ</a:t>
            </a:r>
          </a:p>
          <a:p>
            <a:r>
              <a:rPr kumimoji="1" lang="en-US" altLang="ja-JP" dirty="0" smtClean="0"/>
              <a:t>IT</a:t>
            </a:r>
            <a:r>
              <a:rPr kumimoji="1" lang="ja-JP" altLang="en-US" dirty="0" smtClean="0"/>
              <a:t>ビジネス活動の様々な局面で発揮される</a:t>
            </a:r>
            <a:r>
              <a:rPr kumimoji="1" lang="en-US" altLang="ja-JP" dirty="0" smtClean="0"/>
              <a:t>IT</a:t>
            </a:r>
            <a:r>
              <a:rPr kumimoji="1" lang="ja-JP" altLang="en-US" dirty="0" smtClean="0"/>
              <a:t>関連技法などで、対象領域が特定されるものが多いスキルカテゴリ</a:t>
            </a:r>
          </a:p>
          <a:p>
            <a:r>
              <a:rPr kumimoji="1" lang="ja-JP" altLang="en-US" dirty="0" smtClean="0"/>
              <a:t>関連知識</a:t>
            </a:r>
          </a:p>
          <a:p>
            <a:r>
              <a:rPr kumimoji="1" lang="en-US" altLang="ja-JP" dirty="0" smtClean="0"/>
              <a:t>IT</a:t>
            </a:r>
            <a:r>
              <a:rPr kumimoji="1" lang="ja-JP" altLang="en-US" dirty="0" smtClean="0"/>
              <a:t>ビジネス活動の様々な局面で活用される、メソドロジ、テクノロジ以外の関連業務知識。</a:t>
            </a:r>
            <a:r>
              <a:rPr kumimoji="1" lang="ja-JP" altLang="en-US" b="1" dirty="0" smtClean="0"/>
              <a:t>業務固有のスキルはここに分類</a:t>
            </a:r>
          </a:p>
          <a:p>
            <a:r>
              <a:rPr kumimoji="1" lang="en-US" altLang="ja-JP" dirty="0" smtClean="0"/>
              <a:t>IT</a:t>
            </a:r>
            <a:r>
              <a:rPr kumimoji="1" lang="ja-JP" altLang="en-US" dirty="0" smtClean="0"/>
              <a:t>ニューマンスキル</a:t>
            </a:r>
          </a:p>
          <a:p>
            <a:r>
              <a:rPr kumimoji="1" lang="en-US" altLang="ja-JP" dirty="0" smtClean="0"/>
              <a:t>IT</a:t>
            </a:r>
            <a:r>
              <a:rPr kumimoji="1" lang="ja-JP" altLang="en-US" dirty="0" smtClean="0"/>
              <a:t>ビジネス活動の様々な局面で活用される、メソドロジ、テクノロジ以外の関連業務知識</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53</a:t>
            </a:fld>
            <a:endParaRPr kumimoji="1" lang="ja-JP" altLang="en-US"/>
          </a:p>
        </p:txBody>
      </p:sp>
    </p:spTree>
    <p:extLst>
      <p:ext uri="{BB962C8B-B14F-4D97-AF65-F5344CB8AC3E}">
        <p14:creationId xmlns:p14="http://schemas.microsoft.com/office/powerpoint/2010/main" val="3580124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p:spPr>
        <p:txBody>
          <a:bodyPr/>
          <a:lstStyle/>
          <a:p>
            <a:pPr defTabSz="944728"/>
            <a:r>
              <a:rPr lang="ja-JP" altLang="en-US" dirty="0" smtClean="0">
                <a:ea typeface="ＭＳ Ｐゴシック" charset="-128"/>
              </a:rPr>
              <a:t>国立国会図書館における業務・システムの構築と運用</a:t>
            </a:r>
            <a:endParaRPr lang="en-US" altLang="ja-JP" dirty="0" smtClean="0">
              <a:ea typeface="ＭＳ Ｐゴシック" charset="-128"/>
            </a:endParaRPr>
          </a:p>
        </p:txBody>
      </p:sp>
      <p:sp>
        <p:nvSpPr>
          <p:cNvPr id="119811" name="Rectangle 6"/>
          <p:cNvSpPr>
            <a:spLocks noGrp="1" noChangeArrowheads="1"/>
          </p:cNvSpPr>
          <p:nvPr>
            <p:ph type="ftr" sz="quarter" idx="4"/>
          </p:nvPr>
        </p:nvSpPr>
        <p:spPr>
          <a:noFill/>
        </p:spPr>
        <p:txBody>
          <a:bodyPr/>
          <a:lstStyle/>
          <a:p>
            <a:pPr defTabSz="944728"/>
            <a:r>
              <a:rPr lang="en-US" altLang="ja-JP" dirty="0" smtClean="0">
                <a:ea typeface="ＭＳ Ｐゴシック" charset="-128"/>
              </a:rPr>
              <a:t>National Diet Library (NDL)</a:t>
            </a:r>
          </a:p>
        </p:txBody>
      </p:sp>
      <p:sp>
        <p:nvSpPr>
          <p:cNvPr id="119812" name="Rectangle 7"/>
          <p:cNvSpPr>
            <a:spLocks noGrp="1" noChangeArrowheads="1"/>
          </p:cNvSpPr>
          <p:nvPr>
            <p:ph type="sldNum" sz="quarter" idx="5"/>
          </p:nvPr>
        </p:nvSpPr>
        <p:spPr>
          <a:noFill/>
        </p:spPr>
        <p:txBody>
          <a:bodyPr/>
          <a:lstStyle/>
          <a:p>
            <a:pPr defTabSz="944728"/>
            <a:fld id="{B6646E3D-845D-42BF-9C07-D2C1CABAFD75}" type="slidenum">
              <a:rPr lang="en-US" altLang="ja-JP" smtClean="0">
                <a:ea typeface="ＭＳ Ｐゴシック" charset="-128"/>
              </a:rPr>
              <a:pPr defTabSz="944728"/>
              <a:t>4</a:t>
            </a:fld>
            <a:endParaRPr lang="en-US" altLang="ja-JP" dirty="0" smtClean="0">
              <a:ea typeface="ＭＳ Ｐゴシック" charset="-128"/>
            </a:endParaRPr>
          </a:p>
        </p:txBody>
      </p:sp>
      <p:sp>
        <p:nvSpPr>
          <p:cNvPr id="119813" name="Rectangle 2"/>
          <p:cNvSpPr>
            <a:spLocks noGrp="1" noRot="1" noChangeAspect="1" noChangeArrowheads="1" noTextEdit="1"/>
          </p:cNvSpPr>
          <p:nvPr>
            <p:ph type="sldImg"/>
          </p:nvPr>
        </p:nvSpPr>
        <p:spPr>
          <a:xfrm>
            <a:off x="328613" y="290513"/>
            <a:ext cx="6221412" cy="3500437"/>
          </a:xfrm>
          <a:ln/>
        </p:spPr>
      </p:sp>
      <p:sp>
        <p:nvSpPr>
          <p:cNvPr id="119814" name="Rectangle 3"/>
          <p:cNvSpPr>
            <a:spLocks noGrp="1" noChangeArrowheads="1"/>
          </p:cNvSpPr>
          <p:nvPr>
            <p:ph type="body" idx="1"/>
          </p:nvPr>
        </p:nvSpPr>
        <p:spPr>
          <a:xfrm>
            <a:off x="153172" y="3791372"/>
            <a:ext cx="6582592" cy="6078124"/>
          </a:xfrm>
          <a:noFill/>
          <a:ln/>
        </p:spPr>
        <p:txBody>
          <a:bodyPr>
            <a:normAutofit lnSpcReduction="10000"/>
          </a:bodyPr>
          <a:lstStyle/>
          <a:p>
            <a:pPr marL="245690" indent="-245690">
              <a:lnSpc>
                <a:spcPct val="80000"/>
              </a:lnSpc>
            </a:pPr>
            <a:r>
              <a:rPr lang="ja-JP" altLang="en-US" u="sng" dirty="0" smtClean="0">
                <a:latin typeface="HG丸ｺﾞｼｯｸM-PRO" pitchFamily="50" charset="-128"/>
                <a:ea typeface="HG丸ｺﾞｼｯｸM-PRO" pitchFamily="50" charset="-128"/>
              </a:rPr>
              <a:t>例えば、</a:t>
            </a:r>
            <a:r>
              <a:rPr lang="ja-JP" altLang="en-US" u="sng" dirty="0" smtClean="0">
                <a:solidFill>
                  <a:srgbClr val="FF0000"/>
                </a:solidFill>
                <a:latin typeface="HG丸ｺﾞｼｯｸM-PRO" pitchFamily="50" charset="-128"/>
                <a:ea typeface="HG丸ｺﾞｼｯｸM-PRO" pitchFamily="50" charset="-128"/>
              </a:rPr>
              <a:t>検索に関するユーザニーズ</a:t>
            </a:r>
            <a:r>
              <a:rPr lang="ja-JP" altLang="en-US" u="sng" dirty="0" smtClean="0">
                <a:latin typeface="HG丸ｺﾞｼｯｸM-PRO" pitchFamily="50" charset="-128"/>
                <a:ea typeface="HG丸ｺﾞｼｯｸM-PRO" pitchFamily="50" charset="-128"/>
              </a:rPr>
              <a:t>では、左にあるようなニーズがあります。</a:t>
            </a:r>
            <a:endParaRPr lang="en-US" altLang="ja-JP" u="sng" dirty="0" smtClean="0">
              <a:latin typeface="HG丸ｺﾞｼｯｸM-PRO" pitchFamily="50" charset="-128"/>
              <a:ea typeface="HG丸ｺﾞｼｯｸM-PRO" pitchFamily="50" charset="-128"/>
            </a:endParaRPr>
          </a:p>
          <a:p>
            <a:pPr marL="245690" indent="-245690">
              <a:lnSpc>
                <a:spcPct val="80000"/>
              </a:lnSpc>
            </a:pPr>
            <a:r>
              <a:rPr lang="ja-JP" altLang="en-US" u="sng" dirty="0" smtClean="0">
                <a:latin typeface="HG丸ｺﾞｼｯｸM-PRO" pitchFamily="50" charset="-128"/>
                <a:ea typeface="HG丸ｺﾞｼｯｸM-PRO" pitchFamily="50" charset="-128"/>
              </a:rPr>
              <a:t>それを実現するために、右のような機能が必要になります。</a:t>
            </a:r>
            <a:endParaRPr lang="en-US" altLang="ja-JP" u="sng" dirty="0" smtClean="0">
              <a:latin typeface="HG丸ｺﾞｼｯｸM-PRO" pitchFamily="50" charset="-128"/>
              <a:ea typeface="HG丸ｺﾞｼｯｸM-PRO" pitchFamily="50" charset="-128"/>
            </a:endParaRPr>
          </a:p>
          <a:p>
            <a:pPr marL="245690" indent="-245690">
              <a:lnSpc>
                <a:spcPct val="80000"/>
              </a:lnSpc>
            </a:pPr>
            <a:endParaRPr lang="en-US" altLang="ja-JP" u="sng" dirty="0" smtClean="0">
              <a:latin typeface="HG丸ｺﾞｼｯｸM-PRO" pitchFamily="50" charset="-128"/>
              <a:ea typeface="HG丸ｺﾞｼｯｸM-PRO" pitchFamily="50" charset="-128"/>
            </a:endParaRPr>
          </a:p>
          <a:p>
            <a:pPr marL="245690" indent="-245690">
              <a:lnSpc>
                <a:spcPct val="80000"/>
              </a:lnSpc>
            </a:pPr>
            <a:r>
              <a:rPr lang="ja-JP" altLang="en-US" u="sng" dirty="0" smtClean="0">
                <a:latin typeface="HG丸ｺﾞｼｯｸM-PRO" pitchFamily="50" charset="-128"/>
                <a:ea typeface="HG丸ｺﾞｼｯｸM-PRO" pitchFamily="50" charset="-128"/>
              </a:rPr>
              <a:t>これらをできるようにするためには、</a:t>
            </a:r>
            <a:endParaRPr lang="en-US" altLang="ja-JP" u="sng" dirty="0" smtClean="0">
              <a:latin typeface="HG丸ｺﾞｼｯｸM-PRO" pitchFamily="50" charset="-128"/>
              <a:ea typeface="HG丸ｺﾞｼｯｸM-PRO" pitchFamily="50" charset="-128"/>
            </a:endParaRPr>
          </a:p>
          <a:p>
            <a:pPr marL="245690" indent="-245690" defTabSz="913669">
              <a:lnSpc>
                <a:spcPct val="80000"/>
              </a:lnSpc>
              <a:defRPr/>
            </a:pPr>
            <a:r>
              <a:rPr lang="ja-JP" altLang="en-US" u="sng" dirty="0" smtClean="0">
                <a:latin typeface="HG丸ｺﾞｼｯｸM-PRO" pitchFamily="50" charset="-128"/>
                <a:ea typeface="HG丸ｺﾞｼｯｸM-PRO" pitchFamily="50" charset="-128"/>
              </a:rPr>
              <a:t>・</a:t>
            </a:r>
            <a:r>
              <a:rPr lang="ja-JP" altLang="en-US" u="sng" dirty="0" smtClean="0">
                <a:solidFill>
                  <a:srgbClr val="FF0000"/>
                </a:solidFill>
                <a:latin typeface="HG丸ｺﾞｼｯｸM-PRO" pitchFamily="50" charset="-128"/>
                <a:ea typeface="HG丸ｺﾞｼｯｸM-PRO" pitchFamily="50" charset="-128"/>
              </a:rPr>
              <a:t>情報が組織化されている必要がある</a:t>
            </a:r>
          </a:p>
          <a:p>
            <a:pPr marL="245690" indent="-245690" defTabSz="913669">
              <a:lnSpc>
                <a:spcPct val="80000"/>
              </a:lnSpc>
              <a:defRPr/>
            </a:pPr>
            <a:r>
              <a:rPr lang="ja-JP" altLang="en-US" u="sng" dirty="0" smtClean="0">
                <a:latin typeface="HG丸ｺﾞｼｯｸM-PRO" pitchFamily="50" charset="-128"/>
                <a:ea typeface="HG丸ｺﾞｼｯｸM-PRO" pitchFamily="50" charset="-128"/>
              </a:rPr>
              <a:t>・多様な利用者ニーズに応えるためには、</a:t>
            </a:r>
            <a:r>
              <a:rPr lang="ja-JP" altLang="en-US" u="sng" dirty="0" smtClean="0">
                <a:solidFill>
                  <a:srgbClr val="FF0000"/>
                </a:solidFill>
                <a:latin typeface="HG丸ｺﾞｼｯｸM-PRO" pitchFamily="50" charset="-128"/>
                <a:ea typeface="HG丸ｺﾞｼｯｸM-PRO" pitchFamily="50" charset="-128"/>
              </a:rPr>
              <a:t>様々な分野、形態毎に、網羅的にアクセス可能になっている必要がある</a:t>
            </a:r>
            <a:endParaRPr lang="en-US" altLang="ja-JP" u="sng" dirty="0" smtClean="0">
              <a:solidFill>
                <a:srgbClr val="FF0000"/>
              </a:solidFill>
              <a:latin typeface="HG丸ｺﾞｼｯｸM-PRO" pitchFamily="50" charset="-128"/>
              <a:ea typeface="HG丸ｺﾞｼｯｸM-PRO" pitchFamily="50" charset="-128"/>
            </a:endParaRPr>
          </a:p>
          <a:p>
            <a:pPr marL="245690" indent="-245690">
              <a:lnSpc>
                <a:spcPct val="80000"/>
              </a:lnSpc>
            </a:pPr>
            <a:r>
              <a:rPr lang="ja-JP" altLang="en-US" sz="1000" u="sng" dirty="0" smtClean="0">
                <a:latin typeface="HG丸ｺﾞｼｯｸM-PRO" pitchFamily="50" charset="-128"/>
                <a:ea typeface="HG丸ｺﾞｼｯｸM-PRO" pitchFamily="50" charset="-128"/>
              </a:rPr>
              <a:t>～～～～～～～～～～</a:t>
            </a:r>
            <a:endParaRPr lang="en-US" altLang="ja-JP" sz="1000" u="sng" dirty="0" smtClean="0">
              <a:latin typeface="HG丸ｺﾞｼｯｸM-PRO" pitchFamily="50" charset="-128"/>
              <a:ea typeface="HG丸ｺﾞｼｯｸM-PRO" pitchFamily="50" charset="-128"/>
            </a:endParaRPr>
          </a:p>
          <a:p>
            <a:pPr marL="245690" indent="-245690">
              <a:lnSpc>
                <a:spcPct val="80000"/>
              </a:lnSpc>
            </a:pPr>
            <a:endParaRPr lang="en-US" altLang="ja-JP" sz="1000" u="sng" dirty="0" smtClean="0">
              <a:latin typeface="HG丸ｺﾞｼｯｸM-PRO" pitchFamily="50" charset="-128"/>
              <a:ea typeface="HG丸ｺﾞｼｯｸM-PRO" pitchFamily="50" charset="-128"/>
            </a:endParaRPr>
          </a:p>
          <a:p>
            <a:pPr marL="245690" indent="-245690"/>
            <a:r>
              <a:rPr lang="ja-JP" altLang="en-US" sz="1100" u="sng" dirty="0" smtClean="0">
                <a:latin typeface="HG丸ｺﾞｼｯｸM-PRO" pitchFamily="50" charset="-128"/>
                <a:ea typeface="HG丸ｺﾞｼｯｸM-PRO" pitchFamily="50" charset="-128"/>
              </a:rPr>
              <a:t>課題とユーザニーズを解決するために</a:t>
            </a:r>
            <a:endParaRPr lang="en-US" altLang="ja-JP" sz="1100" u="sng" dirty="0" smtClean="0">
              <a:latin typeface="HG丸ｺﾞｼｯｸM-PRO" pitchFamily="50" charset="-128"/>
              <a:ea typeface="HG丸ｺﾞｼｯｸM-PRO" pitchFamily="50" charset="-128"/>
            </a:endParaRPr>
          </a:p>
          <a:p>
            <a:pPr marL="245690" indent="-245690"/>
            <a:r>
              <a:rPr lang="ja-JP" altLang="en-US" sz="1100" u="sng" dirty="0" smtClean="0">
                <a:latin typeface="HG丸ｺﾞｼｯｸM-PRO" pitchFamily="50" charset="-128"/>
                <a:ea typeface="HG丸ｺﾞｼｯｸM-PRO" pitchFamily="50" charset="-128"/>
              </a:rPr>
              <a:t>このような状況において、情報の検索・閲覧環境として必要なサービスを想定します。</a:t>
            </a:r>
            <a:endParaRPr lang="ja-JP" altLang="en-US" sz="1100" b="1" dirty="0" smtClean="0">
              <a:latin typeface="HG丸ｺﾞｼｯｸM-PRO" pitchFamily="50" charset="-128"/>
              <a:ea typeface="HG丸ｺﾞｼｯｸM-PRO" pitchFamily="50" charset="-128"/>
            </a:endParaRPr>
          </a:p>
          <a:p>
            <a:pPr marL="245374" indent="-245690"/>
            <a:r>
              <a:rPr lang="ja-JP" altLang="en-US" sz="1100" b="1" dirty="0" smtClean="0">
                <a:latin typeface="HG丸ｺﾞｼｯｸM-PRO" pitchFamily="50" charset="-128"/>
                <a:ea typeface="HG丸ｺﾞｼｯｸM-PRO" pitchFamily="50" charset="-128"/>
              </a:rPr>
              <a:t>情報の関連を活用した検索（情報の選択範囲の拡大・絞込み）</a:t>
            </a:r>
            <a:endParaRPr lang="ja-JP" altLang="en-US" sz="1100" u="sng" dirty="0" smtClean="0">
              <a:latin typeface="HG丸ｺﾞｼｯｸM-PRO" pitchFamily="50" charset="-128"/>
              <a:ea typeface="HG丸ｺﾞｼｯｸM-PRO" pitchFamily="50" charset="-128"/>
            </a:endParaRPr>
          </a:p>
          <a:p>
            <a:pPr marL="700302" lvl="1" indent="-245690"/>
            <a:r>
              <a:rPr lang="ja-JP" altLang="en-US" sz="1100" u="sng" dirty="0" smtClean="0">
                <a:latin typeface="HG丸ｺﾞｼｯｸM-PRO" pitchFamily="50" charset="-128"/>
                <a:ea typeface="HG丸ｺﾞｼｯｸM-PRO" pitchFamily="50" charset="-128"/>
              </a:rPr>
              <a:t>全文検索だけでは、的確に絞り込めません。また、検索語など、適切な検索条件を、入力することは困難です。</a:t>
            </a:r>
          </a:p>
          <a:p>
            <a:pPr marL="700302" lvl="1" indent="-245690"/>
            <a:r>
              <a:rPr lang="ja-JP" altLang="en-US" sz="1100" u="sng" dirty="0" smtClean="0">
                <a:latin typeface="HG丸ｺﾞｼｯｸM-PRO" pitchFamily="50" charset="-128"/>
                <a:ea typeface="HG丸ｺﾞｼｯｸM-PRO" pitchFamily="50" charset="-128"/>
              </a:rPr>
              <a:t>連想検索、あいまい検索、さらに多角的な絞込み検索のために、ファセット検索、クラスタリング検索が効果的です。</a:t>
            </a:r>
          </a:p>
          <a:p>
            <a:pPr marL="700302" lvl="1" indent="-245690"/>
            <a:r>
              <a:rPr lang="ja-JP" altLang="en-US" sz="1100" u="sng" dirty="0" smtClean="0">
                <a:latin typeface="HG丸ｺﾞｼｯｸM-PRO" pitchFamily="50" charset="-128"/>
                <a:ea typeface="HG丸ｺﾞｼｯｸM-PRO" pitchFamily="50" charset="-128"/>
              </a:rPr>
              <a:t>異業種、異文化圏の情報の検索として</a:t>
            </a:r>
          </a:p>
          <a:p>
            <a:pPr marL="1158401" lvl="2" indent="-245690"/>
            <a:r>
              <a:rPr lang="ja-JP" altLang="en-US" sz="1100" u="sng" dirty="0" smtClean="0">
                <a:latin typeface="HG丸ｺﾞｼｯｸM-PRO" pitchFamily="50" charset="-128"/>
                <a:ea typeface="HG丸ｺﾞｼｯｸM-PRO" pitchFamily="50" charset="-128"/>
              </a:rPr>
              <a:t>オントロジー等の技術を活用した検索語の翻訳、検索結果の自動翻訳などの技術も期待しています。</a:t>
            </a:r>
          </a:p>
          <a:p>
            <a:pPr marL="700302" lvl="1" indent="-245690"/>
            <a:r>
              <a:rPr lang="ja-JP" altLang="en-US" sz="1100" u="sng" dirty="0" smtClean="0">
                <a:latin typeface="HG丸ｺﾞｼｯｸM-PRO" pitchFamily="50" charset="-128"/>
                <a:ea typeface="HG丸ｺﾞｼｯｸM-PRO" pitchFamily="50" charset="-128"/>
              </a:rPr>
              <a:t>組織を越えた統合検索と、関連する情報への芋づる的なナビゲーションができれば、</a:t>
            </a:r>
          </a:p>
          <a:p>
            <a:pPr marL="1158401" lvl="2" indent="-245690"/>
            <a:r>
              <a:rPr lang="ja-JP" altLang="en-US" sz="1100" u="sng" dirty="0" smtClean="0">
                <a:latin typeface="HG丸ｺﾞｼｯｸM-PRO" pitchFamily="50" charset="-128"/>
                <a:ea typeface="HG丸ｺﾞｼｯｸM-PRO" pitchFamily="50" charset="-128"/>
              </a:rPr>
              <a:t>組織を越えた大きな集合知の中から、多角的に絞込み、関連しそうな情報を提示することが可能になります。</a:t>
            </a:r>
            <a:endParaRPr lang="ja-JP" altLang="en-US" sz="1100" b="1" dirty="0" smtClean="0">
              <a:latin typeface="HG丸ｺﾞｼｯｸM-PRO" pitchFamily="50" charset="-128"/>
              <a:ea typeface="HG丸ｺﾞｼｯｸM-PRO" pitchFamily="50" charset="-128"/>
            </a:endParaRPr>
          </a:p>
          <a:p>
            <a:pPr marL="245374" indent="-245690"/>
            <a:r>
              <a:rPr lang="ja-JP" altLang="en-US" sz="1100" b="1" dirty="0" smtClean="0">
                <a:latin typeface="HG丸ｺﾞｼｯｸM-PRO" pitchFamily="50" charset="-128"/>
                <a:ea typeface="HG丸ｺﾞｼｯｸM-PRO" pitchFamily="50" charset="-128"/>
              </a:rPr>
              <a:t>利用者属性、利用情報を活用した検索および閲覧（利用者属性・利用環境に応じた情報閲覧）</a:t>
            </a:r>
          </a:p>
          <a:p>
            <a:pPr marL="700302" lvl="1" indent="-245690"/>
            <a:r>
              <a:rPr lang="en-US" altLang="ja-JP" sz="1100" b="1" dirty="0" smtClean="0">
                <a:latin typeface="HG丸ｺﾞｼｯｸM-PRO" pitchFamily="50" charset="-128"/>
                <a:ea typeface="HG丸ｺﾞｼｯｸM-PRO" pitchFamily="50" charset="-128"/>
              </a:rPr>
              <a:t>【</a:t>
            </a:r>
            <a:r>
              <a:rPr lang="ja-JP" altLang="en-US" sz="1100" b="1" dirty="0" smtClean="0">
                <a:latin typeface="HG丸ｺﾞｼｯｸM-PRO" pitchFamily="50" charset="-128"/>
                <a:ea typeface="HG丸ｺﾞｼｯｸM-PRO" pitchFamily="50" charset="-128"/>
              </a:rPr>
              <a:t>スライド</a:t>
            </a:r>
            <a:r>
              <a:rPr lang="en-US" altLang="ja-JP" sz="1100" b="1" dirty="0" smtClean="0">
                <a:latin typeface="HG丸ｺﾞｼｯｸM-PRO" pitchFamily="50" charset="-128"/>
                <a:ea typeface="HG丸ｺﾞｼｯｸM-PRO" pitchFamily="50" charset="-128"/>
              </a:rPr>
              <a:t>】</a:t>
            </a:r>
            <a:r>
              <a:rPr lang="ja-JP" altLang="en-US" sz="1100" u="sng" dirty="0" smtClean="0">
                <a:latin typeface="HG丸ｺﾞｼｯｸM-PRO" pitchFamily="50" charset="-128"/>
                <a:ea typeface="HG丸ｺﾞｼｯｸM-PRO" pitchFamily="50" charset="-128"/>
              </a:rPr>
              <a:t>いわゆるパーソナライズ機能として、ユーザの属性、行動履歴を参考に</a:t>
            </a:r>
          </a:p>
          <a:p>
            <a:pPr marL="1158401" lvl="2" indent="-245690"/>
            <a:r>
              <a:rPr lang="ja-JP" altLang="en-US" sz="1100" u="sng" dirty="0" smtClean="0">
                <a:latin typeface="HG丸ｺﾞｼｯｸM-PRO" pitchFamily="50" charset="-128"/>
                <a:ea typeface="HG丸ｺﾞｼｯｸM-PRO" pitchFamily="50" charset="-128"/>
              </a:rPr>
              <a:t>利用場所、利用機器に応じて、最適なコンテンツを自動選択する仕組みを作ることができます。</a:t>
            </a:r>
            <a:endParaRPr lang="ja-JP" altLang="en-US" sz="1100" dirty="0" smtClean="0">
              <a:latin typeface="HG丸ｺﾞｼｯｸM-PRO" pitchFamily="50" charset="-128"/>
              <a:ea typeface="HG丸ｺﾞｼｯｸM-PRO" pitchFamily="50" charset="-128"/>
            </a:endParaRPr>
          </a:p>
          <a:p>
            <a:pPr marL="1156493" lvl="2" indent="-245690"/>
            <a:r>
              <a:rPr lang="ja-JP" altLang="en-US" sz="1100" dirty="0" smtClean="0">
                <a:latin typeface="HG丸ｺﾞｼｯｸM-PRO" pitchFamily="50" charset="-128"/>
                <a:ea typeface="HG丸ｺﾞｼｯｸM-PRO" pitchFamily="50" charset="-128"/>
              </a:rPr>
              <a:t>同一原本から、様々な媒体、形式に派生したコンテンツを、利用場所・利用機器により閲覧可能なコンテンツを選別し、</a:t>
            </a:r>
          </a:p>
          <a:p>
            <a:pPr marL="1156493" lvl="2" indent="-245690"/>
            <a:r>
              <a:rPr lang="ja-JP" altLang="en-US" sz="1100" dirty="0" smtClean="0">
                <a:latin typeface="HG丸ｺﾞｼｯｸM-PRO" pitchFamily="50" charset="-128"/>
                <a:ea typeface="HG丸ｺﾞｼｯｸM-PRO" pitchFamily="50" charset="-128"/>
              </a:rPr>
              <a:t>利用場所：図書館内、移動中、自宅等　　利用機器：</a:t>
            </a:r>
            <a:r>
              <a:rPr lang="en-US" altLang="ja-JP" sz="1100" dirty="0" smtClean="0">
                <a:latin typeface="HG丸ｺﾞｼｯｸM-PRO" pitchFamily="50" charset="-128"/>
                <a:ea typeface="HG丸ｺﾞｼｯｸM-PRO" pitchFamily="50" charset="-128"/>
              </a:rPr>
              <a:t>PC</a:t>
            </a:r>
            <a:r>
              <a:rPr lang="ja-JP" altLang="en-US" sz="1100" dirty="0" err="1" smtClean="0">
                <a:latin typeface="HG丸ｺﾞｼｯｸM-PRO" pitchFamily="50" charset="-128"/>
                <a:ea typeface="HG丸ｺﾞｼｯｸM-PRO" pitchFamily="50" charset="-128"/>
              </a:rPr>
              <a:t>、</a:t>
            </a:r>
            <a:r>
              <a:rPr lang="ja-JP" altLang="en-US" sz="1100" dirty="0" smtClean="0">
                <a:latin typeface="HG丸ｺﾞｼｯｸM-PRO" pitchFamily="50" charset="-128"/>
                <a:ea typeface="HG丸ｺﾞｼｯｸM-PRO" pitchFamily="50" charset="-128"/>
              </a:rPr>
              <a:t>携帯電話、</a:t>
            </a:r>
            <a:r>
              <a:rPr lang="en-US" altLang="ja-JP" sz="1100" dirty="0" smtClean="0">
                <a:latin typeface="HG丸ｺﾞｼｯｸM-PRO" pitchFamily="50" charset="-128"/>
                <a:ea typeface="HG丸ｺﾞｼｯｸM-PRO" pitchFamily="50" charset="-128"/>
              </a:rPr>
              <a:t>PDA</a:t>
            </a:r>
            <a:r>
              <a:rPr lang="ja-JP" altLang="en-US" sz="1100" dirty="0" smtClean="0">
                <a:latin typeface="HG丸ｺﾞｼｯｸM-PRO" pitchFamily="50" charset="-128"/>
                <a:ea typeface="HG丸ｺﾞｼｯｸM-PRO" pitchFamily="50" charset="-128"/>
              </a:rPr>
              <a:t>等</a:t>
            </a:r>
          </a:p>
          <a:p>
            <a:pPr marL="1156493" lvl="2" indent="-245690"/>
            <a:r>
              <a:rPr lang="ja-JP" altLang="en-US" sz="1100" dirty="0" smtClean="0">
                <a:latin typeface="HG丸ｺﾞｼｯｸM-PRO" pitchFamily="50" charset="-128"/>
                <a:ea typeface="HG丸ｺﾞｼｯｸM-PRO" pitchFamily="50" charset="-128"/>
              </a:rPr>
              <a:t>最適なコンテンツ形態のものを利用できるようになります。</a:t>
            </a:r>
            <a:endParaRPr lang="ja-JP" altLang="en-US" sz="1100" u="sng" dirty="0" smtClean="0">
              <a:latin typeface="HG丸ｺﾞｼｯｸM-PRO" pitchFamily="50" charset="-128"/>
              <a:ea typeface="HG丸ｺﾞｼｯｸM-PRO" pitchFamily="50" charset="-128"/>
            </a:endParaRPr>
          </a:p>
          <a:p>
            <a:pPr marL="1156493" lvl="2" indent="-245690"/>
            <a:r>
              <a:rPr lang="ja-JP" altLang="en-US" sz="1100" u="sng" dirty="0" smtClean="0">
                <a:latin typeface="HG丸ｺﾞｼｯｸM-PRO" pitchFamily="50" charset="-128"/>
                <a:ea typeface="HG丸ｺﾞｼｯｸM-PRO" pitchFamily="50" charset="-128"/>
              </a:rPr>
              <a:t>今や、インターネットは</a:t>
            </a:r>
            <a:r>
              <a:rPr lang="en-US" altLang="ja-JP" sz="1100" u="sng" dirty="0" smtClean="0">
                <a:latin typeface="HG丸ｺﾞｼｯｸM-PRO" pitchFamily="50" charset="-128"/>
                <a:ea typeface="HG丸ｺﾞｼｯｸM-PRO" pitchFamily="50" charset="-128"/>
              </a:rPr>
              <a:t>PC</a:t>
            </a:r>
            <a:r>
              <a:rPr lang="ja-JP" altLang="en-US" sz="1100" u="sng" dirty="0" err="1" smtClean="0">
                <a:latin typeface="HG丸ｺﾞｼｯｸM-PRO" pitchFamily="50" charset="-128"/>
                <a:ea typeface="HG丸ｺﾞｼｯｸM-PRO" pitchFamily="50" charset="-128"/>
              </a:rPr>
              <a:t>だけで</a:t>
            </a:r>
            <a:r>
              <a:rPr lang="ja-JP" altLang="en-US" sz="1100" u="sng" dirty="0" smtClean="0">
                <a:latin typeface="HG丸ｺﾞｼｯｸM-PRO" pitchFamily="50" charset="-128"/>
                <a:ea typeface="HG丸ｺﾞｼｯｸM-PRO" pitchFamily="50" charset="-128"/>
              </a:rPr>
              <a:t>見るものではありません。携帯電話や携帯端末での利用が増加しています。</a:t>
            </a:r>
          </a:p>
          <a:p>
            <a:pPr marL="1156493" lvl="2" indent="-245690"/>
            <a:r>
              <a:rPr lang="ja-JP" altLang="en-US" sz="1100" u="sng" dirty="0" smtClean="0">
                <a:latin typeface="HG丸ｺﾞｼｯｸM-PRO" pitchFamily="50" charset="-128"/>
                <a:ea typeface="HG丸ｺﾞｼｯｸM-PRO" pitchFamily="50" charset="-128"/>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100" dirty="0" smtClean="0">
              <a:latin typeface="HG丸ｺﾞｼｯｸM-PRO" pitchFamily="50" charset="-128"/>
              <a:ea typeface="HG丸ｺﾞｼｯｸM-PRO" pitchFamily="50" charset="-128"/>
            </a:endParaRPr>
          </a:p>
          <a:p>
            <a:pPr marL="700302" lvl="1" indent="-245690"/>
            <a:r>
              <a:rPr lang="ja-JP" altLang="en-US" sz="1100" dirty="0" smtClean="0">
                <a:latin typeface="HG丸ｺﾞｼｯｸM-PRO" pitchFamily="50" charset="-128"/>
                <a:ea typeface="HG丸ｺﾞｼｯｸM-PRO" pitchFamily="50" charset="-128"/>
              </a:rPr>
              <a:t>協調フィルタリングの考え方に基づいて</a:t>
            </a:r>
          </a:p>
          <a:p>
            <a:pPr marL="1158401" lvl="2" indent="-245690"/>
            <a:r>
              <a:rPr lang="ja-JP" altLang="en-US" sz="1100" dirty="0" smtClean="0">
                <a:latin typeface="HG丸ｺﾞｼｯｸM-PRO" pitchFamily="50" charset="-128"/>
                <a:ea typeface="HG丸ｺﾞｼｯｸM-PRO" pitchFamily="50" charset="-128"/>
              </a:rPr>
              <a:t>他人の利用情報により推奨する検索が有効です。</a:t>
            </a:r>
            <a:endParaRPr lang="ja-JP" altLang="en-US" sz="1100" b="1" dirty="0" smtClean="0">
              <a:latin typeface="HG丸ｺﾞｼｯｸM-PRO" pitchFamily="50" charset="-128"/>
              <a:ea typeface="HG丸ｺﾞｼｯｸM-PRO" pitchFamily="50" charset="-128"/>
            </a:endParaRPr>
          </a:p>
          <a:p>
            <a:pPr marL="245374" indent="-245690"/>
            <a:r>
              <a:rPr lang="ja-JP" altLang="en-US" sz="1100" b="1" dirty="0" smtClean="0">
                <a:latin typeface="HG丸ｺﾞｼｯｸM-PRO" pitchFamily="50" charset="-128"/>
                <a:ea typeface="HG丸ｺﾞｼｯｸM-PRO" pitchFamily="50" charset="-128"/>
              </a:rPr>
              <a:t>まとめ</a:t>
            </a:r>
            <a:endParaRPr lang="ja-JP" altLang="en-US" sz="1100" u="sng" dirty="0" smtClean="0">
              <a:latin typeface="HG丸ｺﾞｼｯｸM-PRO" pitchFamily="50" charset="-128"/>
              <a:ea typeface="HG丸ｺﾞｼｯｸM-PRO" pitchFamily="50" charset="-128"/>
            </a:endParaRPr>
          </a:p>
          <a:p>
            <a:pPr marL="700302" lvl="1" indent="-245690"/>
            <a:r>
              <a:rPr lang="ja-JP" altLang="en-US" sz="1100" u="sng" dirty="0" smtClean="0">
                <a:latin typeface="HG丸ｺﾞｼｯｸM-PRO" pitchFamily="50" charset="-128"/>
                <a:ea typeface="HG丸ｺﾞｼｯｸM-PRO" pitchFamily="50" charset="-128"/>
              </a:rPr>
              <a:t>情報の利用の仕方も、技術の進展とともに変化しています。</a:t>
            </a:r>
          </a:p>
          <a:p>
            <a:pPr marL="700302" lvl="1" indent="-245690"/>
            <a:r>
              <a:rPr lang="ja-JP" altLang="en-US" sz="1100" u="sng" dirty="0" smtClean="0">
                <a:latin typeface="HG丸ｺﾞｼｯｸM-PRO" pitchFamily="50" charset="-128"/>
                <a:ea typeface="HG丸ｺﾞｼｯｸM-PRO" pitchFamily="50" charset="-128"/>
              </a:rPr>
              <a:t>ニーズとしての利用の仕方の調査研究も必要で、新たなニーズが見えてくれば、それに対応して、技術シーズも生まれてきます。</a:t>
            </a:r>
          </a:p>
        </p:txBody>
      </p:sp>
      <p:sp>
        <p:nvSpPr>
          <p:cNvPr id="119815" name="日付プレースホルダ 6"/>
          <p:cNvSpPr>
            <a:spLocks noGrp="1"/>
          </p:cNvSpPr>
          <p:nvPr>
            <p:ph type="dt" sz="quarter" idx="1"/>
          </p:nvPr>
        </p:nvSpPr>
        <p:spPr>
          <a:noFill/>
        </p:spPr>
        <p:txBody>
          <a:bodyPr/>
          <a:lstStyle/>
          <a:p>
            <a:pPr defTabSz="944728"/>
            <a:r>
              <a:rPr lang="en-US" altLang="ja-JP" smtClean="0">
                <a:ea typeface="ＭＳ Ｐゴシック" charset="-128"/>
              </a:rPr>
              <a:t>2011/5/19</a:t>
            </a:r>
            <a:endParaRPr lang="en-US" altLang="ja-JP" dirty="0" smtClean="0">
              <a:ea typeface="ＭＳ Ｐゴシック" charset="-128"/>
            </a:endParaRPr>
          </a:p>
        </p:txBody>
      </p:sp>
    </p:spTree>
    <p:extLst>
      <p:ext uri="{BB962C8B-B14F-4D97-AF65-F5344CB8AC3E}">
        <p14:creationId xmlns:p14="http://schemas.microsoft.com/office/powerpoint/2010/main" val="2070639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defTabSz="943204">
              <a:defRPr/>
            </a:pPr>
            <a:r>
              <a:rPr lang="en-US" altLang="ja-JP" dirty="0"/>
              <a:t>IT</a:t>
            </a:r>
            <a:r>
              <a:rPr lang="ja-JP" altLang="en-US" dirty="0"/>
              <a:t>ビジネス活動の様々な局面で頻繁に発揮される基本スキルカテゴリである。</a:t>
            </a:r>
            <a:r>
              <a:rPr lang="en-US" altLang="ja-JP" dirty="0"/>
              <a:t>3</a:t>
            </a:r>
            <a:r>
              <a:rPr lang="ja-JP" altLang="en-US" dirty="0"/>
              <a:t>分類、</a:t>
            </a:r>
            <a:r>
              <a:rPr lang="en-US" altLang="ja-JP" dirty="0"/>
              <a:t>12</a:t>
            </a:r>
            <a:r>
              <a:rPr lang="ja-JP" altLang="en-US" dirty="0"/>
              <a:t>スキル項目で構成され、「メソドロジ、テクノロジ、関連知識」と同様にタスクの遂行において発揮されるスキルカテゴリとして定義されている。</a:t>
            </a:r>
            <a:endParaRPr kumimoji="1" lang="en-US" altLang="ja-JP" b="0" dirty="0" smtClean="0"/>
          </a:p>
          <a:p>
            <a:r>
              <a:rPr kumimoji="1" lang="ja-JP" altLang="en-US" b="1" dirty="0" smtClean="0"/>
              <a:t>このスキルは、知識ではなく、知識をベースに新たな知識を生み出したり、業務を改善していくために、どんなタスクにも共通に必要なスキル。</a:t>
            </a:r>
            <a:endParaRPr kumimoji="1" lang="en-US" altLang="ja-JP" b="1" dirty="0" smtClean="0"/>
          </a:p>
          <a:p>
            <a:r>
              <a:rPr kumimoji="1" lang="ja-JP" altLang="en-US" b="0" dirty="0" smtClean="0"/>
              <a:t>知識は、外部記憶にゆだねることが可能。またルーティン化された業務も、システム化が進む。</a:t>
            </a:r>
            <a:endParaRPr kumimoji="1" lang="en-US" altLang="ja-JP" b="0" dirty="0" smtClean="0"/>
          </a:p>
          <a:p>
            <a:r>
              <a:rPr kumimoji="1" lang="ja-JP" altLang="en-US" b="0" dirty="0" smtClean="0"/>
              <a:t>＝＝＝</a:t>
            </a:r>
            <a:endParaRPr kumimoji="1" lang="en-US" altLang="ja-JP" b="0" dirty="0" smtClean="0"/>
          </a:p>
          <a:p>
            <a:r>
              <a:rPr kumimoji="1" lang="ja-JP" altLang="en-US" b="0" dirty="0" smtClean="0"/>
              <a:t>●実行力・実践力</a:t>
            </a:r>
          </a:p>
          <a:p>
            <a:r>
              <a:rPr kumimoji="1" lang="ja-JP" altLang="en-US" b="0" dirty="0" smtClean="0"/>
              <a:t>・効果を上げるために、実行・実践環境や状況を適切に捉える力</a:t>
            </a:r>
          </a:p>
          <a:p>
            <a:r>
              <a:rPr kumimoji="1" lang="ja-JP" altLang="en-US" b="0" dirty="0" smtClean="0"/>
              <a:t>俯瞰力</a:t>
            </a:r>
          </a:p>
          <a:p>
            <a:r>
              <a:rPr kumimoji="1" lang="ja-JP" altLang="en-US" b="0" dirty="0" smtClean="0"/>
              <a:t>深耕力</a:t>
            </a:r>
          </a:p>
          <a:p>
            <a:r>
              <a:rPr kumimoji="1" lang="ja-JP" altLang="en-US" b="0" dirty="0" smtClean="0"/>
              <a:t>・効果的継続の実行と新しい取り組みや新領域へ挑戦する力</a:t>
            </a:r>
          </a:p>
          <a:p>
            <a:r>
              <a:rPr kumimoji="1" lang="ja-JP" altLang="en-US" b="0" dirty="0" smtClean="0"/>
              <a:t>革新力</a:t>
            </a:r>
          </a:p>
          <a:p>
            <a:r>
              <a:rPr kumimoji="1" lang="ja-JP" altLang="en-US" b="0" dirty="0" smtClean="0"/>
              <a:t>継続力</a:t>
            </a:r>
          </a:p>
          <a:p>
            <a:r>
              <a:rPr kumimoji="1" lang="ja-JP" altLang="en-US" b="0" dirty="0" smtClean="0"/>
              <a:t>●創造力</a:t>
            </a:r>
          </a:p>
          <a:p>
            <a:r>
              <a:rPr kumimoji="1" lang="ja-JP" altLang="en-US" b="0" dirty="0" smtClean="0"/>
              <a:t>・状況を認知して問題を発見し、見極め、解決案を策定する「価値の創造・問題解決」を着実に遂行する力</a:t>
            </a:r>
          </a:p>
          <a:p>
            <a:r>
              <a:rPr kumimoji="1" lang="ja-JP" altLang="en-US" b="0" dirty="0" smtClean="0"/>
              <a:t>問題発見力</a:t>
            </a:r>
          </a:p>
          <a:p>
            <a:r>
              <a:rPr kumimoji="1" lang="ja-JP" altLang="en-US" b="0" dirty="0" smtClean="0"/>
              <a:t>問題分析力</a:t>
            </a:r>
          </a:p>
          <a:p>
            <a:r>
              <a:rPr kumimoji="1" lang="ja-JP" altLang="en-US" b="0" dirty="0" smtClean="0"/>
              <a:t>仮説設定力</a:t>
            </a:r>
          </a:p>
          <a:p>
            <a:r>
              <a:rPr kumimoji="1" lang="ja-JP" altLang="en-US" b="0" dirty="0" smtClean="0"/>
              <a:t>・複雑な状況や問題に対して、論理的思考により概念の形成、判断の構築、命題設定を行う力</a:t>
            </a:r>
          </a:p>
          <a:p>
            <a:r>
              <a:rPr kumimoji="1" lang="ja-JP" altLang="en-US" b="0" dirty="0" smtClean="0"/>
              <a:t>論理思考力</a:t>
            </a:r>
          </a:p>
          <a:p>
            <a:r>
              <a:rPr kumimoji="1" lang="ja-JP" altLang="en-US" b="0" dirty="0" smtClean="0"/>
              <a:t>概念化力</a:t>
            </a:r>
          </a:p>
          <a:p>
            <a:r>
              <a:rPr kumimoji="1" lang="ja-JP" altLang="en-US" b="0" dirty="0" smtClean="0"/>
              <a:t>●コミュニケーション力</a:t>
            </a:r>
          </a:p>
          <a:p>
            <a:r>
              <a:rPr kumimoji="1" lang="ja-JP" altLang="en-US" b="0" dirty="0" smtClean="0"/>
              <a:t>・情報の獲得や更なる情報の要求や内容の確認、他者への情報提供、他者に影響を与えたり、協働への引導する力</a:t>
            </a:r>
          </a:p>
          <a:p>
            <a:r>
              <a:rPr kumimoji="1" lang="ja-JP" altLang="en-US" b="0" dirty="0" smtClean="0"/>
              <a:t>自分の考えを伝える力</a:t>
            </a:r>
          </a:p>
          <a:p>
            <a:r>
              <a:rPr kumimoji="1" lang="ja-JP" altLang="en-US" b="0" dirty="0" smtClean="0"/>
              <a:t>相手の考え方を理解する力</a:t>
            </a:r>
          </a:p>
          <a:p>
            <a:r>
              <a:rPr kumimoji="1" lang="ja-JP" altLang="en-US" b="0" dirty="0" smtClean="0"/>
              <a:t>共感を呼ぶ力</a:t>
            </a:r>
            <a:endParaRPr kumimoji="1" lang="en-US" altLang="ja-JP" b="0" dirty="0" smtClean="0"/>
          </a:p>
          <a:p>
            <a:r>
              <a:rPr kumimoji="1" lang="ja-JP" altLang="en-US" b="0" dirty="0" smtClean="0"/>
              <a:t>～～～～～～～～～～～～</a:t>
            </a:r>
            <a:endParaRPr kumimoji="1" lang="en-US" altLang="ja-JP" b="0" dirty="0" smtClean="0"/>
          </a:p>
          <a:p>
            <a:endParaRPr kumimoji="1" lang="en-US" altLang="ja-JP" b="0"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54</a:t>
            </a:fld>
            <a:endParaRPr kumimoji="1" lang="ja-JP" altLang="en-US"/>
          </a:p>
        </p:txBody>
      </p:sp>
    </p:spTree>
    <p:extLst>
      <p:ext uri="{BB962C8B-B14F-4D97-AF65-F5344CB8AC3E}">
        <p14:creationId xmlns:p14="http://schemas.microsoft.com/office/powerpoint/2010/main" val="978042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具体的には</a:t>
            </a:r>
            <a:r>
              <a:rPr kumimoji="1" lang="en-US" altLang="ja-JP" dirty="0" smtClean="0"/>
              <a:t>EXCEL[</a:t>
            </a:r>
            <a:r>
              <a:rPr kumimoji="1" lang="ja-JP" altLang="en-US" dirty="0" smtClean="0"/>
              <a:t>表で作成されている。</a:t>
            </a:r>
            <a:endParaRPr kumimoji="1" lang="en-US" altLang="ja-JP" dirty="0" smtClean="0"/>
          </a:p>
          <a:p>
            <a:r>
              <a:rPr kumimoji="1" lang="en-US" altLang="ja-JP" dirty="0" smtClean="0"/>
              <a:t>4</a:t>
            </a:r>
            <a:r>
              <a:rPr kumimoji="1" lang="ja-JP" altLang="en-US" dirty="0" err="1" smtClean="0"/>
              <a:t>つの</a:t>
            </a:r>
            <a:r>
              <a:rPr kumimoji="1" lang="ja-JP" altLang="en-US" dirty="0" smtClean="0"/>
              <a:t>カテゴリのスキルディレクトリには小分類まで入れると相当数の項目があるが、職種（タスク）からみると、その一部が必要となり、職種ごとに必要なスキルは全体の一部である</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55</a:t>
            </a:fld>
            <a:endParaRPr kumimoji="1" lang="ja-JP" altLang="en-US"/>
          </a:p>
        </p:txBody>
      </p:sp>
    </p:spTree>
    <p:extLst>
      <p:ext uri="{BB962C8B-B14F-4D97-AF65-F5344CB8AC3E}">
        <p14:creationId xmlns:p14="http://schemas.microsoft.com/office/powerpoint/2010/main" val="1304715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ユーザ企業では</a:t>
            </a:r>
            <a:endParaRPr kumimoji="1" lang="en-US" altLang="ja-JP" dirty="0" smtClean="0"/>
          </a:p>
          <a:p>
            <a:r>
              <a:rPr kumimoji="1" lang="ja-JP" altLang="en-US" dirty="0" smtClean="0"/>
              <a:t>組織内で実際に職種として存在するタスクを、「タスクディレクトリ」から選択する。</a:t>
            </a:r>
            <a:endParaRPr kumimoji="1" lang="en-US" altLang="ja-JP" dirty="0" smtClean="0"/>
          </a:p>
          <a:p>
            <a:r>
              <a:rPr kumimoji="1" lang="ja-JP" altLang="en-US" dirty="0" smtClean="0"/>
              <a:t>選択されたタスクに必要なスキルを「スキルディレクトリ」から選択する。</a:t>
            </a:r>
            <a:endParaRPr kumimoji="1" lang="en-US" altLang="ja-JP" dirty="0" smtClean="0"/>
          </a:p>
          <a:p>
            <a:r>
              <a:rPr kumimoji="1" lang="ja-JP" altLang="en-US" dirty="0" smtClean="0"/>
              <a:t>そのスキルを習得するための「教育プログラム」、そのスキルレベルを評価・認定するための「</a:t>
            </a:r>
            <a:r>
              <a:rPr kumimoji="1" lang="en-US" altLang="ja-JP" dirty="0" smtClean="0"/>
              <a:t>IT</a:t>
            </a:r>
            <a:r>
              <a:rPr kumimoji="1" lang="ja-JP" altLang="en-US" dirty="0" smtClean="0"/>
              <a:t>認定試験」を選択する。</a:t>
            </a:r>
            <a:endParaRPr kumimoji="1" lang="en-US" altLang="ja-JP" dirty="0" smtClean="0"/>
          </a:p>
          <a:p>
            <a:r>
              <a:rPr kumimoji="1" lang="ja-JP" altLang="en-US" dirty="0" smtClean="0"/>
              <a:t>これにより、実際の業務に必要なスキルを、効率的に習得することを目指す。</a:t>
            </a:r>
            <a:endParaRPr kumimoji="1" lang="en-US" altLang="ja-JP" dirty="0" smtClean="0"/>
          </a:p>
          <a:p>
            <a:r>
              <a:rPr kumimoji="1" lang="ja-JP" altLang="en-US" dirty="0" smtClean="0"/>
              <a:t>キャリアパスにより、様々な業務に従事して、その時々に必要なスキルを習得することにより、ゼネラリストとして網羅的なスキルを持つ人材が確保できる</a:t>
            </a:r>
            <a:endParaRPr kumimoji="1" lang="en-US" altLang="ja-JP" dirty="0" smtClean="0"/>
          </a:p>
          <a:p>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56</a:t>
            </a:fld>
            <a:endParaRPr kumimoji="1" lang="ja-JP" altLang="en-US"/>
          </a:p>
        </p:txBody>
      </p:sp>
    </p:spTree>
    <p:extLst>
      <p:ext uri="{BB962C8B-B14F-4D97-AF65-F5344CB8AC3E}">
        <p14:creationId xmlns:p14="http://schemas.microsoft.com/office/powerpoint/2010/main" val="1969214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参考として、</a:t>
            </a:r>
            <a:endParaRPr kumimoji="1" lang="en-US" altLang="ja-JP" dirty="0" smtClean="0"/>
          </a:p>
          <a:p>
            <a:r>
              <a:rPr kumimoji="1" lang="ja-JP" altLang="en-US" dirty="0" smtClean="0"/>
              <a:t>各種ガイドラインと、各種認定試験との関係</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58</a:t>
            </a:fld>
            <a:endParaRPr kumimoji="1" lang="ja-JP" altLang="en-US"/>
          </a:p>
        </p:txBody>
      </p:sp>
    </p:spTree>
    <p:extLst>
      <p:ext uri="{BB962C8B-B14F-4D97-AF65-F5344CB8AC3E}">
        <p14:creationId xmlns:p14="http://schemas.microsoft.com/office/powerpoint/2010/main" val="583788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これも参考として、</a:t>
            </a:r>
            <a:endParaRPr kumimoji="1" lang="en-US" altLang="ja-JP" dirty="0" smtClean="0"/>
          </a:p>
          <a:p>
            <a:r>
              <a:rPr kumimoji="1" lang="ja-JP" altLang="en-US" dirty="0" smtClean="0"/>
              <a:t>スキル標準と情報処理技術者試験との関係</a:t>
            </a:r>
            <a:endParaRPr kumimoji="1" lang="en-US" altLang="ja-JP" dirty="0" smtClean="0"/>
          </a:p>
          <a:p>
            <a:r>
              <a:rPr kumimoji="1" lang="ja-JP" altLang="en-US" dirty="0" smtClean="0"/>
              <a:t>～～～～～～</a:t>
            </a:r>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59</a:t>
            </a:fld>
            <a:endParaRPr kumimoji="1" lang="ja-JP" altLang="en-US"/>
          </a:p>
        </p:txBody>
      </p:sp>
    </p:spTree>
    <p:extLst>
      <p:ext uri="{BB962C8B-B14F-4D97-AF65-F5344CB8AC3E}">
        <p14:creationId xmlns:p14="http://schemas.microsoft.com/office/powerpoint/2010/main" val="268233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4AC53DF5-0229-4961-A4B3-9D0E3CBCDA5C}"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73</a:t>
            </a:fld>
            <a:endParaRPr kumimoji="1" lang="ja-JP" altLang="en-US"/>
          </a:p>
        </p:txBody>
      </p:sp>
    </p:spTree>
    <p:extLst>
      <p:ext uri="{BB962C8B-B14F-4D97-AF65-F5344CB8AC3E}">
        <p14:creationId xmlns:p14="http://schemas.microsoft.com/office/powerpoint/2010/main" val="2606759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A3044D77-FDE5-48D4-AF0E-32EE0C630859}" type="slidenum">
              <a:rPr lang="en-US" altLang="ja-JP"/>
              <a:pPr eaLnBrk="1" hangingPunct="1"/>
              <a:t>74</a:t>
            </a:fld>
            <a:endParaRPr lang="en-US" altLang="ja-JP"/>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792011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F146BE13-CC67-460E-A290-EF9F0863281C}" type="slidenum">
              <a:rPr lang="en-US" altLang="ja-JP"/>
              <a:pPr eaLnBrk="1" hangingPunct="1"/>
              <a:t>75</a:t>
            </a:fld>
            <a:endParaRPr lang="en-US" altLang="ja-JP"/>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latin typeface="Arial" panose="020B0604020202020204" pitchFamily="34" charset="0"/>
            </a:endParaRPr>
          </a:p>
        </p:txBody>
      </p:sp>
    </p:spTree>
    <p:extLst>
      <p:ext uri="{BB962C8B-B14F-4D97-AF65-F5344CB8AC3E}">
        <p14:creationId xmlns:p14="http://schemas.microsoft.com/office/powerpoint/2010/main" val="2423024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DA9220C2-2BB3-47BF-9CF1-993083EA093D}" type="slidenum">
              <a:rPr lang="en-US" altLang="ja-JP"/>
              <a:pPr eaLnBrk="1" hangingPunct="1"/>
              <a:t>76</a:t>
            </a:fld>
            <a:endParaRPr lang="en-US" altLang="ja-JP"/>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ja-JP" altLang="ja-JP" smtClean="0">
              <a:latin typeface="Arial" panose="020B0604020202020204" pitchFamily="34" charset="0"/>
            </a:endParaRPr>
          </a:p>
        </p:txBody>
      </p:sp>
    </p:spTree>
    <p:extLst>
      <p:ext uri="{BB962C8B-B14F-4D97-AF65-F5344CB8AC3E}">
        <p14:creationId xmlns:p14="http://schemas.microsoft.com/office/powerpoint/2010/main" val="4038235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D41E6A7F-0890-4F38-B924-15191679D791}" type="slidenum">
              <a:rPr lang="en-US" altLang="ja-JP"/>
              <a:pPr eaLnBrk="1" hangingPunct="1"/>
              <a:t>77</a:t>
            </a:fld>
            <a:endParaRPr lang="en-US" altLang="ja-JP"/>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ja-JP" altLang="ja-JP" smtClean="0">
              <a:latin typeface="Arial" panose="020B0604020202020204" pitchFamily="34" charset="0"/>
            </a:endParaRPr>
          </a:p>
        </p:txBody>
      </p:sp>
    </p:spTree>
    <p:extLst>
      <p:ext uri="{BB962C8B-B14F-4D97-AF65-F5344CB8AC3E}">
        <p14:creationId xmlns:p14="http://schemas.microsoft.com/office/powerpoint/2010/main" val="269368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5</a:t>
            </a:fld>
            <a:endParaRPr kumimoji="1" lang="ja-JP" altLang="en-US"/>
          </a:p>
        </p:txBody>
      </p:sp>
    </p:spTree>
    <p:extLst>
      <p:ext uri="{BB962C8B-B14F-4D97-AF65-F5344CB8AC3E}">
        <p14:creationId xmlns:p14="http://schemas.microsoft.com/office/powerpoint/2010/main" val="1220692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51E28-0326-4602-B25D-8B79091441A9}" type="slidenum">
              <a:rPr lang="en-US" altLang="ja-JP"/>
              <a:pPr/>
              <a:t>80</a:t>
            </a:fld>
            <a:endParaRPr lang="en-US" altLang="ja-JP"/>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39448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kumimoji="1" lang="ja-JP" altLang="en-US" smtClean="0"/>
              <a:t>国立国会図書館における業務・システムの構築と運用</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a:t>
            </a:fld>
            <a:endParaRPr kumimoji="1" lang="ja-JP" altLang="en-US"/>
          </a:p>
        </p:txBody>
      </p:sp>
    </p:spTree>
    <p:extLst>
      <p:ext uri="{BB962C8B-B14F-4D97-AF65-F5344CB8AC3E}">
        <p14:creationId xmlns:p14="http://schemas.microsoft.com/office/powerpoint/2010/main" val="158027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8575" y="288925"/>
            <a:ext cx="6862763" cy="3860800"/>
          </a:xfrm>
        </p:spPr>
      </p:sp>
      <p:sp>
        <p:nvSpPr>
          <p:cNvPr id="3" name="ノート プレースホルダ 2"/>
          <p:cNvSpPr>
            <a:spLocks noGrp="1"/>
          </p:cNvSpPr>
          <p:nvPr>
            <p:ph type="body" idx="1"/>
          </p:nvPr>
        </p:nvSpPr>
        <p:spPr>
          <a:xfrm>
            <a:off x="81737" y="4148928"/>
            <a:ext cx="6572294" cy="6786611"/>
          </a:xfrm>
        </p:spPr>
        <p:txBody>
          <a:bodyPr lIns="91350" tIns="45671" rIns="91350" bIns="45671">
            <a:noAutofit/>
          </a:bodyPr>
          <a:lstStyle/>
          <a:p>
            <a:endParaRPr kumimoji="1" lang="ja-JP" altLang="en-US" dirty="0"/>
          </a:p>
        </p:txBody>
      </p:sp>
      <p:sp>
        <p:nvSpPr>
          <p:cNvPr id="4" name="スライド番号プレースホルダ 3"/>
          <p:cNvSpPr>
            <a:spLocks noGrp="1"/>
          </p:cNvSpPr>
          <p:nvPr>
            <p:ph type="sldNum" sz="quarter" idx="10"/>
          </p:nvPr>
        </p:nvSpPr>
        <p:spPr>
          <a:xfrm>
            <a:off x="6214638" y="9375785"/>
            <a:ext cx="519544" cy="492125"/>
          </a:xfrm>
        </p:spPr>
        <p:txBody>
          <a:bodyPr lIns="91350" tIns="45671" rIns="91350" bIns="45671"/>
          <a:lstStyle/>
          <a:p>
            <a:fld id="{ABE1EF58-0341-4939-9227-899A80B03586}" type="slidenum">
              <a:rPr lang="en-US" altLang="ja-JP" i="1" smtClean="0"/>
              <a:pPr/>
              <a:t>7</a:t>
            </a:fld>
            <a:endParaRPr kumimoji="1" lang="ja-JP" altLang="en-US" i="1" dirty="0"/>
          </a:p>
        </p:txBody>
      </p:sp>
      <p:sp>
        <p:nvSpPr>
          <p:cNvPr id="5" name="日付プレースホルダ 4"/>
          <p:cNvSpPr>
            <a:spLocks noGrp="1"/>
          </p:cNvSpPr>
          <p:nvPr>
            <p:ph type="dt" idx="11"/>
          </p:nvPr>
        </p:nvSpPr>
        <p:spPr/>
        <p:txBody>
          <a:bodyPr/>
          <a:lstStyle/>
          <a:p>
            <a:r>
              <a:rPr kumimoji="1" lang="en-US" altLang="ja-JP" smtClean="0"/>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smtClean="0"/>
              <a:t>国立国会図書館における業務・システムの構築と運用</a:t>
            </a:r>
            <a:endParaRPr kumimoji="1" lang="ja-JP" altLang="en-US"/>
          </a:p>
        </p:txBody>
      </p:sp>
    </p:spTree>
    <p:extLst>
      <p:ext uri="{BB962C8B-B14F-4D97-AF65-F5344CB8AC3E}">
        <p14:creationId xmlns:p14="http://schemas.microsoft.com/office/powerpoint/2010/main" val="142672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8</a:t>
            </a:fld>
            <a:endParaRPr kumimoji="1" lang="ja-JP" altLang="en-US"/>
          </a:p>
        </p:txBody>
      </p:sp>
    </p:spTree>
    <p:extLst>
      <p:ext uri="{BB962C8B-B14F-4D97-AF65-F5344CB8AC3E}">
        <p14:creationId xmlns:p14="http://schemas.microsoft.com/office/powerpoint/2010/main" val="420969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smtClean="0"/>
          </a:p>
          <a:p>
            <a:r>
              <a:rPr lang="en-US" altLang="ja-JP" dirty="0" err="1" smtClean="0"/>
              <a:t>Xmind</a:t>
            </a:r>
            <a:r>
              <a:rPr lang="ja-JP" altLang="en-US" dirty="0" smtClean="0"/>
              <a:t>「図書館における情報システム」</a:t>
            </a:r>
            <a:endParaRPr lang="en-US" altLang="ja-JP" dirty="0" smtClean="0"/>
          </a:p>
          <a:p>
            <a:endParaRPr lang="en-US" altLang="ja-JP" dirty="0" smtClean="0"/>
          </a:p>
          <a:p>
            <a:r>
              <a:rPr lang="ja-JP" altLang="en-US" dirty="0" smtClean="0"/>
              <a:t>～～～～～～</a:t>
            </a:r>
            <a:endParaRPr lang="en-US" altLang="ja-JP" dirty="0" smtClean="0"/>
          </a:p>
          <a:p>
            <a:r>
              <a:rPr lang="ja-JP" altLang="en-US" dirty="0" smtClean="0"/>
              <a:t>国立国会図書館業務・システム最適化計画</a:t>
            </a:r>
            <a:r>
              <a:rPr lang="en-US" altLang="ja-JP" dirty="0" smtClean="0"/>
              <a:t>2013-2017</a:t>
            </a:r>
            <a:r>
              <a:rPr lang="ja-JP" altLang="en-US" sz="2600" dirty="0"/>
              <a:t> </a:t>
            </a:r>
            <a:r>
              <a:rPr lang="ja-JP" altLang="en-US" dirty="0" smtClean="0"/>
              <a:t>
 要件定義の必要性と人材育成（</a:t>
            </a:r>
            <a:r>
              <a:rPr lang="en-US" altLang="ja-JP" dirty="0" smtClean="0"/>
              <a:t>IT</a:t>
            </a:r>
            <a:r>
              <a:rPr lang="ja-JP" altLang="en-US" dirty="0" smtClean="0"/>
              <a:t>研修より） </a:t>
            </a:r>
            <a:endParaRPr lang="en-US" altLang="ja-JP" dirty="0" smtClean="0"/>
          </a:p>
          <a:p>
            <a:pPr lvl="1"/>
            <a:r>
              <a:rPr lang="ja-JP" altLang="en-US" dirty="0" smtClean="0"/>
              <a:t>要件定義の必要性</a:t>
            </a:r>
          </a:p>
          <a:p>
            <a:pPr lvl="1"/>
            <a:r>
              <a:rPr lang="ja-JP" altLang="en-US" dirty="0" smtClean="0"/>
              <a:t>最適化計画の考え方</a:t>
            </a:r>
          </a:p>
          <a:p>
            <a:pPr lvl="1"/>
            <a:r>
              <a:rPr lang="ja-JP" altLang="en-US" dirty="0" smtClean="0"/>
              <a:t>情報化のプロセスと考慮点 </a:t>
            </a:r>
            <a:endParaRPr lang="en-US" altLang="ja-JP" dirty="0" smtClean="0"/>
          </a:p>
          <a:p>
            <a:pPr lvl="2"/>
            <a:r>
              <a:rPr lang="ja-JP" altLang="en-US" dirty="0" smtClean="0"/>
              <a:t>（サービス構築の流れに沿って）（流れ図参照）</a:t>
            </a:r>
          </a:p>
          <a:p>
            <a:pPr lvl="1"/>
            <a:r>
              <a:rPr lang="ja-JP" altLang="en-US" dirty="0" smtClean="0"/>
              <a:t>要件定義の重要性と考慮点</a:t>
            </a:r>
          </a:p>
          <a:p>
            <a:pPr lvl="1"/>
            <a:r>
              <a:rPr lang="ja-JP" altLang="en-US" dirty="0" smtClean="0"/>
              <a:t>各工程での成果物の妥当性評価</a:t>
            </a:r>
          </a:p>
          <a:p>
            <a:pPr lvl="1"/>
            <a:r>
              <a:rPr lang="ja-JP" altLang="en-US" dirty="0" smtClean="0"/>
              <a:t>参考見積書の評価</a:t>
            </a:r>
          </a:p>
          <a:p>
            <a:pPr lvl="1"/>
            <a:r>
              <a:rPr lang="ja-JP" altLang="en-US" dirty="0" smtClean="0"/>
              <a:t>まとめ</a:t>
            </a:r>
          </a:p>
          <a:p>
            <a:pPr lvl="1"/>
            <a:endParaRPr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2016/5/4</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9</a:t>
            </a:fld>
            <a:endParaRPr kumimoji="1" lang="ja-JP" altLang="en-US"/>
          </a:p>
        </p:txBody>
      </p:sp>
    </p:spTree>
    <p:extLst>
      <p:ext uri="{BB962C8B-B14F-4D97-AF65-F5344CB8AC3E}">
        <p14:creationId xmlns:p14="http://schemas.microsoft.com/office/powerpoint/2010/main" val="3090741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a:noFill/>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a:noFill/>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97763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9182020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88294857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1981792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5528033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07439178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99529641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5626835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76464922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3349041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11583159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2575104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347549888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217804907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9939577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88981894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00638819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Tree>
    <p:extLst>
      <p:ext uri="{BB962C8B-B14F-4D97-AF65-F5344CB8AC3E}">
        <p14:creationId xmlns:p14="http://schemas.microsoft.com/office/powerpoint/2010/main" val="11150905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noFill/>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1850" y="4589463"/>
            <a:ext cx="10515600" cy="1500187"/>
          </a:xfrm>
          <a:noFill/>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1000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dirty="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p>
        </p:txBody>
      </p:sp>
      <p:pic>
        <p:nvPicPr>
          <p:cNvPr id="6" name="Picture 5" descr="C:\Documents and Settings\s-hara\デスクトップ\情報探索用GUI\情報探索用GUI\resources\images\heading_bg.gif"/>
          <p:cNvPicPr>
            <a:picLocks noChangeArrowheads="1"/>
          </p:cNvPicPr>
          <p:nvPr userDrawn="1"/>
        </p:nvPicPr>
        <p:blipFill>
          <a:blip r:embed="rId2" cstate="print"/>
          <a:srcRect/>
          <a:stretch>
            <a:fillRect/>
          </a:stretch>
        </p:blipFill>
        <p:spPr bwMode="auto">
          <a:xfrm>
            <a:off x="1583267" y="4292600"/>
            <a:ext cx="10608733" cy="215900"/>
          </a:xfrm>
          <a:prstGeom prst="rect">
            <a:avLst/>
          </a:prstGeom>
          <a:noFill/>
          <a:ln w="9525">
            <a:noFill/>
            <a:miter lim="800000"/>
            <a:headEnd/>
            <a:tailEnd/>
          </a:ln>
        </p:spPr>
      </p:pic>
      <p:sp>
        <p:nvSpPr>
          <p:cNvPr id="2" name="タイトル 1"/>
          <p:cNvSpPr>
            <a:spLocks noGrp="1"/>
          </p:cNvSpPr>
          <p:nvPr>
            <p:ph type="ctrTitle"/>
          </p:nvPr>
        </p:nvSpPr>
        <p:spPr>
          <a:xfrm>
            <a:off x="-9939" y="1340768"/>
            <a:ext cx="10032437" cy="2952328"/>
          </a:xfrm>
          <a:noFill/>
        </p:spPr>
        <p:style>
          <a:lnRef idx="1">
            <a:schemeClr val="accent1"/>
          </a:lnRef>
          <a:fillRef idx="2">
            <a:schemeClr val="accent1"/>
          </a:fillRef>
          <a:effectRef idx="1">
            <a:schemeClr val="accent1"/>
          </a:effectRef>
          <a:fontRef idx="none"/>
        </p:style>
        <p:txBody>
          <a:bodyPr/>
          <a:lstStyle>
            <a:lvl1pPr algn="ctr">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smtClean="0"/>
              <a:t>マスタ タイトルの書式設定</a:t>
            </a:r>
            <a:endParaRPr lang="ja-JP" altLang="en-US" dirty="0"/>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90591A0B-9E12-496A-B029-EF4AE7D72982}" type="datetime1">
              <a:rPr lang="ja-JP" altLang="en-US" smtClean="0"/>
              <a:t>2016/5/4</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3C3BFEE1-B11D-4F33-BE4E-1752C7FA7201}" type="slidenum">
              <a:rPr lang="ja-JP" altLang="en-US"/>
              <a:pPr>
                <a:defRPr/>
              </a:pPr>
              <a:t>‹#›</a:t>
            </a:fld>
            <a:endParaRPr lang="ja-JP" altLang="en-US" dirty="0"/>
          </a:p>
        </p:txBody>
      </p:sp>
    </p:spTree>
    <p:extLst>
      <p:ext uri="{BB962C8B-B14F-4D97-AF65-F5344CB8AC3E}">
        <p14:creationId xmlns:p14="http://schemas.microsoft.com/office/powerpoint/2010/main" val="505618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cSld name="タイトル、コンテンツ、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81001" y="80964"/>
            <a:ext cx="11427884" cy="515937"/>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sz="half" idx="1"/>
          </p:nvPr>
        </p:nvSpPr>
        <p:spPr>
          <a:xfrm>
            <a:off x="670985" y="763589"/>
            <a:ext cx="5200649" cy="5545137"/>
          </a:xfrm>
        </p:spPr>
        <p:txBody>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コンテンツ プレースホルダ 3"/>
          <p:cNvSpPr>
            <a:spLocks noGrp="1"/>
          </p:cNvSpPr>
          <p:nvPr>
            <p:ph sz="quarter" idx="2"/>
          </p:nvPr>
        </p:nvSpPr>
        <p:spPr>
          <a:xfrm>
            <a:off x="6074834" y="763589"/>
            <a:ext cx="5202767" cy="2695575"/>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 4"/>
          <p:cNvSpPr>
            <a:spLocks noGrp="1"/>
          </p:cNvSpPr>
          <p:nvPr>
            <p:ph sz="quarter" idx="3"/>
          </p:nvPr>
        </p:nvSpPr>
        <p:spPr>
          <a:xfrm>
            <a:off x="6074834" y="3611563"/>
            <a:ext cx="5202767" cy="2697162"/>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5"/>
          <p:cNvSpPr>
            <a:spLocks noGrp="1"/>
          </p:cNvSpPr>
          <p:nvPr>
            <p:ph type="sldNum" sz="quarter" idx="10"/>
          </p:nvPr>
        </p:nvSpPr>
        <p:spPr>
          <a:xfrm>
            <a:off x="4838700" y="6464300"/>
            <a:ext cx="2540000" cy="312738"/>
          </a:xfrm>
        </p:spPr>
        <p:txBody>
          <a:bodyPr/>
          <a:lstStyle>
            <a:lvl1pPr>
              <a:defRPr/>
            </a:lvl1pPr>
          </a:lstStyle>
          <a:p>
            <a:fld id="{F483ADC8-79DA-479A-80A4-38528DF28CB3}" type="slidenum">
              <a:rPr lang="en-US" altLang="ja-JP"/>
              <a:pPr/>
              <a:t>‹#›</a:t>
            </a:fld>
            <a:endParaRPr lang="en-US" altLang="ja-JP"/>
          </a:p>
        </p:txBody>
      </p:sp>
    </p:spTree>
    <p:extLst>
      <p:ext uri="{BB962C8B-B14F-4D97-AF65-F5344CB8AC3E}">
        <p14:creationId xmlns:p14="http://schemas.microsoft.com/office/powerpoint/2010/main" val="3586587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7814"/>
            <a:ext cx="10972800" cy="1139825"/>
          </a:xfrm>
        </p:spPr>
        <p:txBody>
          <a:bodyPr/>
          <a:lstStyle/>
          <a:p>
            <a:r>
              <a:rPr lang="ja-JP" altLang="en-US" smtClean="0"/>
              <a:t>マスタ タイトルの書式設定</a:t>
            </a:r>
            <a:endParaRPr lang="ja-JP" altLang="en-US"/>
          </a:p>
        </p:txBody>
      </p:sp>
      <p:sp>
        <p:nvSpPr>
          <p:cNvPr id="3" name="表プレースホルダ 2"/>
          <p:cNvSpPr>
            <a:spLocks noGrp="1"/>
          </p:cNvSpPr>
          <p:nvPr>
            <p:ph type="tbl" idx="1"/>
          </p:nvPr>
        </p:nvSpPr>
        <p:spPr>
          <a:xfrm>
            <a:off x="609600" y="1600201"/>
            <a:ext cx="10972800" cy="4530725"/>
          </a:xfrm>
        </p:spPr>
        <p:txBody>
          <a:bodyPr/>
          <a:lstStyle/>
          <a:p>
            <a:pPr lvl="0"/>
            <a:endParaRPr lang="ja-JP"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AA6A1FAB-D4B0-4D49-BB42-A7DC4CCCA0BA}" type="datetime1">
              <a:rPr lang="ja-JP" altLang="en-US" smtClean="0"/>
              <a:t>2016/5/4</a:t>
            </a:fld>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C17D08B1-187B-4F65-945D-57EF7B04EA8A}" type="slidenum">
              <a:rPr lang="en-US" altLang="ja-JP"/>
              <a:pPr>
                <a:defRPr/>
              </a:pPr>
              <a:t>‹#›</a:t>
            </a:fld>
            <a:endParaRPr lang="en-US" altLang="ja-JP"/>
          </a:p>
        </p:txBody>
      </p:sp>
    </p:spTree>
    <p:extLst>
      <p:ext uri="{BB962C8B-B14F-4D97-AF65-F5344CB8AC3E}">
        <p14:creationId xmlns:p14="http://schemas.microsoft.com/office/powerpoint/2010/main" val="140542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smtClean="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smtClean="0"/>
              <a:t>マスター タイトルの書式設定</a:t>
            </a:r>
            <a:endParaRPr kumimoji="1" lang="ja-JP" altLang="en-US" dirty="0"/>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2016/5/4</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91" r:id="rId27"/>
    <p:sldLayoutId id="2147483692" r:id="rId28"/>
    <p:sldLayoutId id="2147483693" r:id="rId29"/>
    <p:sldLayoutId id="2147483694" r:id="rId30"/>
    <p:sldLayoutId id="2147483695" r:id="rId31"/>
    <p:sldLayoutId id="2147483696" r:id="rId32"/>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21442;&#32771;&#36039;&#26009;/IT%20&#38306;&#36899;&#22522;&#30990;&#24773;&#22577;&#12395;&#12388;&#12356;&#12390;magazine_tougou.pdf"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www.ipa.go.jp/jinzai/hrd/i_competency_dictionary/download.html" TargetMode="External"/><Relationship Id="rId4" Type="http://schemas.openxmlformats.org/officeDocument/2006/relationships/hyperlink" Target="https://www.ipa.go.jp/jinzai/hrd/i_competency_dictionary/icd.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www.ipa.go.jp/security/awareness/awareness.html"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s://docs.com/user806115/5587"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643051"/>
            <a:ext cx="9144000" cy="2339014"/>
          </a:xfrm>
        </p:spPr>
        <p:style>
          <a:lnRef idx="0">
            <a:schemeClr val="accent2"/>
          </a:lnRef>
          <a:fillRef idx="3">
            <a:schemeClr val="accent2"/>
          </a:fillRef>
          <a:effectRef idx="3">
            <a:schemeClr val="accent2"/>
          </a:effectRef>
          <a:fontRef idx="minor">
            <a:schemeClr val="lt1"/>
          </a:fontRef>
        </p:style>
        <p:txBody>
          <a:bodyPr>
            <a:normAutofit/>
          </a:bodyPr>
          <a:lstStyle/>
          <a:p>
            <a:r>
              <a:rPr lang="ja-JP" altLang="en-US" sz="4000" dirty="0">
                <a:latin typeface="HG丸ｺﾞｼｯｸM-PRO" pitchFamily="50" charset="-128"/>
                <a:ea typeface="HG丸ｺﾞｼｯｸM-PRO" pitchFamily="50" charset="-128"/>
              </a:rPr>
              <a:t>情報システムの構築・運用に必要なスキルと</a:t>
            </a:r>
            <a:r>
              <a:rPr lang="ja-JP" altLang="en-US" sz="4000" dirty="0" smtClean="0">
                <a:latin typeface="HG丸ｺﾞｼｯｸM-PRO" pitchFamily="50" charset="-128"/>
                <a:ea typeface="HG丸ｺﾞｼｯｸM-PRO" pitchFamily="50" charset="-128"/>
              </a:rPr>
              <a:t>知識</a:t>
            </a:r>
            <a:r>
              <a:rPr lang="en-US" altLang="ja-JP" sz="4000" dirty="0" smtClean="0">
                <a:latin typeface="HG丸ｺﾞｼｯｸM-PRO" pitchFamily="50" charset="-128"/>
                <a:ea typeface="HG丸ｺﾞｼｯｸM-PRO" pitchFamily="50" charset="-128"/>
              </a:rPr>
              <a:t/>
            </a:r>
            <a:br>
              <a:rPr lang="en-US" altLang="ja-JP" sz="4000" dirty="0" smtClean="0">
                <a:latin typeface="HG丸ｺﾞｼｯｸM-PRO" pitchFamily="50" charset="-128"/>
                <a:ea typeface="HG丸ｺﾞｼｯｸM-PRO" pitchFamily="50" charset="-128"/>
              </a:rPr>
            </a:br>
            <a:r>
              <a:rPr lang="en-US" altLang="ja-JP" sz="4000" dirty="0" smtClean="0">
                <a:latin typeface="HG丸ｺﾞｼｯｸM-PRO" pitchFamily="50" charset="-128"/>
                <a:ea typeface="HG丸ｺﾞｼｯｸM-PRO" pitchFamily="50" charset="-128"/>
              </a:rPr>
              <a:t>【</a:t>
            </a:r>
            <a:r>
              <a:rPr lang="ja-JP" altLang="en-US" sz="4000" dirty="0" smtClean="0">
                <a:latin typeface="HG丸ｺﾞｼｯｸM-PRO" pitchFamily="50" charset="-128"/>
                <a:ea typeface="HG丸ｺﾞｼｯｸM-PRO" pitchFamily="50" charset="-128"/>
              </a:rPr>
              <a:t>詳細</a:t>
            </a:r>
            <a:r>
              <a:rPr lang="en-US" altLang="ja-JP" sz="4000" dirty="0">
                <a:latin typeface="HG丸ｺﾞｼｯｸM-PRO" pitchFamily="50" charset="-128"/>
                <a:ea typeface="HG丸ｺﾞｼｯｸM-PRO" pitchFamily="50" charset="-128"/>
              </a:rPr>
              <a:t>】</a:t>
            </a:r>
            <a:endParaRPr kumimoji="1" lang="ja-JP" altLang="en-US" sz="4000" dirty="0"/>
          </a:p>
        </p:txBody>
      </p:sp>
      <p:sp>
        <p:nvSpPr>
          <p:cNvPr id="4" name="Text Box 5"/>
          <p:cNvSpPr txBox="1">
            <a:spLocks noChangeArrowheads="1"/>
          </p:cNvSpPr>
          <p:nvPr/>
        </p:nvSpPr>
        <p:spPr bwMode="auto">
          <a:xfrm>
            <a:off x="8112125" y="404814"/>
            <a:ext cx="2159000" cy="307777"/>
          </a:xfrm>
          <a:prstGeom prst="rect">
            <a:avLst/>
          </a:prstGeom>
          <a:noFill/>
          <a:ln w="9525">
            <a:noFill/>
            <a:miter lim="800000"/>
            <a:headEnd/>
            <a:tailEnd/>
          </a:ln>
        </p:spPr>
        <p:txBody>
          <a:bodyPr>
            <a:spAutoFit/>
          </a:bodyPr>
          <a:lstStyle/>
          <a:p>
            <a:pPr algn="dist"/>
            <a:r>
              <a:rPr lang="en-US" altLang="ja-JP" sz="1400" dirty="0" smtClean="0">
                <a:latin typeface="HG丸ｺﾞｼｯｸM-PRO" pitchFamily="50" charset="-128"/>
                <a:ea typeface="HG丸ｺﾞｼｯｸM-PRO" pitchFamily="50" charset="-128"/>
              </a:rPr>
              <a:t>2016</a:t>
            </a:r>
            <a:r>
              <a:rPr lang="ja-JP" altLang="en-US" sz="1400" dirty="0" smtClean="0">
                <a:latin typeface="HG丸ｺﾞｼｯｸM-PRO" pitchFamily="50" charset="-128"/>
                <a:ea typeface="HG丸ｺﾞｼｯｸM-PRO" pitchFamily="50" charset="-128"/>
              </a:rPr>
              <a:t>年５月</a:t>
            </a:r>
            <a:r>
              <a:rPr lang="ja-JP" altLang="en-US" sz="1400" dirty="0">
                <a:latin typeface="HG丸ｺﾞｼｯｸM-PRO" pitchFamily="50" charset="-128"/>
                <a:ea typeface="HG丸ｺﾞｼｯｸM-PRO" pitchFamily="50" charset="-128"/>
              </a:rPr>
              <a:t>４</a:t>
            </a:r>
            <a:r>
              <a:rPr lang="ja-JP" altLang="en-US" sz="1400" dirty="0" smtClean="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3143672" y="5013176"/>
            <a:ext cx="6400800" cy="1071570"/>
          </a:xfrm>
        </p:spPr>
        <p:txBody>
          <a:bodyPr anchor="ctr">
            <a:normAutofit fontScale="70000" lnSpcReduction="20000"/>
          </a:bodyPr>
          <a:lstStyle/>
          <a:p>
            <a:r>
              <a:rPr lang="ja-JP" altLang="en-US" dirty="0"/>
              <a:t>同志社大学大学院総合政策科学研究科</a:t>
            </a:r>
            <a:endParaRPr lang="en-US" altLang="ja-JP" dirty="0"/>
          </a:p>
          <a:p>
            <a:r>
              <a:rPr lang="ja-JP" altLang="en-US" dirty="0"/>
              <a:t>嘱託講師　中山正樹</a:t>
            </a:r>
          </a:p>
        </p:txBody>
      </p:sp>
    </p:spTree>
    <p:extLst>
      <p:ext uri="{BB962C8B-B14F-4D97-AF65-F5344CB8AC3E}">
        <p14:creationId xmlns:p14="http://schemas.microsoft.com/office/powerpoint/2010/main" val="2039968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79576" y="0"/>
            <a:ext cx="8388424" cy="928670"/>
          </a:xfrm>
        </p:spPr>
        <p:txBody>
          <a:bodyPr>
            <a:normAutofit/>
          </a:bodyPr>
          <a:lstStyle/>
          <a:p>
            <a:r>
              <a:rPr lang="ja-JP" altLang="en-US" sz="3600" dirty="0"/>
              <a:t>業務・システムによるサービスの向上</a:t>
            </a:r>
          </a:p>
        </p:txBody>
      </p:sp>
      <p:sp>
        <p:nvSpPr>
          <p:cNvPr id="5" name="フッター プレースホルダ 4"/>
          <p:cNvSpPr>
            <a:spLocks noGrp="1"/>
          </p:cNvSpPr>
          <p:nvPr>
            <p:ph type="ftr" sz="quarter" idx="11"/>
          </p:nvPr>
        </p:nvSpPr>
        <p:spPr/>
        <p:txBody>
          <a:bodyPr/>
          <a:lstStyle/>
          <a:p>
            <a:endParaRPr kumimoji="0" lang="en-US"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10</a:t>
            </a:fld>
            <a:endParaRPr kumimoji="0" lang="en-US">
              <a:latin typeface="HG丸ｺﾞｼｯｸM-PRO" pitchFamily="50" charset="-128"/>
              <a:ea typeface="HG丸ｺﾞｼｯｸM-PRO" pitchFamily="50" charset="-128"/>
            </a:endParaRPr>
          </a:p>
        </p:txBody>
      </p:sp>
      <p:sp>
        <p:nvSpPr>
          <p:cNvPr id="7" name="角丸四角形 6"/>
          <p:cNvSpPr/>
          <p:nvPr/>
        </p:nvSpPr>
        <p:spPr>
          <a:xfrm>
            <a:off x="2999656" y="1844824"/>
            <a:ext cx="6120680" cy="41044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altLang="ja-JP" b="1"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サービス</a:t>
            </a:r>
            <a:r>
              <a:rPr lang="en-US" altLang="ja-JP" b="1" dirty="0">
                <a:latin typeface="HG丸ｺﾞｼｯｸM-PRO" pitchFamily="50" charset="-128"/>
                <a:ea typeface="HG丸ｺﾞｼｯｸM-PRO" pitchFamily="50" charset="-128"/>
              </a:rPr>
              <a:t>】</a:t>
            </a:r>
            <a:endParaRPr lang="ja-JP" altLang="en-US" b="1" dirty="0">
              <a:latin typeface="HG丸ｺﾞｼｯｸM-PRO" pitchFamily="50" charset="-128"/>
              <a:ea typeface="HG丸ｺﾞｼｯｸM-PRO" pitchFamily="50" charset="-128"/>
            </a:endParaRPr>
          </a:p>
        </p:txBody>
      </p:sp>
      <p:sp>
        <p:nvSpPr>
          <p:cNvPr id="8" name="角丸四角形 7"/>
          <p:cNvSpPr/>
          <p:nvPr/>
        </p:nvSpPr>
        <p:spPr>
          <a:xfrm>
            <a:off x="3215680" y="2420888"/>
            <a:ext cx="2016224" cy="7920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当館所蔵</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冊子体資料</a:t>
            </a:r>
          </a:p>
        </p:txBody>
      </p:sp>
      <p:sp>
        <p:nvSpPr>
          <p:cNvPr id="9" name="角丸四角形 8"/>
          <p:cNvSpPr/>
          <p:nvPr/>
        </p:nvSpPr>
        <p:spPr>
          <a:xfrm>
            <a:off x="3215680" y="3284984"/>
            <a:ext cx="2016224" cy="7920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当館所蔵</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デジタル化資料</a:t>
            </a:r>
            <a:endParaRPr lang="en-US" altLang="ja-JP" dirty="0">
              <a:latin typeface="HG丸ｺﾞｼｯｸM-PRO" pitchFamily="50" charset="-128"/>
              <a:ea typeface="HG丸ｺﾞｼｯｸM-PRO" pitchFamily="50" charset="-128"/>
            </a:endParaRPr>
          </a:p>
          <a:p>
            <a:pPr algn="ctr"/>
            <a:r>
              <a:rPr lang="ja-JP" altLang="en-US" sz="1200" dirty="0">
                <a:latin typeface="HG丸ｺﾞｼｯｸM-PRO" pitchFamily="50" charset="-128"/>
                <a:ea typeface="HG丸ｺﾞｼｯｸM-PRO" pitchFamily="50" charset="-128"/>
              </a:rPr>
              <a:t>（収集もしくはデジタル化）</a:t>
            </a:r>
          </a:p>
        </p:txBody>
      </p:sp>
      <p:sp>
        <p:nvSpPr>
          <p:cNvPr id="10" name="角丸四角形 9"/>
          <p:cNvSpPr/>
          <p:nvPr/>
        </p:nvSpPr>
        <p:spPr>
          <a:xfrm>
            <a:off x="3215680" y="4941168"/>
            <a:ext cx="2016224" cy="79208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他機関所蔵</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資料</a:t>
            </a:r>
          </a:p>
        </p:txBody>
      </p:sp>
      <p:sp>
        <p:nvSpPr>
          <p:cNvPr id="11" name="角丸四角形 10"/>
          <p:cNvSpPr/>
          <p:nvPr/>
        </p:nvSpPr>
        <p:spPr>
          <a:xfrm>
            <a:off x="6240016" y="1988840"/>
            <a:ext cx="2664296" cy="14401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en-US" altLang="ja-JP" b="1"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業務</a:t>
            </a:r>
            <a:r>
              <a:rPr lang="en-US" altLang="ja-JP" b="1" dirty="0">
                <a:latin typeface="HG丸ｺﾞｼｯｸM-PRO" pitchFamily="50" charset="-128"/>
                <a:ea typeface="HG丸ｺﾞｼｯｸM-PRO" pitchFamily="50" charset="-128"/>
              </a:rPr>
              <a:t>】</a:t>
            </a:r>
          </a:p>
          <a:p>
            <a:pPr algn="ctr"/>
            <a:r>
              <a:rPr lang="ja-JP" altLang="en-US" dirty="0">
                <a:latin typeface="HG丸ｺﾞｼｯｸM-PRO" pitchFamily="50" charset="-128"/>
                <a:ea typeface="HG丸ｺﾞｼｯｸM-PRO" pitchFamily="50" charset="-128"/>
              </a:rPr>
              <a:t>・フロントエンド業務</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・バックオフィス業務</a:t>
            </a:r>
          </a:p>
        </p:txBody>
      </p:sp>
      <p:sp>
        <p:nvSpPr>
          <p:cNvPr id="15" name="角丸四角形 14"/>
          <p:cNvSpPr/>
          <p:nvPr/>
        </p:nvSpPr>
        <p:spPr>
          <a:xfrm>
            <a:off x="6240016" y="4221088"/>
            <a:ext cx="2664296"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en-US" altLang="ja-JP" b="1"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システム</a:t>
            </a:r>
            <a:r>
              <a:rPr lang="en-US" altLang="ja-JP" b="1" dirty="0">
                <a:latin typeface="HG丸ｺﾞｼｯｸM-PRO" pitchFamily="50" charset="-128"/>
                <a:ea typeface="HG丸ｺﾞｼｯｸM-PRO" pitchFamily="50" charset="-128"/>
              </a:rPr>
              <a:t>】</a:t>
            </a:r>
          </a:p>
          <a:p>
            <a:pPr algn="ctr"/>
            <a:r>
              <a:rPr lang="ja-JP" altLang="en-US" dirty="0">
                <a:latin typeface="HG丸ｺﾞｼｯｸM-PRO" pitchFamily="50" charset="-128"/>
                <a:ea typeface="HG丸ｺﾞｼｯｸM-PRO" pitchFamily="50" charset="-128"/>
              </a:rPr>
              <a:t>・サービスシステム</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・業務システム</a:t>
            </a:r>
          </a:p>
        </p:txBody>
      </p:sp>
      <p:sp>
        <p:nvSpPr>
          <p:cNvPr id="16" name="上下矢印 15"/>
          <p:cNvSpPr/>
          <p:nvPr/>
        </p:nvSpPr>
        <p:spPr>
          <a:xfrm>
            <a:off x="6960096" y="3429000"/>
            <a:ext cx="936104" cy="792088"/>
          </a:xfrm>
          <a:prstGeom prst="upDownArrow">
            <a:avLst>
              <a:gd name="adj1" fmla="val 50000"/>
              <a:gd name="adj2" fmla="val 273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latin typeface="HG丸ｺﾞｼｯｸM-PRO" pitchFamily="50" charset="-128"/>
                <a:ea typeface="HG丸ｺﾞｼｯｸM-PRO" pitchFamily="50" charset="-128"/>
              </a:rPr>
              <a:t>補完</a:t>
            </a:r>
          </a:p>
        </p:txBody>
      </p:sp>
      <p:sp>
        <p:nvSpPr>
          <p:cNvPr id="18" name="左矢印 17"/>
          <p:cNvSpPr/>
          <p:nvPr/>
        </p:nvSpPr>
        <p:spPr>
          <a:xfrm>
            <a:off x="5447928" y="3429000"/>
            <a:ext cx="1152128" cy="864096"/>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400" dirty="0">
                <a:latin typeface="HG丸ｺﾞｼｯｸM-PRO" pitchFamily="50" charset="-128"/>
                <a:ea typeface="HG丸ｺﾞｼｯｸM-PRO" pitchFamily="50" charset="-128"/>
              </a:rPr>
              <a:t>サービス提供</a:t>
            </a:r>
          </a:p>
        </p:txBody>
      </p:sp>
      <p:sp>
        <p:nvSpPr>
          <p:cNvPr id="19" name="上下矢印 18"/>
          <p:cNvSpPr/>
          <p:nvPr/>
        </p:nvSpPr>
        <p:spPr>
          <a:xfrm>
            <a:off x="3647728" y="4077072"/>
            <a:ext cx="936104" cy="936104"/>
          </a:xfrm>
          <a:prstGeom prst="upDownArrow">
            <a:avLst>
              <a:gd name="adj1" fmla="val 50000"/>
              <a:gd name="adj2" fmla="val 273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latin typeface="HG丸ｺﾞｼｯｸM-PRO" pitchFamily="50" charset="-128"/>
                <a:ea typeface="HG丸ｺﾞｼｯｸM-PRO" pitchFamily="50" charset="-128"/>
              </a:rPr>
              <a:t>網羅性</a:t>
            </a:r>
          </a:p>
        </p:txBody>
      </p:sp>
      <p:sp>
        <p:nvSpPr>
          <p:cNvPr id="27" name="角丸四角形 26"/>
          <p:cNvSpPr/>
          <p:nvPr/>
        </p:nvSpPr>
        <p:spPr>
          <a:xfrm>
            <a:off x="1703512" y="4725144"/>
            <a:ext cx="1152128" cy="7920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400" dirty="0">
                <a:latin typeface="HG丸ｺﾞｼｯｸM-PRO" pitchFamily="50" charset="-128"/>
                <a:ea typeface="HG丸ｺﾞｼｯｸM-PRO" pitchFamily="50" charset="-128"/>
              </a:rPr>
              <a:t>他機関</a:t>
            </a:r>
            <a:endParaRPr lang="en-US" altLang="ja-JP" sz="1400" dirty="0">
              <a:latin typeface="HG丸ｺﾞｼｯｸM-PRO" pitchFamily="50" charset="-128"/>
              <a:ea typeface="HG丸ｺﾞｼｯｸM-PRO" pitchFamily="50" charset="-128"/>
            </a:endParaRPr>
          </a:p>
          <a:p>
            <a:pPr algn="ctr"/>
            <a:r>
              <a:rPr lang="ja-JP" altLang="en-US" sz="1400" dirty="0">
                <a:latin typeface="HG丸ｺﾞｼｯｸM-PRO" pitchFamily="50" charset="-128"/>
                <a:ea typeface="HG丸ｺﾞｼｯｸM-PRO" pitchFamily="50" charset="-128"/>
              </a:rPr>
              <a:t>システム</a:t>
            </a:r>
          </a:p>
        </p:txBody>
      </p:sp>
      <p:sp>
        <p:nvSpPr>
          <p:cNvPr id="28" name="左矢印 27"/>
          <p:cNvSpPr/>
          <p:nvPr/>
        </p:nvSpPr>
        <p:spPr>
          <a:xfrm>
            <a:off x="2495600" y="2852936"/>
            <a:ext cx="792088" cy="648072"/>
          </a:xfrm>
          <a:prstGeom prst="leftArrow">
            <a:avLst>
              <a:gd name="adj1" fmla="val 50000"/>
              <a:gd name="adj2" fmla="val 34323"/>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400" dirty="0">
                <a:latin typeface="HG丸ｺﾞｼｯｸM-PRO" pitchFamily="50" charset="-128"/>
                <a:ea typeface="HG丸ｺﾞｼｯｸM-PRO" pitchFamily="50" charset="-128"/>
              </a:rPr>
              <a:t>利用</a:t>
            </a:r>
          </a:p>
        </p:txBody>
      </p:sp>
      <p:sp>
        <p:nvSpPr>
          <p:cNvPr id="29" name="左矢印 28"/>
          <p:cNvSpPr/>
          <p:nvPr/>
        </p:nvSpPr>
        <p:spPr>
          <a:xfrm>
            <a:off x="2567608" y="4365104"/>
            <a:ext cx="792088" cy="648072"/>
          </a:xfrm>
          <a:prstGeom prst="leftArrow">
            <a:avLst>
              <a:gd name="adj1" fmla="val 50000"/>
              <a:gd name="adj2" fmla="val 34323"/>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400" dirty="0">
                <a:latin typeface="HG丸ｺﾞｼｯｸM-PRO" pitchFamily="50" charset="-128"/>
                <a:ea typeface="HG丸ｺﾞｼｯｸM-PRO" pitchFamily="50" charset="-128"/>
              </a:rPr>
              <a:t>利用</a:t>
            </a:r>
          </a:p>
        </p:txBody>
      </p:sp>
      <p:sp>
        <p:nvSpPr>
          <p:cNvPr id="31" name="フローチャート : 複数書類 30"/>
          <p:cNvSpPr/>
          <p:nvPr/>
        </p:nvSpPr>
        <p:spPr>
          <a:xfrm>
            <a:off x="6312024" y="5877272"/>
            <a:ext cx="230425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HG丸ｺﾞｼｯｸM-PRO" pitchFamily="50" charset="-128"/>
                <a:ea typeface="HG丸ｺﾞｼｯｸM-PRO" pitchFamily="50" charset="-128"/>
              </a:rPr>
              <a:t>情報システム（</a:t>
            </a:r>
            <a:r>
              <a:rPr lang="en-US" altLang="ja-JP" b="1" dirty="0">
                <a:latin typeface="HG丸ｺﾞｼｯｸM-PRO" pitchFamily="50" charset="-128"/>
                <a:ea typeface="HG丸ｺﾞｼｯｸM-PRO" pitchFamily="50" charset="-128"/>
              </a:rPr>
              <a:t>IT)</a:t>
            </a:r>
            <a:r>
              <a:rPr lang="ja-JP" altLang="en-US" b="1" dirty="0">
                <a:latin typeface="HG丸ｺﾞｼｯｸM-PRO" pitchFamily="50" charset="-128"/>
                <a:ea typeface="HG丸ｺﾞｼｯｸM-PRO" pitchFamily="50" charset="-128"/>
              </a:rPr>
              <a:t>最適化計画</a:t>
            </a:r>
          </a:p>
        </p:txBody>
      </p:sp>
      <p:sp>
        <p:nvSpPr>
          <p:cNvPr id="32" name="フローチャート : 複数書類 31"/>
          <p:cNvSpPr/>
          <p:nvPr/>
        </p:nvSpPr>
        <p:spPr>
          <a:xfrm>
            <a:off x="8904312" y="2348880"/>
            <a:ext cx="158417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HG丸ｺﾞｼｯｸM-PRO" pitchFamily="50" charset="-128"/>
                <a:ea typeface="HG丸ｺﾞｼｯｸM-PRO" pitchFamily="50" charset="-128"/>
              </a:rPr>
              <a:t>Business Process Re-engineering</a:t>
            </a:r>
          </a:p>
          <a:p>
            <a:pPr algn="ct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BPR</a:t>
            </a:r>
            <a:r>
              <a:rPr lang="ja-JP" altLang="en-US" sz="1200" dirty="0">
                <a:latin typeface="HG丸ｺﾞｼｯｸM-PRO" pitchFamily="50" charset="-128"/>
                <a:ea typeface="HG丸ｺﾞｼｯｸM-PRO" pitchFamily="50" charset="-128"/>
              </a:rPr>
              <a:t>）</a:t>
            </a:r>
            <a:endParaRPr lang="ja-JP" altLang="en-US" sz="1200" b="1" dirty="0">
              <a:latin typeface="HG丸ｺﾞｼｯｸM-PRO" pitchFamily="50" charset="-128"/>
              <a:ea typeface="HG丸ｺﾞｼｯｸM-PRO" pitchFamily="50" charset="-128"/>
            </a:endParaRPr>
          </a:p>
        </p:txBody>
      </p:sp>
      <p:sp>
        <p:nvSpPr>
          <p:cNvPr id="34" name="横巻き 33"/>
          <p:cNvSpPr/>
          <p:nvPr/>
        </p:nvSpPr>
        <p:spPr>
          <a:xfrm>
            <a:off x="1775520" y="5733256"/>
            <a:ext cx="3096344" cy="1008112"/>
          </a:xfrm>
          <a:prstGeom prst="horizontalScrol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dirty="0">
                <a:latin typeface="HG丸ｺﾞｼｯｸM-PRO" pitchFamily="50" charset="-128"/>
                <a:ea typeface="HG丸ｺﾞｼｯｸM-PRO" pitchFamily="50" charset="-128"/>
              </a:rPr>
              <a:t>利用者の情報入手目的に</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迅速かつ的確に応える</a:t>
            </a:r>
            <a:endParaRPr lang="en-US" altLang="ja-JP"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⇒業務とシステムで実現</a:t>
            </a:r>
          </a:p>
        </p:txBody>
      </p:sp>
      <p:sp>
        <p:nvSpPr>
          <p:cNvPr id="35" name="フローチャート : 複数書類 34"/>
          <p:cNvSpPr/>
          <p:nvPr/>
        </p:nvSpPr>
        <p:spPr>
          <a:xfrm>
            <a:off x="6600056" y="836712"/>
            <a:ext cx="1800200" cy="108012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HG丸ｺﾞｼｯｸM-PRO" pitchFamily="50" charset="-128"/>
                <a:ea typeface="HG丸ｺﾞｼｯｸM-PRO" pitchFamily="50" charset="-128"/>
              </a:rPr>
              <a:t>Enterprise Resource Planning</a:t>
            </a: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ERP</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algn="ctr"/>
            <a:r>
              <a:rPr lang="ja-JP" altLang="en-US" sz="1200" b="1" dirty="0">
                <a:latin typeface="HG丸ｺﾞｼｯｸM-PRO" pitchFamily="50" charset="-128"/>
                <a:ea typeface="HG丸ｺﾞｼｯｸM-PRO" pitchFamily="50" charset="-128"/>
              </a:rPr>
              <a:t>（業務システム最適化に相当）</a:t>
            </a:r>
          </a:p>
        </p:txBody>
      </p:sp>
      <p:sp>
        <p:nvSpPr>
          <p:cNvPr id="36" name="フローチャート : 複数書類 35"/>
          <p:cNvSpPr/>
          <p:nvPr/>
        </p:nvSpPr>
        <p:spPr>
          <a:xfrm>
            <a:off x="1559496" y="908720"/>
            <a:ext cx="1944216" cy="936104"/>
          </a:xfrm>
          <a:prstGeom prst="flowChartMultidocumen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latin typeface="HG丸ｺﾞｼｯｸM-PRO" pitchFamily="50" charset="-128"/>
                <a:ea typeface="HG丸ｺﾞｼｯｸM-PRO" pitchFamily="50" charset="-128"/>
              </a:rPr>
              <a:t>私たちの使命・目標</a:t>
            </a:r>
            <a:endParaRPr lang="en-US" altLang="ja-JP" sz="1200" b="1" dirty="0">
              <a:latin typeface="HG丸ｺﾞｼｯｸM-PRO" pitchFamily="50" charset="-128"/>
              <a:ea typeface="HG丸ｺﾞｼｯｸM-PRO" pitchFamily="50" charset="-128"/>
            </a:endParaRPr>
          </a:p>
          <a:p>
            <a:pPr algn="ctr"/>
            <a:r>
              <a:rPr lang="en-US" altLang="ja-JP" sz="1200" b="1" dirty="0">
                <a:latin typeface="HG丸ｺﾞｼｯｸM-PRO" pitchFamily="50" charset="-128"/>
                <a:ea typeface="HG丸ｺﾞｼｯｸM-PRO" pitchFamily="50" charset="-128"/>
              </a:rPr>
              <a:t>2012-2016</a:t>
            </a:r>
          </a:p>
          <a:p>
            <a:pPr algn="ctr"/>
            <a:r>
              <a:rPr lang="ja-JP" altLang="en-US" sz="1200" b="1" dirty="0">
                <a:latin typeface="HG丸ｺﾞｼｯｸM-PRO" pitchFamily="50" charset="-128"/>
                <a:ea typeface="HG丸ｺﾞｼｯｸM-PRO" pitchFamily="50" charset="-128"/>
              </a:rPr>
              <a:t>（サービス計画・</a:t>
            </a:r>
            <a:endParaRPr lang="en-US" altLang="ja-JP" sz="1200" b="1" dirty="0">
              <a:latin typeface="HG丸ｺﾞｼｯｸM-PRO" pitchFamily="50" charset="-128"/>
              <a:ea typeface="HG丸ｺﾞｼｯｸM-PRO" pitchFamily="50" charset="-128"/>
            </a:endParaRPr>
          </a:p>
          <a:p>
            <a:pPr algn="ctr"/>
            <a:r>
              <a:rPr lang="ja-JP" altLang="en-US" sz="1200" b="1" dirty="0">
                <a:latin typeface="HG丸ｺﾞｼｯｸM-PRO" pitchFamily="50" charset="-128"/>
                <a:ea typeface="HG丸ｺﾞｼｯｸM-PRO" pitchFamily="50" charset="-128"/>
              </a:rPr>
              <a:t>事業計画）</a:t>
            </a:r>
          </a:p>
        </p:txBody>
      </p:sp>
      <p:sp>
        <p:nvSpPr>
          <p:cNvPr id="38" name="フローチャート : 複数書類 37"/>
          <p:cNvSpPr/>
          <p:nvPr/>
        </p:nvSpPr>
        <p:spPr>
          <a:xfrm>
            <a:off x="3431704" y="764704"/>
            <a:ext cx="2736304" cy="576064"/>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latin typeface="HG丸ｺﾞｼｯｸM-PRO" pitchFamily="50" charset="-128"/>
                <a:ea typeface="HG丸ｺﾞｼｯｸM-PRO" pitchFamily="50" charset="-128"/>
              </a:rPr>
              <a:t>サービス実施計画書</a:t>
            </a:r>
          </a:p>
        </p:txBody>
      </p:sp>
      <p:pic>
        <p:nvPicPr>
          <p:cNvPr id="33" name="Picture 7" descr="C:\Program Files\Microsoft Office\MEDIA\CAGCAT10\j0195384.wmf"/>
          <p:cNvPicPr>
            <a:picLocks noChangeAspect="1" noChangeArrowheads="1"/>
          </p:cNvPicPr>
          <p:nvPr/>
        </p:nvPicPr>
        <p:blipFill>
          <a:blip r:embed="rId3" cstate="print"/>
          <a:srcRect/>
          <a:stretch>
            <a:fillRect/>
          </a:stretch>
        </p:blipFill>
        <p:spPr bwMode="auto">
          <a:xfrm>
            <a:off x="1703512" y="2492896"/>
            <a:ext cx="763114" cy="778768"/>
          </a:xfrm>
          <a:prstGeom prst="rect">
            <a:avLst/>
          </a:prstGeom>
          <a:noFill/>
          <a:ln w="9525">
            <a:noFill/>
            <a:miter lim="800000"/>
            <a:headEnd/>
            <a:tailEnd/>
          </a:ln>
        </p:spPr>
      </p:pic>
      <p:sp>
        <p:nvSpPr>
          <p:cNvPr id="39" name="正方形/長方形 38"/>
          <p:cNvSpPr/>
          <p:nvPr/>
        </p:nvSpPr>
        <p:spPr>
          <a:xfrm>
            <a:off x="1596008" y="3284985"/>
            <a:ext cx="1115616" cy="276999"/>
          </a:xfrm>
          <a:prstGeom prst="rect">
            <a:avLst/>
          </a:prstGeom>
        </p:spPr>
        <p:txBody>
          <a:bodyPr wrap="square">
            <a:spAutoFit/>
          </a:bodyPr>
          <a:lstStyle/>
          <a:p>
            <a:pPr algn="ctr"/>
            <a:r>
              <a:rPr lang="ja-JP" altLang="en-US" sz="1200" dirty="0">
                <a:latin typeface="HG丸ｺﾞｼｯｸM-PRO" pitchFamily="50" charset="-128"/>
                <a:ea typeface="HG丸ｺﾞｼｯｸM-PRO" pitchFamily="50" charset="-128"/>
              </a:rPr>
              <a:t>来館利用者</a:t>
            </a:r>
          </a:p>
        </p:txBody>
      </p:sp>
      <p:pic>
        <p:nvPicPr>
          <p:cNvPr id="40" name="Picture 7" descr="C:\Program Files\Microsoft Office\MEDIA\CAGCAT10\j0195384.wmf"/>
          <p:cNvPicPr>
            <a:picLocks noChangeAspect="1" noChangeArrowheads="1"/>
          </p:cNvPicPr>
          <p:nvPr/>
        </p:nvPicPr>
        <p:blipFill>
          <a:blip r:embed="rId3" cstate="print"/>
          <a:srcRect/>
          <a:stretch>
            <a:fillRect/>
          </a:stretch>
        </p:blipFill>
        <p:spPr bwMode="auto">
          <a:xfrm>
            <a:off x="1775520" y="3573016"/>
            <a:ext cx="763114" cy="778768"/>
          </a:xfrm>
          <a:prstGeom prst="rect">
            <a:avLst/>
          </a:prstGeom>
          <a:noFill/>
          <a:ln w="9525">
            <a:noFill/>
            <a:miter lim="800000"/>
            <a:headEnd/>
            <a:tailEnd/>
          </a:ln>
        </p:spPr>
      </p:pic>
      <p:sp>
        <p:nvSpPr>
          <p:cNvPr id="41" name="正方形/長方形 40"/>
          <p:cNvSpPr/>
          <p:nvPr/>
        </p:nvSpPr>
        <p:spPr>
          <a:xfrm>
            <a:off x="1596008" y="4263480"/>
            <a:ext cx="1115616" cy="461665"/>
          </a:xfrm>
          <a:prstGeom prst="rect">
            <a:avLst/>
          </a:prstGeom>
        </p:spPr>
        <p:txBody>
          <a:bodyPr wrap="square">
            <a:spAutoFit/>
          </a:bodyPr>
          <a:lstStyle/>
          <a:p>
            <a:pPr algn="ctr"/>
            <a:r>
              <a:rPr lang="ja-JP" altLang="en-US" sz="1200" dirty="0">
                <a:latin typeface="HG丸ｺﾞｼｯｸM-PRO" pitchFamily="50" charset="-128"/>
                <a:ea typeface="HG丸ｺﾞｼｯｸM-PRO" pitchFamily="50" charset="-128"/>
              </a:rPr>
              <a:t>インターネット利用者</a:t>
            </a:r>
          </a:p>
        </p:txBody>
      </p:sp>
    </p:spTree>
    <p:extLst>
      <p:ext uri="{BB962C8B-B14F-4D97-AF65-F5344CB8AC3E}">
        <p14:creationId xmlns:p14="http://schemas.microsoft.com/office/powerpoint/2010/main" val="1906992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ja-JP" altLang="en-US" dirty="0" smtClean="0"/>
              <a:t>サービスの最適化計画の策定の考え方</a:t>
            </a:r>
            <a:endParaRPr kumimoji="1" lang="ja-JP" altLang="en-US" dirty="0"/>
          </a:p>
        </p:txBody>
      </p:sp>
      <p:sp>
        <p:nvSpPr>
          <p:cNvPr id="4" name="正方形/長方形 3"/>
          <p:cNvSpPr/>
          <p:nvPr/>
        </p:nvSpPr>
        <p:spPr>
          <a:xfrm>
            <a:off x="5267908" y="1340768"/>
            <a:ext cx="1872208"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目的と位置づけ</a:t>
            </a:r>
          </a:p>
        </p:txBody>
      </p:sp>
      <p:sp>
        <p:nvSpPr>
          <p:cNvPr id="5" name="正方形/長方形 4"/>
          <p:cNvSpPr/>
          <p:nvPr/>
        </p:nvSpPr>
        <p:spPr>
          <a:xfrm>
            <a:off x="4673080" y="2060848"/>
            <a:ext cx="2376264" cy="432048"/>
          </a:xfrm>
          <a:prstGeom prst="rect">
            <a:avLst/>
          </a:prstGeom>
          <a:ln>
            <a:gradFill flip="none" rotWithShape="1">
              <a:gsLst>
                <a:gs pos="0">
                  <a:schemeClr val="accent3"/>
                </a:gs>
                <a:gs pos="100000">
                  <a:schemeClr val="accent4"/>
                </a:gs>
              </a:gsLst>
              <a:lin ang="0" scaled="1"/>
              <a:tileRect/>
            </a:gra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前最適化計画と課題</a:t>
            </a:r>
          </a:p>
        </p:txBody>
      </p:sp>
      <p:sp>
        <p:nvSpPr>
          <p:cNvPr id="6" name="正方形/長方形 5"/>
          <p:cNvSpPr/>
          <p:nvPr/>
        </p:nvSpPr>
        <p:spPr>
          <a:xfrm>
            <a:off x="3134036" y="2060848"/>
            <a:ext cx="1440160" cy="43204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館外の動向</a:t>
            </a:r>
          </a:p>
        </p:txBody>
      </p:sp>
      <p:sp>
        <p:nvSpPr>
          <p:cNvPr id="7" name="正方形/長方形 6"/>
          <p:cNvSpPr/>
          <p:nvPr/>
        </p:nvSpPr>
        <p:spPr>
          <a:xfrm>
            <a:off x="1811016" y="2060848"/>
            <a:ext cx="1224136" cy="43204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戦略目標</a:t>
            </a:r>
          </a:p>
        </p:txBody>
      </p:sp>
      <p:sp>
        <p:nvSpPr>
          <p:cNvPr id="8" name="正方形/長方形 7"/>
          <p:cNvSpPr/>
          <p:nvPr/>
        </p:nvSpPr>
        <p:spPr>
          <a:xfrm>
            <a:off x="2135560" y="3140968"/>
            <a:ext cx="3942692" cy="432048"/>
          </a:xfrm>
          <a:prstGeom prst="rect">
            <a:avLst/>
          </a:prstGeom>
          <a:ln>
            <a:solidFill>
              <a:schemeClr val="accent3"/>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システムに求められる要件（仮定）</a:t>
            </a:r>
          </a:p>
        </p:txBody>
      </p:sp>
      <p:sp>
        <p:nvSpPr>
          <p:cNvPr id="9" name="正方形/長方形 8"/>
          <p:cNvSpPr/>
          <p:nvPr/>
        </p:nvSpPr>
        <p:spPr>
          <a:xfrm>
            <a:off x="7104112" y="3140968"/>
            <a:ext cx="2016224" cy="43204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最適化の基本方針</a:t>
            </a:r>
          </a:p>
        </p:txBody>
      </p:sp>
      <p:cxnSp>
        <p:nvCxnSpPr>
          <p:cNvPr id="15" name="カギ線コネクタ 14"/>
          <p:cNvCxnSpPr>
            <a:stCxn id="70" idx="2"/>
            <a:endCxn id="8" idx="0"/>
          </p:cNvCxnSpPr>
          <p:nvPr/>
        </p:nvCxnSpPr>
        <p:spPr>
          <a:xfrm rot="5400000">
            <a:off x="4446809" y="2152993"/>
            <a:ext cx="648072" cy="1327878"/>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cxnSp>
        <p:nvCxnSpPr>
          <p:cNvPr id="18" name="カギ線コネクタ 17"/>
          <p:cNvCxnSpPr>
            <a:stCxn id="6" idx="2"/>
            <a:endCxn id="8" idx="0"/>
          </p:cNvCxnSpPr>
          <p:nvPr/>
        </p:nvCxnSpPr>
        <p:spPr>
          <a:xfrm rot="16200000" flipH="1">
            <a:off x="3656475" y="2690537"/>
            <a:ext cx="648072" cy="252790"/>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cxnSp>
        <p:nvCxnSpPr>
          <p:cNvPr id="21" name="カギ線コネクタ 20"/>
          <p:cNvCxnSpPr>
            <a:stCxn id="7" idx="2"/>
            <a:endCxn id="8" idx="0"/>
          </p:cNvCxnSpPr>
          <p:nvPr/>
        </p:nvCxnSpPr>
        <p:spPr>
          <a:xfrm rot="16200000" flipH="1">
            <a:off x="2940959" y="1975021"/>
            <a:ext cx="648072" cy="1683822"/>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27" name="正方形/長方形 26"/>
          <p:cNvSpPr/>
          <p:nvPr/>
        </p:nvSpPr>
        <p:spPr>
          <a:xfrm>
            <a:off x="4375448" y="4581128"/>
            <a:ext cx="2952328"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目指すべきシステムの姿</a:t>
            </a:r>
          </a:p>
        </p:txBody>
      </p:sp>
      <p:sp>
        <p:nvSpPr>
          <p:cNvPr id="41" name="正方形/長方形 40"/>
          <p:cNvSpPr/>
          <p:nvPr/>
        </p:nvSpPr>
        <p:spPr>
          <a:xfrm>
            <a:off x="4843500" y="5373216"/>
            <a:ext cx="2016224"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取組事項</a:t>
            </a:r>
          </a:p>
        </p:txBody>
      </p:sp>
      <p:cxnSp>
        <p:nvCxnSpPr>
          <p:cNvPr id="43" name="カギ線コネクタ 42"/>
          <p:cNvCxnSpPr>
            <a:stCxn id="27" idx="2"/>
            <a:endCxn id="41" idx="0"/>
          </p:cNvCxnSpPr>
          <p:nvPr/>
        </p:nvCxnSpPr>
        <p:spPr>
          <a:xfrm rot="5400000">
            <a:off x="5671592" y="5193196"/>
            <a:ext cx="360040" cy="1588"/>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65" name="正方形/長方形 64"/>
          <p:cNvSpPr/>
          <p:nvPr/>
        </p:nvSpPr>
        <p:spPr>
          <a:xfrm>
            <a:off x="4843500" y="6165304"/>
            <a:ext cx="2016224" cy="43204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実施方法</a:t>
            </a:r>
          </a:p>
        </p:txBody>
      </p:sp>
      <p:sp>
        <p:nvSpPr>
          <p:cNvPr id="66" name="正方形/長方形 65"/>
          <p:cNvSpPr/>
          <p:nvPr/>
        </p:nvSpPr>
        <p:spPr>
          <a:xfrm>
            <a:off x="8723784" y="2060848"/>
            <a:ext cx="1692696" cy="43204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当館システム</a:t>
            </a:r>
          </a:p>
        </p:txBody>
      </p:sp>
      <p:cxnSp>
        <p:nvCxnSpPr>
          <p:cNvPr id="68" name="カギ線コネクタ 67"/>
          <p:cNvCxnSpPr>
            <a:stCxn id="66" idx="2"/>
            <a:endCxn id="9" idx="0"/>
          </p:cNvCxnSpPr>
          <p:nvPr/>
        </p:nvCxnSpPr>
        <p:spPr>
          <a:xfrm rot="5400000">
            <a:off x="8517142" y="2087978"/>
            <a:ext cx="648072" cy="1457908"/>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28" name="スライド番号プレースホルダ 27"/>
          <p:cNvSpPr>
            <a:spLocks noGrp="1"/>
          </p:cNvSpPr>
          <p:nvPr>
            <p:ph type="sldNum" sz="quarter" idx="12"/>
          </p:nvPr>
        </p:nvSpPr>
        <p:spPr/>
        <p:txBody>
          <a:bodyPr/>
          <a:lstStyle/>
          <a:p>
            <a:fld id="{803D561A-F434-4800-B86D-4ACE78CF9485}" type="slidenum">
              <a:rPr kumimoji="1" lang="ja-JP" altLang="en-US" smtClean="0"/>
              <a:pPr/>
              <a:t>11</a:t>
            </a:fld>
            <a:endParaRPr kumimoji="1" lang="ja-JP" altLang="en-US"/>
          </a:p>
        </p:txBody>
      </p:sp>
      <p:cxnSp>
        <p:nvCxnSpPr>
          <p:cNvPr id="53" name="カギ線コネクタ 52"/>
          <p:cNvCxnSpPr>
            <a:stCxn id="67" idx="2"/>
            <a:endCxn id="9" idx="0"/>
          </p:cNvCxnSpPr>
          <p:nvPr/>
        </p:nvCxnSpPr>
        <p:spPr>
          <a:xfrm rot="16200000" flipH="1">
            <a:off x="6881516" y="1910260"/>
            <a:ext cx="648072" cy="1813344"/>
          </a:xfrm>
          <a:prstGeom prst="bentConnector3">
            <a:avLst>
              <a:gd name="adj1" fmla="val 50000"/>
            </a:avLst>
          </a:prstGeom>
          <a:ln>
            <a:solidFill>
              <a:schemeClr val="bg1">
                <a:lumMod val="50000"/>
              </a:schemeClr>
            </a:solidFill>
            <a:tailEnd type="none"/>
          </a:ln>
        </p:spPr>
        <p:style>
          <a:lnRef idx="2">
            <a:schemeClr val="accent6"/>
          </a:lnRef>
          <a:fillRef idx="1">
            <a:schemeClr val="lt1"/>
          </a:fillRef>
          <a:effectRef idx="0">
            <a:schemeClr val="accent6"/>
          </a:effectRef>
          <a:fontRef idx="minor">
            <a:schemeClr val="dk1"/>
          </a:fontRef>
        </p:style>
      </p:cxnSp>
      <p:sp>
        <p:nvSpPr>
          <p:cNvPr id="24" name="正方形/長方形 23"/>
          <p:cNvSpPr/>
          <p:nvPr/>
        </p:nvSpPr>
        <p:spPr>
          <a:xfrm>
            <a:off x="7148228" y="2060848"/>
            <a:ext cx="1476672" cy="43204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技術動向</a:t>
            </a:r>
          </a:p>
        </p:txBody>
      </p:sp>
      <p:cxnSp>
        <p:nvCxnSpPr>
          <p:cNvPr id="61" name="カギ線コネクタ 60"/>
          <p:cNvCxnSpPr>
            <a:stCxn id="24" idx="2"/>
            <a:endCxn id="9" idx="0"/>
          </p:cNvCxnSpPr>
          <p:nvPr/>
        </p:nvCxnSpPr>
        <p:spPr>
          <a:xfrm rot="16200000" flipH="1">
            <a:off x="7675358" y="2704102"/>
            <a:ext cx="648072" cy="225660"/>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sp>
        <p:nvSpPr>
          <p:cNvPr id="67" name="正方形/長方形 66"/>
          <p:cNvSpPr/>
          <p:nvPr/>
        </p:nvSpPr>
        <p:spPr>
          <a:xfrm>
            <a:off x="6168009" y="2447178"/>
            <a:ext cx="261743" cy="4571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正方形/長方形 69"/>
          <p:cNvSpPr/>
          <p:nvPr/>
        </p:nvSpPr>
        <p:spPr>
          <a:xfrm>
            <a:off x="5303913" y="2447178"/>
            <a:ext cx="261743" cy="4571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4" name="テキスト ボックス 123"/>
          <p:cNvSpPr txBox="1"/>
          <p:nvPr/>
        </p:nvSpPr>
        <p:spPr>
          <a:xfrm>
            <a:off x="1703512" y="1556792"/>
            <a:ext cx="90281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ja-JP" altLang="en-US" dirty="0">
                <a:latin typeface="Meiryo UI" panose="020B0604030504040204" pitchFamily="50" charset="-128"/>
                <a:ea typeface="Meiryo UI" panose="020B0604030504040204" pitchFamily="50" charset="-128"/>
              </a:rPr>
              <a:t>サービス</a:t>
            </a:r>
          </a:p>
        </p:txBody>
      </p:sp>
      <p:sp>
        <p:nvSpPr>
          <p:cNvPr id="125" name="テキスト ボックス 124"/>
          <p:cNvSpPr txBox="1"/>
          <p:nvPr/>
        </p:nvSpPr>
        <p:spPr>
          <a:xfrm>
            <a:off x="8904313" y="1556792"/>
            <a:ext cx="1492716"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ja-JP" altLang="en-US" dirty="0">
                <a:latin typeface="Meiryo UI" panose="020B0604030504040204" pitchFamily="50" charset="-128"/>
                <a:ea typeface="Meiryo UI" panose="020B0604030504040204" pitchFamily="50" charset="-128"/>
              </a:rPr>
              <a:t>業務・システム</a:t>
            </a:r>
          </a:p>
        </p:txBody>
      </p:sp>
      <p:sp>
        <p:nvSpPr>
          <p:cNvPr id="143" name="正方形/長方形 142"/>
          <p:cNvSpPr/>
          <p:nvPr/>
        </p:nvSpPr>
        <p:spPr>
          <a:xfrm>
            <a:off x="1775520" y="4221089"/>
            <a:ext cx="2448272" cy="224676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利用者のニーズに合った検索インタフェース</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関係機関との分散収集・保存を可能にする</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外部システムからのデータアクセス</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効率よく電子資料を保管・閲覧する電子書庫</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当館の情報を活かした高度な検索</a:t>
            </a:r>
          </a:p>
        </p:txBody>
      </p:sp>
      <p:sp>
        <p:nvSpPr>
          <p:cNvPr id="145" name="正方形/長方形 144"/>
          <p:cNvSpPr/>
          <p:nvPr/>
        </p:nvSpPr>
        <p:spPr>
          <a:xfrm>
            <a:off x="7478638" y="4149081"/>
            <a:ext cx="3189362" cy="224676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特性を考慮したシステムの統合</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共通するシステム要素の集約と汎用化</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システムがサポートする業務の最適化</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業務を効率化するエンドユーザツールの推進</a:t>
            </a:r>
          </a:p>
          <a:p>
            <a:pPr marL="342900" indent="-342900">
              <a:buFont typeface="Wingdings" pitchFamily="2" charset="2"/>
              <a:buChar char="ü"/>
            </a:pPr>
            <a:r>
              <a:rPr lang="zh-TW" altLang="en-US" sz="1400" dirty="0">
                <a:latin typeface="Meiryo UI" panose="020B0604030504040204" pitchFamily="50" charset="-128"/>
                <a:ea typeface="Meiryo UI" panose="020B0604030504040204" pitchFamily="50" charset="-128"/>
              </a:rPr>
              <a:t>外部委託事業者</a:t>
            </a:r>
            <a:r>
              <a:rPr lang="ja-JP" altLang="en-US" sz="1400" dirty="0">
                <a:latin typeface="Meiryo UI" panose="020B0604030504040204" pitchFamily="50" charset="-128"/>
                <a:ea typeface="Meiryo UI" panose="020B0604030504040204" pitchFamily="50" charset="-128"/>
              </a:rPr>
              <a:t>依存からの脱却</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システムハードウェアの最適化</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システム運用の効率化</a:t>
            </a:r>
          </a:p>
          <a:p>
            <a:pPr marL="342900" indent="-342900">
              <a:buFont typeface="Wingdings" pitchFamily="2" charset="2"/>
              <a:buChar char="ü"/>
            </a:pPr>
            <a:r>
              <a:rPr lang="ja-JP" altLang="en-US" sz="1400" dirty="0">
                <a:latin typeface="Meiryo UI" panose="020B0604030504040204" pitchFamily="50" charset="-128"/>
                <a:ea typeface="Meiryo UI" panose="020B0604030504040204" pitchFamily="50" charset="-128"/>
              </a:rPr>
              <a:t>分散ファイルシステムの活用</a:t>
            </a:r>
          </a:p>
        </p:txBody>
      </p:sp>
      <p:cxnSp>
        <p:nvCxnSpPr>
          <p:cNvPr id="32" name="カギ線コネクタ 31"/>
          <p:cNvCxnSpPr>
            <a:stCxn id="9" idx="2"/>
            <a:endCxn id="27" idx="0"/>
          </p:cNvCxnSpPr>
          <p:nvPr/>
        </p:nvCxnSpPr>
        <p:spPr>
          <a:xfrm rot="5400000">
            <a:off x="6477862" y="2946766"/>
            <a:ext cx="1008112" cy="2260612"/>
          </a:xfrm>
          <a:prstGeom prst="bentConnector3">
            <a:avLst>
              <a:gd name="adj1" fmla="val 50000"/>
            </a:avLst>
          </a:prstGeom>
          <a:ln>
            <a:solidFill>
              <a:schemeClr val="bg1">
                <a:lumMod val="50000"/>
              </a:schemeClr>
            </a:solidFill>
            <a:tailEnd type="arrow"/>
          </a:ln>
        </p:spPr>
        <p:style>
          <a:lnRef idx="2">
            <a:schemeClr val="accent6"/>
          </a:lnRef>
          <a:fillRef idx="1">
            <a:schemeClr val="lt1"/>
          </a:fillRef>
          <a:effectRef idx="0">
            <a:schemeClr val="accent6"/>
          </a:effectRef>
          <a:fontRef idx="minor">
            <a:schemeClr val="dk1"/>
          </a:fontRef>
        </p:style>
      </p:cxnSp>
      <p:cxnSp>
        <p:nvCxnSpPr>
          <p:cNvPr id="34" name="カギ線コネクタ 33"/>
          <p:cNvCxnSpPr>
            <a:stCxn id="8" idx="2"/>
            <a:endCxn id="27" idx="0"/>
          </p:cNvCxnSpPr>
          <p:nvPr/>
        </p:nvCxnSpPr>
        <p:spPr>
          <a:xfrm rot="16200000" flipH="1">
            <a:off x="4475203" y="3204719"/>
            <a:ext cx="1008112" cy="1744706"/>
          </a:xfrm>
          <a:prstGeom prst="bentConnector3">
            <a:avLst>
              <a:gd name="adj1" fmla="val 50000"/>
            </a:avLst>
          </a:prstGeom>
          <a:ln>
            <a:solidFill>
              <a:schemeClr val="bg1">
                <a:lumMod val="50000"/>
              </a:schemeClr>
            </a:solidFill>
            <a:prstDash val="dash"/>
            <a:tailEnd type="arrow"/>
          </a:ln>
        </p:spPr>
        <p:style>
          <a:lnRef idx="2">
            <a:schemeClr val="accent6"/>
          </a:lnRef>
          <a:fillRef idx="1">
            <a:schemeClr val="lt1"/>
          </a:fillRef>
          <a:effectRef idx="0">
            <a:schemeClr val="accent6"/>
          </a:effectRef>
          <a:fontRef idx="minor">
            <a:schemeClr val="dk1"/>
          </a:fontRef>
        </p:style>
      </p:cxnSp>
      <p:cxnSp>
        <p:nvCxnSpPr>
          <p:cNvPr id="167" name="図形 166"/>
          <p:cNvCxnSpPr>
            <a:stCxn id="9" idx="3"/>
            <a:endCxn id="145" idx="0"/>
          </p:cNvCxnSpPr>
          <p:nvPr/>
        </p:nvCxnSpPr>
        <p:spPr>
          <a:xfrm flipH="1">
            <a:off x="9073319" y="3356992"/>
            <a:ext cx="47017" cy="792089"/>
          </a:xfrm>
          <a:prstGeom prst="bentConnector4">
            <a:avLst>
              <a:gd name="adj1" fmla="val -486207"/>
              <a:gd name="adj2" fmla="val 63636"/>
            </a:avLst>
          </a:prstGeom>
        </p:spPr>
        <p:style>
          <a:lnRef idx="1">
            <a:schemeClr val="accent4"/>
          </a:lnRef>
          <a:fillRef idx="0">
            <a:schemeClr val="accent4"/>
          </a:fillRef>
          <a:effectRef idx="0">
            <a:schemeClr val="accent4"/>
          </a:effectRef>
          <a:fontRef idx="minor">
            <a:schemeClr val="tx1"/>
          </a:fontRef>
        </p:style>
      </p:cxnSp>
      <p:cxnSp>
        <p:nvCxnSpPr>
          <p:cNvPr id="169" name="図形 168"/>
          <p:cNvCxnSpPr>
            <a:stCxn id="8" idx="1"/>
            <a:endCxn id="143" idx="0"/>
          </p:cNvCxnSpPr>
          <p:nvPr/>
        </p:nvCxnSpPr>
        <p:spPr>
          <a:xfrm rot="10800000" flipH="1" flipV="1">
            <a:off x="2135560" y="3356992"/>
            <a:ext cx="864096" cy="864096"/>
          </a:xfrm>
          <a:prstGeom prst="bentConnector4">
            <a:avLst>
              <a:gd name="adj1" fmla="val -26455"/>
              <a:gd name="adj2" fmla="val 62500"/>
            </a:avLst>
          </a:prstGeom>
        </p:spPr>
        <p:style>
          <a:lnRef idx="1">
            <a:schemeClr val="accent3"/>
          </a:lnRef>
          <a:fillRef idx="0">
            <a:schemeClr val="accent3"/>
          </a:fillRef>
          <a:effectRef idx="0">
            <a:schemeClr val="accent3"/>
          </a:effectRef>
          <a:fontRef idx="minor">
            <a:schemeClr val="tx1"/>
          </a:fontRef>
        </p:style>
      </p:cxnSp>
      <p:sp>
        <p:nvSpPr>
          <p:cNvPr id="3" name="フッター プレースホルダー 2"/>
          <p:cNvSpPr>
            <a:spLocks noGrp="1"/>
          </p:cNvSpPr>
          <p:nvPr>
            <p:ph type="ftr" sz="quarter" idx="11"/>
          </p:nvPr>
        </p:nvSpPr>
        <p:spPr>
          <a:xfrm>
            <a:off x="4367808" y="6356351"/>
            <a:ext cx="2895600" cy="365125"/>
          </a:xfrm>
        </p:spPr>
        <p:txBody>
          <a:bodyPr/>
          <a:lstStyle/>
          <a:p>
            <a:endParaRPr kumimoji="0" lang="en-US"/>
          </a:p>
        </p:txBody>
      </p:sp>
    </p:spTree>
    <p:extLst>
      <p:ext uri="{BB962C8B-B14F-4D97-AF65-F5344CB8AC3E}">
        <p14:creationId xmlns:p14="http://schemas.microsoft.com/office/powerpoint/2010/main" val="426752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円/楕円 67"/>
          <p:cNvSpPr/>
          <p:nvPr/>
        </p:nvSpPr>
        <p:spPr>
          <a:xfrm>
            <a:off x="4727848" y="908720"/>
            <a:ext cx="5940152" cy="56886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5" name="円/楕円 64"/>
          <p:cNvSpPr/>
          <p:nvPr/>
        </p:nvSpPr>
        <p:spPr>
          <a:xfrm>
            <a:off x="1524000" y="980728"/>
            <a:ext cx="4716016" cy="56886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703512" y="0"/>
            <a:ext cx="8784976" cy="928670"/>
          </a:xfrm>
        </p:spPr>
        <p:txBody>
          <a:bodyPr>
            <a:noAutofit/>
          </a:bodyPr>
          <a:lstStyle/>
          <a:p>
            <a:r>
              <a:rPr lang="ja-JP" altLang="en-US" sz="4000" dirty="0"/>
              <a:t>情報化のプロセス</a:t>
            </a:r>
            <a:endParaRPr lang="ja-JP" altLang="en-US" dirty="0"/>
          </a:p>
        </p:txBody>
      </p:sp>
      <p:sp>
        <p:nvSpPr>
          <p:cNvPr id="4" name="フローチャート : 書類 3"/>
          <p:cNvSpPr/>
          <p:nvPr/>
        </p:nvSpPr>
        <p:spPr>
          <a:xfrm>
            <a:off x="1847528" y="908721"/>
            <a:ext cx="1785950" cy="382191"/>
          </a:xfrm>
          <a:prstGeom prst="flowChartDocumen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spAutoFit/>
          </a:bodyPr>
          <a:lstStyle/>
          <a:p>
            <a:pPr algn="ctr"/>
            <a:r>
              <a:rPr lang="ja-JP" altLang="en-US" sz="1400" dirty="0">
                <a:latin typeface="Meiryo UI" panose="020B0604030504040204" pitchFamily="50" charset="-128"/>
                <a:ea typeface="Meiryo UI" panose="020B0604030504040204" pitchFamily="50" charset="-128"/>
              </a:rPr>
              <a:t>目標</a:t>
            </a:r>
          </a:p>
        </p:txBody>
      </p:sp>
      <p:sp>
        <p:nvSpPr>
          <p:cNvPr id="5" name="フローチャート : 複数書類 4"/>
          <p:cNvSpPr/>
          <p:nvPr/>
        </p:nvSpPr>
        <p:spPr>
          <a:xfrm>
            <a:off x="3719736" y="2420888"/>
            <a:ext cx="1546368" cy="654784"/>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サービス要件定義書</a:t>
            </a:r>
            <a:endParaRPr lang="en-US" altLang="ja-JP" sz="1400" dirty="0">
              <a:latin typeface="Meiryo UI" panose="020B0604030504040204" pitchFamily="50" charset="-128"/>
              <a:ea typeface="Meiryo UI" panose="020B0604030504040204" pitchFamily="50" charset="-128"/>
            </a:endParaRPr>
          </a:p>
        </p:txBody>
      </p:sp>
      <p:sp>
        <p:nvSpPr>
          <p:cNvPr id="8" name="フローチャート: 処理 7"/>
          <p:cNvSpPr/>
          <p:nvPr/>
        </p:nvSpPr>
        <p:spPr>
          <a:xfrm>
            <a:off x="5879976" y="3429001"/>
            <a:ext cx="2197224"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システム化要件定義作業</a:t>
            </a:r>
            <a:endParaRPr lang="en-US" altLang="ja-JP" sz="1400" dirty="0">
              <a:latin typeface="Meiryo UI" panose="020B0604030504040204" pitchFamily="50" charset="-128"/>
              <a:ea typeface="Meiryo UI" panose="020B0604030504040204" pitchFamily="50" charset="-128"/>
            </a:endParaRPr>
          </a:p>
        </p:txBody>
      </p:sp>
      <p:sp>
        <p:nvSpPr>
          <p:cNvPr id="11" name="フローチャート : 複数書類 10"/>
          <p:cNvSpPr/>
          <p:nvPr/>
        </p:nvSpPr>
        <p:spPr>
          <a:xfrm>
            <a:off x="8256240" y="4221089"/>
            <a:ext cx="2071702" cy="385167"/>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システム調達仕様書</a:t>
            </a:r>
          </a:p>
        </p:txBody>
      </p:sp>
      <p:sp>
        <p:nvSpPr>
          <p:cNvPr id="13" name="フローチャート : 複数書類 12"/>
          <p:cNvSpPr/>
          <p:nvPr/>
        </p:nvSpPr>
        <p:spPr>
          <a:xfrm>
            <a:off x="6744072" y="1052736"/>
            <a:ext cx="1724996"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最適化計画</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 複数書類 13"/>
          <p:cNvSpPr/>
          <p:nvPr/>
        </p:nvSpPr>
        <p:spPr>
          <a:xfrm>
            <a:off x="4151784" y="980728"/>
            <a:ext cx="2069422"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・年度重点目標</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・年度活動計画</a:t>
            </a:r>
            <a:endParaRPr lang="en-US" altLang="ja-JP"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5807968" y="4653137"/>
            <a:ext cx="2071702"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システム開発作業</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 定義済み処理 17"/>
          <p:cNvSpPr/>
          <p:nvPr/>
        </p:nvSpPr>
        <p:spPr>
          <a:xfrm>
            <a:off x="6812884" y="5553526"/>
            <a:ext cx="1656184" cy="738664"/>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（サービス系）</a:t>
            </a:r>
          </a:p>
        </p:txBody>
      </p:sp>
      <p:sp>
        <p:nvSpPr>
          <p:cNvPr id="19" name="正方形/長方形 18"/>
          <p:cNvSpPr/>
          <p:nvPr/>
        </p:nvSpPr>
        <p:spPr>
          <a:xfrm>
            <a:off x="5807968" y="5157193"/>
            <a:ext cx="2160240"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システム運用・保守作業</a:t>
            </a:r>
            <a:endParaRPr lang="en-US" altLang="ja-JP" sz="1400" dirty="0">
              <a:latin typeface="Meiryo UI" panose="020B0604030504040204" pitchFamily="50" charset="-128"/>
              <a:ea typeface="Meiryo UI" panose="020B0604030504040204" pitchFamily="50" charset="-128"/>
            </a:endParaRPr>
          </a:p>
        </p:txBody>
      </p:sp>
      <p:sp>
        <p:nvSpPr>
          <p:cNvPr id="20" name="フローチャート : 定義済み処理 19"/>
          <p:cNvSpPr/>
          <p:nvPr/>
        </p:nvSpPr>
        <p:spPr>
          <a:xfrm>
            <a:off x="5012684" y="5661248"/>
            <a:ext cx="1584176"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（業務系）</a:t>
            </a:r>
            <a:endParaRPr lang="en-US" altLang="ja-JP" sz="1400" dirty="0">
              <a:latin typeface="Meiryo UI" panose="020B0604030504040204" pitchFamily="50" charset="-128"/>
              <a:ea typeface="Meiryo UI" panose="020B0604030504040204" pitchFamily="50" charset="-128"/>
            </a:endParaRPr>
          </a:p>
        </p:txBody>
      </p:sp>
      <p:sp>
        <p:nvSpPr>
          <p:cNvPr id="23" name="下矢印 22"/>
          <p:cNvSpPr/>
          <p:nvPr/>
        </p:nvSpPr>
        <p:spPr>
          <a:xfrm>
            <a:off x="2423592" y="1340768"/>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pic>
        <p:nvPicPr>
          <p:cNvPr id="22" name="Picture 36" descr="MCj02320470000[1]"/>
          <p:cNvPicPr>
            <a:picLocks noChangeAspect="1" noChangeArrowheads="1"/>
          </p:cNvPicPr>
          <p:nvPr/>
        </p:nvPicPr>
        <p:blipFill>
          <a:blip r:embed="rId3" cstate="print"/>
          <a:srcRect/>
          <a:stretch>
            <a:fillRect/>
          </a:stretch>
        </p:blipFill>
        <p:spPr bwMode="auto">
          <a:xfrm>
            <a:off x="4583833" y="6165305"/>
            <a:ext cx="517525" cy="485775"/>
          </a:xfrm>
          <a:prstGeom prst="rect">
            <a:avLst/>
          </a:prstGeom>
          <a:noFill/>
          <a:ln w="9525">
            <a:noFill/>
            <a:miter lim="800000"/>
            <a:headEnd/>
            <a:tailEnd/>
          </a:ln>
        </p:spPr>
      </p:pic>
      <p:cxnSp>
        <p:nvCxnSpPr>
          <p:cNvPr id="41" name="直線矢印コネクタ 40"/>
          <p:cNvCxnSpPr>
            <a:stCxn id="56" idx="3"/>
            <a:endCxn id="75" idx="1"/>
          </p:cNvCxnSpPr>
          <p:nvPr/>
        </p:nvCxnSpPr>
        <p:spPr>
          <a:xfrm>
            <a:off x="3215680" y="3933057"/>
            <a:ext cx="144016" cy="3699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117" idx="1"/>
            <a:endCxn id="56" idx="3"/>
          </p:cNvCxnSpPr>
          <p:nvPr/>
        </p:nvCxnSpPr>
        <p:spPr>
          <a:xfrm flipH="1">
            <a:off x="3215680" y="3582890"/>
            <a:ext cx="216024" cy="35016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57" idx="1"/>
            <a:endCxn id="104" idx="3"/>
          </p:cNvCxnSpPr>
          <p:nvPr/>
        </p:nvCxnSpPr>
        <p:spPr>
          <a:xfrm flipH="1">
            <a:off x="7896200" y="3861049"/>
            <a:ext cx="360040" cy="44192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75" idx="1"/>
            <a:endCxn id="69" idx="3"/>
          </p:cNvCxnSpPr>
          <p:nvPr/>
        </p:nvCxnSpPr>
        <p:spPr>
          <a:xfrm rot="10800000" flipV="1">
            <a:off x="3143672" y="4302969"/>
            <a:ext cx="216024" cy="81152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9" idx="2"/>
          </p:cNvCxnSpPr>
          <p:nvPr/>
        </p:nvCxnSpPr>
        <p:spPr>
          <a:xfrm rot="5400000">
            <a:off x="6320300" y="5093458"/>
            <a:ext cx="196279" cy="9393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フローチャート : 複数書類 68"/>
          <p:cNvSpPr/>
          <p:nvPr/>
        </p:nvSpPr>
        <p:spPr>
          <a:xfrm>
            <a:off x="1643474" y="4941168"/>
            <a:ext cx="1500198" cy="346650"/>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200" dirty="0">
                <a:latin typeface="Meiryo UI" panose="020B0604030504040204" pitchFamily="50" charset="-128"/>
                <a:ea typeface="Meiryo UI" panose="020B0604030504040204" pitchFamily="50" charset="-128"/>
              </a:rPr>
              <a:t>業務マニュアル</a:t>
            </a:r>
            <a:endParaRPr lang="en-US" altLang="ja-JP" sz="1200" dirty="0">
              <a:latin typeface="Meiryo UI" panose="020B0604030504040204" pitchFamily="50" charset="-128"/>
              <a:ea typeface="Meiryo UI" panose="020B0604030504040204" pitchFamily="50" charset="-128"/>
            </a:endParaRPr>
          </a:p>
        </p:txBody>
      </p:sp>
      <p:sp>
        <p:nvSpPr>
          <p:cNvPr id="56" name="フローチャート : 書類 55"/>
          <p:cNvSpPr/>
          <p:nvPr/>
        </p:nvSpPr>
        <p:spPr>
          <a:xfrm>
            <a:off x="1594520" y="3717032"/>
            <a:ext cx="1621160" cy="43204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・業務要件定義書</a:t>
            </a:r>
            <a:endParaRPr lang="en-US" altLang="ja-JP" sz="1400" dirty="0">
              <a:latin typeface="Meiryo UI" panose="020B0604030504040204" pitchFamily="50" charset="-128"/>
              <a:ea typeface="Meiryo UI" panose="020B0604030504040204" pitchFamily="50" charset="-128"/>
            </a:endParaRPr>
          </a:p>
        </p:txBody>
      </p:sp>
      <p:sp>
        <p:nvSpPr>
          <p:cNvPr id="57" name="フローチャート : 書類 56"/>
          <p:cNvSpPr/>
          <p:nvPr/>
        </p:nvSpPr>
        <p:spPr>
          <a:xfrm>
            <a:off x="8256240" y="3645024"/>
            <a:ext cx="2160240" cy="432048"/>
          </a:xfrm>
          <a:prstGeom prst="flowChartDocumen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・システム化要件定義書</a:t>
            </a:r>
            <a:endParaRPr lang="en-US" altLang="ja-JP" sz="1400" dirty="0">
              <a:latin typeface="Meiryo UI" panose="020B0604030504040204" pitchFamily="50" charset="-128"/>
              <a:ea typeface="Meiryo UI" panose="020B0604030504040204" pitchFamily="50" charset="-128"/>
            </a:endParaRPr>
          </a:p>
        </p:txBody>
      </p:sp>
      <p:cxnSp>
        <p:nvCxnSpPr>
          <p:cNvPr id="60" name="直線矢印コネクタ 59"/>
          <p:cNvCxnSpPr>
            <a:stCxn id="8" idx="3"/>
            <a:endCxn id="57" idx="1"/>
          </p:cNvCxnSpPr>
          <p:nvPr/>
        </p:nvCxnSpPr>
        <p:spPr>
          <a:xfrm>
            <a:off x="8077200" y="3582890"/>
            <a:ext cx="179040" cy="27815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6" idx="3"/>
            <a:endCxn id="192" idx="1"/>
          </p:cNvCxnSpPr>
          <p:nvPr/>
        </p:nvCxnSpPr>
        <p:spPr>
          <a:xfrm>
            <a:off x="7879670" y="4807026"/>
            <a:ext cx="376570" cy="20699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9" idx="2"/>
            <a:endCxn id="18" idx="0"/>
          </p:cNvCxnSpPr>
          <p:nvPr/>
        </p:nvCxnSpPr>
        <p:spPr>
          <a:xfrm>
            <a:off x="6888088" y="5464970"/>
            <a:ext cx="752888" cy="8855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フローチャート: 処理 116"/>
          <p:cNvSpPr/>
          <p:nvPr/>
        </p:nvSpPr>
        <p:spPr>
          <a:xfrm>
            <a:off x="3431704" y="342900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業務要件定義作業</a:t>
            </a:r>
            <a:endParaRPr lang="en-US" altLang="ja-JP" sz="1400" dirty="0">
              <a:latin typeface="Meiryo UI" panose="020B0604030504040204" pitchFamily="50" charset="-128"/>
              <a:ea typeface="Meiryo UI" panose="020B0604030504040204" pitchFamily="50" charset="-128"/>
            </a:endParaRPr>
          </a:p>
        </p:txBody>
      </p:sp>
      <p:sp>
        <p:nvSpPr>
          <p:cNvPr id="180" name="フローチャート : 書類 179"/>
          <p:cNvSpPr/>
          <p:nvPr/>
        </p:nvSpPr>
        <p:spPr>
          <a:xfrm>
            <a:off x="8184232" y="1916832"/>
            <a:ext cx="2232248" cy="1027276"/>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r>
              <a:rPr lang="ja-JP" altLang="en-US" sz="1400" dirty="0">
                <a:latin typeface="Meiryo UI" panose="020B0604030504040204" pitchFamily="50" charset="-128"/>
                <a:ea typeface="Meiryo UI" panose="020B0604030504040204" pitchFamily="50" charset="-128"/>
              </a:rPr>
              <a:t>・標準化仕様</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・技術標準ガイドライン</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・技術調査研究成果</a:t>
            </a:r>
            <a:endParaRPr lang="en-US" altLang="ja-JP" sz="1400" dirty="0">
              <a:latin typeface="Meiryo UI" panose="020B0604030504040204" pitchFamily="50" charset="-128"/>
              <a:ea typeface="Meiryo UI" panose="020B0604030504040204" pitchFamily="50" charset="-128"/>
            </a:endParaRPr>
          </a:p>
        </p:txBody>
      </p:sp>
      <p:sp>
        <p:nvSpPr>
          <p:cNvPr id="63" name="フローチャート: 処理 62"/>
          <p:cNvSpPr/>
          <p:nvPr/>
        </p:nvSpPr>
        <p:spPr>
          <a:xfrm>
            <a:off x="1703512" y="1700808"/>
            <a:ext cx="2160240" cy="523220"/>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サービス実施計画書作成</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サービス要件書作成</a:t>
            </a:r>
            <a:endParaRPr lang="en-US" altLang="ja-JP" sz="1400" dirty="0">
              <a:latin typeface="Meiryo UI" panose="020B0604030504040204" pitchFamily="50" charset="-128"/>
              <a:ea typeface="Meiryo UI" panose="020B0604030504040204" pitchFamily="50" charset="-128"/>
            </a:endParaRPr>
          </a:p>
        </p:txBody>
      </p:sp>
      <p:sp>
        <p:nvSpPr>
          <p:cNvPr id="64" name="フローチャート: 処理 63"/>
          <p:cNvSpPr/>
          <p:nvPr/>
        </p:nvSpPr>
        <p:spPr>
          <a:xfrm>
            <a:off x="5303912" y="1916833"/>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他機関との連携調整</a:t>
            </a:r>
            <a:endParaRPr lang="en-US" altLang="ja-JP" sz="1400" dirty="0">
              <a:latin typeface="Meiryo UI" panose="020B0604030504040204" pitchFamily="50" charset="-128"/>
              <a:ea typeface="Meiryo UI" panose="020B0604030504040204" pitchFamily="50" charset="-128"/>
            </a:endParaRPr>
          </a:p>
        </p:txBody>
      </p:sp>
      <p:sp>
        <p:nvSpPr>
          <p:cNvPr id="75" name="フローチャート: 処理 74"/>
          <p:cNvSpPr/>
          <p:nvPr/>
        </p:nvSpPr>
        <p:spPr>
          <a:xfrm>
            <a:off x="3359696" y="414908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業務実施手順書作成</a:t>
            </a:r>
            <a:endParaRPr lang="en-US" altLang="ja-JP" sz="1400" dirty="0">
              <a:latin typeface="Meiryo UI" panose="020B0604030504040204" pitchFamily="50" charset="-128"/>
              <a:ea typeface="Meiryo UI" panose="020B0604030504040204" pitchFamily="50" charset="-128"/>
            </a:endParaRPr>
          </a:p>
        </p:txBody>
      </p:sp>
      <p:sp>
        <p:nvSpPr>
          <p:cNvPr id="76" name="フローチャート: 処理 75"/>
          <p:cNvSpPr/>
          <p:nvPr/>
        </p:nvSpPr>
        <p:spPr>
          <a:xfrm>
            <a:off x="3359696" y="5157193"/>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業務・コンテンツ運用</a:t>
            </a:r>
            <a:endParaRPr lang="en-US" altLang="ja-JP" sz="1400" dirty="0">
              <a:latin typeface="Meiryo UI" panose="020B0604030504040204" pitchFamily="50" charset="-128"/>
              <a:ea typeface="Meiryo UI" panose="020B0604030504040204" pitchFamily="50" charset="-128"/>
            </a:endParaRPr>
          </a:p>
        </p:txBody>
      </p:sp>
      <p:sp>
        <p:nvSpPr>
          <p:cNvPr id="87" name="フローチャート: 処理 86"/>
          <p:cNvSpPr/>
          <p:nvPr/>
        </p:nvSpPr>
        <p:spPr>
          <a:xfrm>
            <a:off x="5663952" y="2420888"/>
            <a:ext cx="2088232" cy="523220"/>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とりまとめ</a:t>
            </a:r>
            <a:endParaRPr lang="en-US" altLang="ja-JP" sz="1400" dirty="0">
              <a:latin typeface="Meiryo UI" panose="020B0604030504040204" pitchFamily="50" charset="-128"/>
              <a:ea typeface="Meiryo UI" panose="020B0604030504040204" pitchFamily="50" charset="-128"/>
            </a:endParaRPr>
          </a:p>
        </p:txBody>
      </p:sp>
      <p:sp>
        <p:nvSpPr>
          <p:cNvPr id="104" name="フローチャート: 処理 103"/>
          <p:cNvSpPr/>
          <p:nvPr/>
        </p:nvSpPr>
        <p:spPr>
          <a:xfrm>
            <a:off x="5807968" y="4149081"/>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調達仕様書作成</a:t>
            </a:r>
            <a:endParaRPr lang="en-US" altLang="ja-JP" sz="1400" dirty="0">
              <a:latin typeface="Meiryo UI" panose="020B0604030504040204" pitchFamily="50" charset="-128"/>
              <a:ea typeface="Meiryo UI" panose="020B0604030504040204" pitchFamily="50" charset="-128"/>
            </a:endParaRPr>
          </a:p>
        </p:txBody>
      </p:sp>
      <p:cxnSp>
        <p:nvCxnSpPr>
          <p:cNvPr id="140" name="直線矢印コネクタ 139"/>
          <p:cNvCxnSpPr>
            <a:stCxn id="69" idx="3"/>
            <a:endCxn id="76" idx="1"/>
          </p:cNvCxnSpPr>
          <p:nvPr/>
        </p:nvCxnSpPr>
        <p:spPr>
          <a:xfrm>
            <a:off x="3143672" y="5114493"/>
            <a:ext cx="216024" cy="1965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 idx="1"/>
            <a:endCxn id="16" idx="3"/>
          </p:cNvCxnSpPr>
          <p:nvPr/>
        </p:nvCxnSpPr>
        <p:spPr>
          <a:xfrm rot="10800000" flipV="1">
            <a:off x="7879670" y="4413672"/>
            <a:ext cx="376570" cy="39335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104" idx="3"/>
            <a:endCxn id="11" idx="1"/>
          </p:cNvCxnSpPr>
          <p:nvPr/>
        </p:nvCxnSpPr>
        <p:spPr>
          <a:xfrm>
            <a:off x="7896200" y="4302970"/>
            <a:ext cx="360040" cy="11070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4" idx="1"/>
            <a:endCxn id="63" idx="0"/>
          </p:cNvCxnSpPr>
          <p:nvPr/>
        </p:nvCxnSpPr>
        <p:spPr>
          <a:xfrm rot="10800000" flipV="1">
            <a:off x="2783632" y="1308120"/>
            <a:ext cx="1368152" cy="392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8" name="直線矢印コネクタ 167"/>
          <p:cNvCxnSpPr>
            <a:stCxn id="64" idx="1"/>
            <a:endCxn id="5" idx="0"/>
          </p:cNvCxnSpPr>
          <p:nvPr/>
        </p:nvCxnSpPr>
        <p:spPr>
          <a:xfrm rot="10800000" flipV="1">
            <a:off x="4599304" y="2070721"/>
            <a:ext cx="704608" cy="350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1" name="直線矢印コネクタ 170"/>
          <p:cNvCxnSpPr>
            <a:stCxn id="180" idx="2"/>
            <a:endCxn id="8" idx="0"/>
          </p:cNvCxnSpPr>
          <p:nvPr/>
        </p:nvCxnSpPr>
        <p:spPr>
          <a:xfrm flipH="1">
            <a:off x="6978588" y="2876194"/>
            <a:ext cx="2321768" cy="5528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6" name="直線矢印コネクタ 175"/>
          <p:cNvCxnSpPr>
            <a:stCxn id="13" idx="2"/>
            <a:endCxn id="117" idx="0"/>
          </p:cNvCxnSpPr>
          <p:nvPr/>
        </p:nvCxnSpPr>
        <p:spPr>
          <a:xfrm flipH="1">
            <a:off x="4439817" y="1682724"/>
            <a:ext cx="3046803"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直線矢印コネクタ 178"/>
          <p:cNvCxnSpPr>
            <a:stCxn id="13" idx="2"/>
            <a:endCxn id="8" idx="0"/>
          </p:cNvCxnSpPr>
          <p:nvPr/>
        </p:nvCxnSpPr>
        <p:spPr>
          <a:xfrm flipH="1">
            <a:off x="6978589" y="1682724"/>
            <a:ext cx="508031"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8" name="直線矢印コネクタ 187"/>
          <p:cNvCxnSpPr>
            <a:stCxn id="13" idx="2"/>
            <a:endCxn id="87" idx="0"/>
          </p:cNvCxnSpPr>
          <p:nvPr/>
        </p:nvCxnSpPr>
        <p:spPr>
          <a:xfrm flipH="1">
            <a:off x="6708069" y="1682724"/>
            <a:ext cx="778551" cy="73816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2" name="フローチャート : 複数書類 191"/>
          <p:cNvSpPr/>
          <p:nvPr/>
        </p:nvSpPr>
        <p:spPr>
          <a:xfrm>
            <a:off x="8256240" y="4725145"/>
            <a:ext cx="2411760" cy="577751"/>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r>
              <a:rPr lang="ja-JP" altLang="en-US" sz="1200" dirty="0">
                <a:latin typeface="Meiryo UI" panose="020B0604030504040204" pitchFamily="50" charset="-128"/>
                <a:ea typeface="Meiryo UI" panose="020B0604030504040204" pitchFamily="50" charset="-128"/>
              </a:rPr>
              <a:t>・システム設計書</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・システム運用マニュアル</a:t>
            </a:r>
            <a:endParaRPr lang="en-US" altLang="ja-JP" sz="1200" dirty="0">
              <a:latin typeface="Meiryo UI" panose="020B0604030504040204" pitchFamily="50" charset="-128"/>
              <a:ea typeface="Meiryo UI" panose="020B0604030504040204" pitchFamily="50" charset="-128"/>
            </a:endParaRPr>
          </a:p>
        </p:txBody>
      </p:sp>
      <p:cxnSp>
        <p:nvCxnSpPr>
          <p:cNvPr id="196" name="直線矢印コネクタ 195"/>
          <p:cNvCxnSpPr>
            <a:stCxn id="192" idx="1"/>
            <a:endCxn id="19" idx="3"/>
          </p:cNvCxnSpPr>
          <p:nvPr/>
        </p:nvCxnSpPr>
        <p:spPr>
          <a:xfrm flipH="1">
            <a:off x="7968208" y="5014021"/>
            <a:ext cx="288032" cy="29706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0" name="Picture 36" descr="MCj02320470000[1]"/>
          <p:cNvPicPr>
            <a:picLocks noChangeAspect="1" noChangeArrowheads="1"/>
          </p:cNvPicPr>
          <p:nvPr/>
        </p:nvPicPr>
        <p:blipFill>
          <a:blip r:embed="rId3" cstate="print"/>
          <a:srcRect/>
          <a:stretch>
            <a:fillRect/>
          </a:stretch>
        </p:blipFill>
        <p:spPr bwMode="auto">
          <a:xfrm>
            <a:off x="5951985" y="6372226"/>
            <a:ext cx="517525" cy="485775"/>
          </a:xfrm>
          <a:prstGeom prst="rect">
            <a:avLst/>
          </a:prstGeom>
          <a:noFill/>
          <a:ln w="9525">
            <a:noFill/>
            <a:miter lim="800000"/>
            <a:headEnd/>
            <a:tailEnd/>
          </a:ln>
        </p:spPr>
      </p:pic>
      <p:sp>
        <p:nvSpPr>
          <p:cNvPr id="211" name="正方形/長方形 210"/>
          <p:cNvSpPr/>
          <p:nvPr/>
        </p:nvSpPr>
        <p:spPr>
          <a:xfrm>
            <a:off x="3935761" y="6309321"/>
            <a:ext cx="543739" cy="307777"/>
          </a:xfrm>
          <a:prstGeom prst="rect">
            <a:avLst/>
          </a:prstGeom>
        </p:spPr>
        <p:txBody>
          <a:bodyPr wrap="none">
            <a:spAutoFit/>
          </a:bodyPr>
          <a:lstStyle/>
          <a:p>
            <a:pPr algn="ctr"/>
            <a:r>
              <a:rPr lang="ja-JP" altLang="en-US" sz="1400" dirty="0">
                <a:latin typeface="Meiryo UI" panose="020B0604030504040204" pitchFamily="50" charset="-128"/>
                <a:ea typeface="Meiryo UI" panose="020B0604030504040204" pitchFamily="50" charset="-128"/>
              </a:rPr>
              <a:t>職員</a:t>
            </a:r>
            <a:endParaRPr lang="en-US" altLang="ja-JP" sz="1400" dirty="0">
              <a:latin typeface="Meiryo UI" panose="020B0604030504040204" pitchFamily="50" charset="-128"/>
              <a:ea typeface="Meiryo UI" panose="020B0604030504040204" pitchFamily="50" charset="-128"/>
            </a:endParaRPr>
          </a:p>
        </p:txBody>
      </p:sp>
      <p:sp>
        <p:nvSpPr>
          <p:cNvPr id="212" name="正方形/長方形 211"/>
          <p:cNvSpPr/>
          <p:nvPr/>
        </p:nvSpPr>
        <p:spPr>
          <a:xfrm>
            <a:off x="6528048" y="6516242"/>
            <a:ext cx="723276" cy="307777"/>
          </a:xfrm>
          <a:prstGeom prst="rect">
            <a:avLst/>
          </a:prstGeom>
        </p:spPr>
        <p:txBody>
          <a:bodyPr wrap="none">
            <a:spAutoFit/>
          </a:bodyPr>
          <a:lstStyle/>
          <a:p>
            <a:pPr algn="ctr"/>
            <a:r>
              <a:rPr lang="ja-JP" altLang="en-US" sz="1400" dirty="0">
                <a:latin typeface="Meiryo UI" panose="020B0604030504040204" pitchFamily="50" charset="-128"/>
                <a:ea typeface="Meiryo UI" panose="020B0604030504040204" pitchFamily="50" charset="-128"/>
              </a:rPr>
              <a:t>利用者</a:t>
            </a:r>
            <a:endParaRPr lang="en-US" altLang="ja-JP" sz="1400" dirty="0">
              <a:latin typeface="Meiryo UI" panose="020B0604030504040204" pitchFamily="50" charset="-128"/>
              <a:ea typeface="Meiryo UI" panose="020B0604030504040204" pitchFamily="50" charset="-128"/>
            </a:endParaRPr>
          </a:p>
        </p:txBody>
      </p:sp>
      <p:cxnSp>
        <p:nvCxnSpPr>
          <p:cNvPr id="213" name="直線矢印コネクタ 212"/>
          <p:cNvCxnSpPr>
            <a:stCxn id="20" idx="2"/>
            <a:endCxn id="22" idx="3"/>
          </p:cNvCxnSpPr>
          <p:nvPr/>
        </p:nvCxnSpPr>
        <p:spPr>
          <a:xfrm rot="5400000">
            <a:off x="5341203" y="5944624"/>
            <a:ext cx="223724" cy="7034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7" name="直線矢印コネクタ 216"/>
          <p:cNvCxnSpPr/>
          <p:nvPr/>
        </p:nvCxnSpPr>
        <p:spPr>
          <a:xfrm rot="5400000">
            <a:off x="7058089" y="5726435"/>
            <a:ext cx="268870" cy="11849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1" name="下矢印 220"/>
          <p:cNvSpPr/>
          <p:nvPr/>
        </p:nvSpPr>
        <p:spPr>
          <a:xfrm>
            <a:off x="407977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下矢印 221"/>
          <p:cNvSpPr/>
          <p:nvPr/>
        </p:nvSpPr>
        <p:spPr>
          <a:xfrm>
            <a:off x="4079776" y="4581128"/>
            <a:ext cx="500066" cy="50405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3" name="下矢印 222"/>
          <p:cNvSpPr/>
          <p:nvPr/>
        </p:nvSpPr>
        <p:spPr>
          <a:xfrm>
            <a:off x="660005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4" name="下矢印 223"/>
          <p:cNvSpPr/>
          <p:nvPr/>
        </p:nvSpPr>
        <p:spPr>
          <a:xfrm>
            <a:off x="6600056" y="4437112"/>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下矢印 224"/>
          <p:cNvSpPr/>
          <p:nvPr/>
        </p:nvSpPr>
        <p:spPr>
          <a:xfrm>
            <a:off x="6600056" y="5013176"/>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1" name="屈折矢印 230"/>
          <p:cNvSpPr/>
          <p:nvPr/>
        </p:nvSpPr>
        <p:spPr>
          <a:xfrm rot="5400000">
            <a:off x="2819636" y="2096852"/>
            <a:ext cx="720080" cy="936104"/>
          </a:xfrm>
          <a:prstGeom prst="bentUpArrow">
            <a:avLst>
              <a:gd name="adj1" fmla="val 25000"/>
              <a:gd name="adj2" fmla="val 20262"/>
              <a:gd name="adj3" fmla="val 2310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下矢印 232"/>
          <p:cNvSpPr/>
          <p:nvPr/>
        </p:nvSpPr>
        <p:spPr>
          <a:xfrm>
            <a:off x="4079776" y="306896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4" name="左矢印 233"/>
          <p:cNvSpPr/>
          <p:nvPr/>
        </p:nvSpPr>
        <p:spPr>
          <a:xfrm>
            <a:off x="5159896" y="2492896"/>
            <a:ext cx="467544" cy="3600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四角形吹き出し 69"/>
          <p:cNvSpPr/>
          <p:nvPr/>
        </p:nvSpPr>
        <p:spPr>
          <a:xfrm>
            <a:off x="9192344" y="908720"/>
            <a:ext cx="1475656" cy="648072"/>
          </a:xfrm>
          <a:prstGeom prst="wedgeRectCallout">
            <a:avLst>
              <a:gd name="adj1" fmla="val -110136"/>
              <a:gd name="adj2" fmla="val 83249"/>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開発部門が中心に</a:t>
            </a:r>
          </a:p>
        </p:txBody>
      </p:sp>
      <p:sp>
        <p:nvSpPr>
          <p:cNvPr id="66" name="四角形吹き出し 65"/>
          <p:cNvSpPr/>
          <p:nvPr/>
        </p:nvSpPr>
        <p:spPr>
          <a:xfrm>
            <a:off x="1775520" y="5805264"/>
            <a:ext cx="2016224" cy="792088"/>
          </a:xfrm>
          <a:prstGeom prst="wedgeRectCallout">
            <a:avLst>
              <a:gd name="adj1" fmla="val 73960"/>
              <a:gd name="adj2" fmla="val -56864"/>
            </a:avLst>
          </a:prstGeom>
          <a:solidFill>
            <a:schemeClr val="accent6">
              <a:lumMod val="75000"/>
            </a:schemeClr>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業務・サービスの実施部署が中心に</a:t>
            </a:r>
          </a:p>
        </p:txBody>
      </p:sp>
      <p:sp>
        <p:nvSpPr>
          <p:cNvPr id="71" name="上下矢印 70"/>
          <p:cNvSpPr/>
          <p:nvPr/>
        </p:nvSpPr>
        <p:spPr>
          <a:xfrm rot="18812556">
            <a:off x="5317712" y="2766291"/>
            <a:ext cx="312139" cy="82136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2" name="上下矢印 71"/>
          <p:cNvSpPr/>
          <p:nvPr/>
        </p:nvSpPr>
        <p:spPr>
          <a:xfrm rot="16200000">
            <a:off x="5419066" y="3457862"/>
            <a:ext cx="387888" cy="906228"/>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スライド番号プレースホルダ 66"/>
          <p:cNvSpPr>
            <a:spLocks noGrp="1"/>
          </p:cNvSpPr>
          <p:nvPr>
            <p:ph type="sldNum" sz="quarter" idx="12"/>
          </p:nvPr>
        </p:nvSpPr>
        <p:spPr/>
        <p:txBody>
          <a:bodyPr/>
          <a:lstStyle/>
          <a:p>
            <a:fld id="{042AED99-7FB4-404E-8A97-64753DCE42EC}" type="slidenum">
              <a:rPr kumimoji="0" lang="en-US" smtClean="0"/>
              <a:pPr/>
              <a:t>12</a:t>
            </a:fld>
            <a:endParaRPr kumimoji="0" lang="en-US"/>
          </a:p>
        </p:txBody>
      </p:sp>
      <p:sp>
        <p:nvSpPr>
          <p:cNvPr id="73" name="フッター プレースホルダ 7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169867793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smtClean="0"/>
              <a:t>要件定義の重要性と考慮点</a:t>
            </a:r>
            <a:endParaRPr kumimoji="1" lang="ja-JP" altLang="en-US" dirty="0"/>
          </a:p>
        </p:txBody>
      </p:sp>
      <p:sp>
        <p:nvSpPr>
          <p:cNvPr id="6" name="コンテンツ プレースホルダ 5"/>
          <p:cNvSpPr>
            <a:spLocks noGrp="1"/>
          </p:cNvSpPr>
          <p:nvPr>
            <p:ph idx="1"/>
          </p:nvPr>
        </p:nvSpPr>
        <p:spPr>
          <a:xfrm>
            <a:off x="544010" y="1052737"/>
            <a:ext cx="11065398" cy="5668739"/>
          </a:xfrm>
        </p:spPr>
        <p:txBody>
          <a:bodyPr>
            <a:noAutofit/>
          </a:bodyPr>
          <a:lstStyle/>
          <a:p>
            <a:r>
              <a:rPr lang="ja-JP" altLang="en-US" sz="2400" dirty="0"/>
              <a:t>重要性は、</a:t>
            </a:r>
            <a:r>
              <a:rPr lang="ja-JP" altLang="ja-JP" sz="2400" dirty="0"/>
              <a:t>ソフトウェア開発に限ら</a:t>
            </a:r>
            <a:r>
              <a:rPr lang="ja-JP" altLang="en-US" sz="2400" dirty="0"/>
              <a:t>ない</a:t>
            </a:r>
            <a:endParaRPr lang="ja-JP" altLang="ja-JP" sz="2400" dirty="0"/>
          </a:p>
          <a:p>
            <a:r>
              <a:rPr lang="ja-JP" altLang="ja-JP" sz="2400" dirty="0">
                <a:solidFill>
                  <a:srgbClr val="FF0000"/>
                </a:solidFill>
              </a:rPr>
              <a:t>サービス要件の定義は、基本計画書</a:t>
            </a:r>
            <a:r>
              <a:rPr lang="ja-JP" altLang="en-US" sz="2400" dirty="0">
                <a:solidFill>
                  <a:srgbClr val="FF0000"/>
                </a:solidFill>
              </a:rPr>
              <a:t>の行間を埋める</a:t>
            </a:r>
            <a:r>
              <a:rPr lang="ja-JP" altLang="en-US" sz="2400" dirty="0"/>
              <a:t>もの</a:t>
            </a:r>
            <a:endParaRPr lang="ja-JP" altLang="ja-JP" sz="2400" dirty="0"/>
          </a:p>
          <a:p>
            <a:r>
              <a:rPr lang="ja-JP" altLang="ja-JP" sz="2400" dirty="0">
                <a:solidFill>
                  <a:srgbClr val="FF0000"/>
                </a:solidFill>
              </a:rPr>
              <a:t>開発に大きな工数が掛かるのは、例外処理の規模と拡張性</a:t>
            </a:r>
            <a:r>
              <a:rPr lang="ja-JP" altLang="en-US" sz="2400" dirty="0">
                <a:solidFill>
                  <a:srgbClr val="FF0000"/>
                </a:solidFill>
              </a:rPr>
              <a:t>への配慮</a:t>
            </a:r>
            <a:endParaRPr lang="ja-JP" altLang="ja-JP" sz="2400" dirty="0">
              <a:solidFill>
                <a:srgbClr val="FF0000"/>
              </a:solidFill>
            </a:endParaRPr>
          </a:p>
          <a:p>
            <a:r>
              <a:rPr lang="ja-JP" altLang="ja-JP" sz="2400" dirty="0"/>
              <a:t>サービス要件定義段階での合意形成が重要</a:t>
            </a:r>
          </a:p>
          <a:p>
            <a:r>
              <a:rPr lang="ja-JP" altLang="ja-JP" sz="2400" dirty="0"/>
              <a:t>業務、システムの構築は、</a:t>
            </a:r>
            <a:r>
              <a:rPr lang="ja-JP" altLang="ja-JP" sz="2400" dirty="0">
                <a:solidFill>
                  <a:srgbClr val="FF0000"/>
                </a:solidFill>
              </a:rPr>
              <a:t>論理的に明確なサービスの要件がなければ構築できない</a:t>
            </a:r>
          </a:p>
          <a:p>
            <a:pPr lvl="1"/>
            <a:r>
              <a:rPr lang="ja-JP" altLang="en-US" sz="2000" dirty="0"/>
              <a:t>曖昧</a:t>
            </a:r>
            <a:r>
              <a:rPr lang="ja-JP" altLang="ja-JP" sz="2000" dirty="0"/>
              <a:t>なまま、業務構築、システム開発を行った場合</a:t>
            </a:r>
            <a:r>
              <a:rPr lang="ja-JP" altLang="en-US" sz="2000" dirty="0"/>
              <a:t>、</a:t>
            </a:r>
            <a:r>
              <a:rPr lang="ja-JP" altLang="en-US" sz="2000" dirty="0">
                <a:solidFill>
                  <a:srgbClr val="FF0000"/>
                </a:solidFill>
              </a:rPr>
              <a:t>過大な見積もり、大きな手戻り</a:t>
            </a:r>
            <a:r>
              <a:rPr lang="ja-JP" altLang="en-US" sz="2000" dirty="0"/>
              <a:t>が発生する</a:t>
            </a:r>
            <a:endParaRPr lang="en-US" altLang="ja-JP" sz="2000" dirty="0"/>
          </a:p>
          <a:p>
            <a:pPr lvl="1"/>
            <a:r>
              <a:rPr lang="ja-JP" altLang="en-US" sz="2000" dirty="0"/>
              <a:t>齟齬の顕在化が後工程になればなるほど、工数が大きくな</a:t>
            </a:r>
            <a:r>
              <a:rPr lang="ja-JP" altLang="en-US" sz="2800" dirty="0"/>
              <a:t>る</a:t>
            </a:r>
            <a:endParaRPr lang="ja-JP" altLang="ja-JP" sz="2000" dirty="0"/>
          </a:p>
          <a:p>
            <a:r>
              <a:rPr lang="ja-JP" altLang="ja-JP" sz="2400" dirty="0"/>
              <a:t>業務とシステムでの分担は明確に</a:t>
            </a:r>
          </a:p>
          <a:p>
            <a:r>
              <a:rPr lang="ja-JP" altLang="ja-JP" sz="2400" dirty="0">
                <a:solidFill>
                  <a:srgbClr val="FF0000"/>
                </a:solidFill>
              </a:rPr>
              <a:t>情報（データ）と機能の流れは明確に</a:t>
            </a:r>
            <a:r>
              <a:rPr lang="ja-JP" altLang="en-US" sz="2400" dirty="0"/>
              <a:t>。</a:t>
            </a:r>
            <a:endParaRPr lang="ja-JP" altLang="ja-JP" sz="2400" dirty="0"/>
          </a:p>
          <a:p>
            <a:r>
              <a:rPr lang="ja-JP" altLang="ja-JP" sz="2400" dirty="0"/>
              <a:t>サービス要件は、開発過程、検証中に、なんらかの変更があることを前提とする</a:t>
            </a:r>
            <a:endParaRPr lang="en-US" altLang="ja-JP" sz="2400" dirty="0"/>
          </a:p>
          <a:p>
            <a:r>
              <a:rPr lang="ja-JP" altLang="en-US" sz="2400" dirty="0"/>
              <a:t>サービス要件定義には、</a:t>
            </a:r>
            <a:r>
              <a:rPr lang="ja-JP" altLang="en-US" sz="2400" dirty="0">
                <a:solidFill>
                  <a:srgbClr val="FF0000"/>
                </a:solidFill>
              </a:rPr>
              <a:t>全体</a:t>
            </a:r>
            <a:r>
              <a:rPr lang="ja-JP" altLang="ja-JP" sz="2400" dirty="0">
                <a:solidFill>
                  <a:srgbClr val="FF0000"/>
                </a:solidFill>
              </a:rPr>
              <a:t>最適化の観点で</a:t>
            </a:r>
            <a:r>
              <a:rPr lang="ja-JP" altLang="en-US" sz="2400" dirty="0"/>
              <a:t>システムサイドからの</a:t>
            </a:r>
            <a:r>
              <a:rPr lang="ja-JP" altLang="ja-JP" sz="2400" dirty="0"/>
              <a:t>助言が必要</a:t>
            </a:r>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13</a:t>
            </a:fld>
            <a:endParaRPr kumimoji="0" lang="en-US"/>
          </a:p>
        </p:txBody>
      </p:sp>
      <p:sp>
        <p:nvSpPr>
          <p:cNvPr id="7" name="横巻き 6"/>
          <p:cNvSpPr/>
          <p:nvPr/>
        </p:nvSpPr>
        <p:spPr>
          <a:xfrm>
            <a:off x="6456040" y="6106864"/>
            <a:ext cx="4050993"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j-ea"/>
                <a:ea typeface="+mj-ea"/>
              </a:rPr>
              <a:t>資源の無駄遣いをなくして、より高いサービスの提供を目指す。</a:t>
            </a:r>
          </a:p>
        </p:txBody>
      </p:sp>
      <p:sp>
        <p:nvSpPr>
          <p:cNvPr id="2" name="右矢印 1"/>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574519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7488" y="0"/>
            <a:ext cx="9180512" cy="928670"/>
          </a:xfrm>
        </p:spPr>
        <p:txBody>
          <a:bodyPr>
            <a:normAutofit/>
          </a:bodyPr>
          <a:lstStyle/>
          <a:p>
            <a:r>
              <a:rPr kumimoji="1" lang="en-US" altLang="ja-JP" dirty="0" smtClean="0"/>
              <a:t>【</a:t>
            </a:r>
            <a:r>
              <a:rPr lang="ja-JP" altLang="en-US" dirty="0"/>
              <a:t>詳細</a:t>
            </a:r>
            <a:r>
              <a:rPr kumimoji="1" lang="en-US" altLang="ja-JP" dirty="0" smtClean="0"/>
              <a:t>】</a:t>
            </a:r>
            <a:r>
              <a:rPr kumimoji="1" lang="ja-JP" altLang="en-US" dirty="0" smtClean="0"/>
              <a:t>サービス要件定義での考慮点</a:t>
            </a:r>
            <a:endParaRPr kumimoji="1" lang="ja-JP" altLang="en-US" dirty="0"/>
          </a:p>
        </p:txBody>
      </p:sp>
      <p:sp>
        <p:nvSpPr>
          <p:cNvPr id="3" name="コンテンツ プレースホルダ 2"/>
          <p:cNvSpPr>
            <a:spLocks noGrp="1"/>
          </p:cNvSpPr>
          <p:nvPr>
            <p:ph sz="half" idx="1"/>
          </p:nvPr>
        </p:nvSpPr>
        <p:spPr>
          <a:xfrm>
            <a:off x="532435" y="1052736"/>
            <a:ext cx="5487365" cy="5805264"/>
          </a:xfrm>
        </p:spPr>
        <p:txBody>
          <a:bodyPr>
            <a:normAutofit fontScale="92500" lnSpcReduction="20000"/>
          </a:bodyPr>
          <a:lstStyle/>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pPr lvl="1"/>
            <a:endParaRPr lang="en-US" altLang="ja-JP" dirty="0" smtClean="0"/>
          </a:p>
        </p:txBody>
      </p:sp>
      <p:sp>
        <p:nvSpPr>
          <p:cNvPr id="4" name="コンテンツ プレースホルダ 3"/>
          <p:cNvSpPr>
            <a:spLocks noGrp="1"/>
          </p:cNvSpPr>
          <p:nvPr>
            <p:ph sz="half" idx="2"/>
          </p:nvPr>
        </p:nvSpPr>
        <p:spPr>
          <a:xfrm>
            <a:off x="6172199" y="1052736"/>
            <a:ext cx="5738149" cy="5805264"/>
          </a:xfrm>
        </p:spPr>
        <p:txBody>
          <a:bodyPr>
            <a:normAutofit fontScale="92500" lnSpcReduction="20000"/>
          </a:bodyPr>
          <a:lstStyle/>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2"/>
            <a:endParaRPr lang="en-US" altLang="ja-JP" dirty="0" smtClean="0"/>
          </a:p>
          <a:p>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14</a:t>
            </a:fld>
            <a:endParaRPr kumimoji="0" lang="en-US"/>
          </a:p>
        </p:txBody>
      </p:sp>
    </p:spTree>
    <p:extLst>
      <p:ext uri="{BB962C8B-B14F-4D97-AF65-F5344CB8AC3E}">
        <p14:creationId xmlns:p14="http://schemas.microsoft.com/office/powerpoint/2010/main" val="143037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ja-JP" dirty="0"/>
              <a:t>各工程での成果物の妥当性評価</a:t>
            </a:r>
            <a:endParaRPr lang="en-US" altLang="ja-JP" dirty="0"/>
          </a:p>
        </p:txBody>
      </p:sp>
      <p:sp>
        <p:nvSpPr>
          <p:cNvPr id="6" name="コンテンツ プレースホルダ 5"/>
          <p:cNvSpPr>
            <a:spLocks noGrp="1"/>
          </p:cNvSpPr>
          <p:nvPr>
            <p:ph idx="1"/>
          </p:nvPr>
        </p:nvSpPr>
        <p:spPr>
          <a:xfrm>
            <a:off x="509285" y="980729"/>
            <a:ext cx="11088547" cy="5740747"/>
          </a:xfrm>
        </p:spPr>
        <p:txBody>
          <a:bodyPr>
            <a:noAutofit/>
          </a:bodyPr>
          <a:lstStyle/>
          <a:p>
            <a:r>
              <a:rPr lang="ja-JP" altLang="ja-JP" dirty="0"/>
              <a:t>各工程での成果物の妥当性評価</a:t>
            </a:r>
            <a:endParaRPr lang="en-US" altLang="ja-JP" dirty="0"/>
          </a:p>
          <a:p>
            <a:pPr lvl="1"/>
            <a:r>
              <a:rPr lang="ja-JP" altLang="ja-JP" dirty="0"/>
              <a:t>全ての工程での仕様書について</a:t>
            </a:r>
            <a:endParaRPr lang="en-US" altLang="ja-JP" dirty="0"/>
          </a:p>
          <a:p>
            <a:pPr lvl="2"/>
            <a:r>
              <a:rPr lang="zh-TW" altLang="en-US" dirty="0"/>
              <a:t>基本設計</a:t>
            </a:r>
            <a:r>
              <a:rPr lang="ja-JP" altLang="en-US" dirty="0"/>
              <a:t>書</a:t>
            </a:r>
            <a:r>
              <a:rPr lang="zh-TW" altLang="en-US" dirty="0"/>
              <a:t>、概要設計</a:t>
            </a:r>
            <a:r>
              <a:rPr lang="ja-JP" altLang="en-US" dirty="0"/>
              <a:t>書</a:t>
            </a:r>
            <a:r>
              <a:rPr lang="zh-TW" altLang="en-US" dirty="0"/>
              <a:t>、詳細設計</a:t>
            </a:r>
            <a:r>
              <a:rPr lang="ja-JP" altLang="en-US" dirty="0"/>
              <a:t>書</a:t>
            </a:r>
            <a:r>
              <a:rPr lang="zh-TW" altLang="en-US" dirty="0"/>
              <a:t>、外部設計</a:t>
            </a:r>
            <a:r>
              <a:rPr lang="ja-JP" altLang="en-US" dirty="0"/>
              <a:t>書</a:t>
            </a:r>
            <a:r>
              <a:rPr lang="zh-TW" altLang="en-US" dirty="0"/>
              <a:t>、内部設計</a:t>
            </a:r>
            <a:r>
              <a:rPr lang="ja-JP" altLang="en-US" dirty="0"/>
              <a:t>書、プログラム仕様書</a:t>
            </a:r>
            <a:r>
              <a:rPr lang="ja-JP" altLang="en-US" dirty="0" err="1"/>
              <a:t>、、、</a:t>
            </a:r>
            <a:r>
              <a:rPr lang="ja-JP" altLang="en-US" dirty="0"/>
              <a:t>？</a:t>
            </a:r>
            <a:endParaRPr lang="en-US" altLang="ja-JP" dirty="0"/>
          </a:p>
          <a:p>
            <a:pPr lvl="1"/>
            <a:r>
              <a:rPr lang="ja-JP" altLang="ja-JP" dirty="0"/>
              <a:t>曖昧性・不確実性の排除</a:t>
            </a:r>
            <a:endParaRPr lang="en-US" altLang="ja-JP" dirty="0"/>
          </a:p>
          <a:p>
            <a:pPr lvl="2"/>
            <a:r>
              <a:rPr lang="ja-JP" altLang="en-US" dirty="0">
                <a:solidFill>
                  <a:srgbClr val="FF0000"/>
                </a:solidFill>
              </a:rPr>
              <a:t>図表を活用することが有効。</a:t>
            </a:r>
            <a:endParaRPr lang="en-US" altLang="ja-JP" dirty="0">
              <a:solidFill>
                <a:srgbClr val="FF0000"/>
              </a:solidFill>
            </a:endParaRPr>
          </a:p>
          <a:p>
            <a:pPr lvl="1"/>
            <a:r>
              <a:rPr lang="ja-JP" altLang="ja-JP" dirty="0"/>
              <a:t>読むべき人が理解できるか？</a:t>
            </a:r>
            <a:endParaRPr lang="en-US" altLang="ja-JP" dirty="0"/>
          </a:p>
          <a:p>
            <a:pPr lvl="2"/>
            <a:r>
              <a:rPr lang="ja-JP" altLang="en-US" dirty="0">
                <a:solidFill>
                  <a:srgbClr val="FF0000"/>
                </a:solidFill>
              </a:rPr>
              <a:t>暗黙知なしで、難易度、工数、適用すべき技術、実現方式を算定できるか？</a:t>
            </a:r>
            <a:endParaRPr lang="en-US" altLang="ja-JP" dirty="0">
              <a:solidFill>
                <a:srgbClr val="FF0000"/>
              </a:solidFill>
            </a:endParaRPr>
          </a:p>
          <a:p>
            <a:pPr lvl="1"/>
            <a:r>
              <a:rPr lang="ja-JP" altLang="en-US" dirty="0"/>
              <a:t>将来のコストを削減するか、当面のコストを削減するか？</a:t>
            </a:r>
            <a:endParaRPr lang="en-US" altLang="ja-JP" dirty="0"/>
          </a:p>
          <a:p>
            <a:r>
              <a:rPr lang="ja-JP" altLang="ja-JP" dirty="0"/>
              <a:t>参考見積書の評価</a:t>
            </a:r>
            <a:endParaRPr lang="ja-JP" altLang="ja-JP" sz="2000" dirty="0"/>
          </a:p>
          <a:p>
            <a:pPr lvl="1"/>
            <a:r>
              <a:rPr lang="ja-JP" altLang="en-US" sz="2000" dirty="0">
                <a:solidFill>
                  <a:srgbClr val="FF0000"/>
                </a:solidFill>
              </a:rPr>
              <a:t>曖昧な仕様書をベースにした業者の高額見積もりをベースに、要件をカットしない。</a:t>
            </a:r>
            <a:endParaRPr lang="en-US" altLang="ja-JP" sz="2000" dirty="0">
              <a:solidFill>
                <a:srgbClr val="FF0000"/>
              </a:solidFill>
            </a:endParaRPr>
          </a:p>
          <a:p>
            <a:pPr lvl="1"/>
            <a:r>
              <a:rPr lang="ja-JP" altLang="en-US" sz="2000" dirty="0"/>
              <a:t>人件費単価が高いから、見積もりが高くなるという評価は妥当でない。</a:t>
            </a:r>
            <a:endParaRPr lang="ja-JP" altLang="ja-JP" sz="2000" dirty="0"/>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15</a:t>
            </a:fld>
            <a:endParaRPr kumimoji="0" lang="en-US"/>
          </a:p>
        </p:txBody>
      </p:sp>
      <p:sp>
        <p:nvSpPr>
          <p:cNvPr id="7" name="右矢印 6"/>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5353221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dirty="0" smtClean="0"/>
              <a:t>【</a:t>
            </a:r>
            <a:r>
              <a:rPr lang="ja-JP" altLang="en-US" dirty="0" smtClean="0"/>
              <a:t>詳細</a:t>
            </a:r>
            <a:r>
              <a:rPr lang="en-US" altLang="ja-JP" dirty="0" smtClean="0"/>
              <a:t>】</a:t>
            </a:r>
            <a:r>
              <a:rPr lang="ja-JP" altLang="en-US" dirty="0" smtClean="0"/>
              <a:t>各仕様書</a:t>
            </a:r>
            <a:r>
              <a:rPr kumimoji="1" lang="ja-JP" altLang="en-US" dirty="0" smtClean="0"/>
              <a:t>の妥当性の評価</a:t>
            </a:r>
            <a:endParaRPr kumimoji="1" lang="ja-JP" altLang="en-US" dirty="0"/>
          </a:p>
        </p:txBody>
      </p:sp>
      <p:sp>
        <p:nvSpPr>
          <p:cNvPr id="3" name="コンテンツ プレースホルダ 2"/>
          <p:cNvSpPr>
            <a:spLocks noGrp="1"/>
          </p:cNvSpPr>
          <p:nvPr>
            <p:ph sz="half" idx="1"/>
          </p:nvPr>
        </p:nvSpPr>
        <p:spPr>
          <a:xfrm>
            <a:off x="300942" y="1052736"/>
            <a:ext cx="5718858" cy="5805264"/>
          </a:xfrm>
        </p:spPr>
        <p:txBody>
          <a:bodyPr>
            <a:normAutofit/>
          </a:bodyPr>
          <a:lstStyle/>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4" name="コンテンツ プレースホルダ 3"/>
          <p:cNvSpPr>
            <a:spLocks noGrp="1"/>
          </p:cNvSpPr>
          <p:nvPr>
            <p:ph sz="half" idx="2"/>
          </p:nvPr>
        </p:nvSpPr>
        <p:spPr>
          <a:xfrm>
            <a:off x="6172200" y="1158858"/>
            <a:ext cx="5610828" cy="5562617"/>
          </a:xfrm>
        </p:spPr>
        <p:txBody>
          <a:bodyPr>
            <a:normAutofit/>
          </a:bodyPr>
          <a:lstStyle/>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16</a:t>
            </a:fld>
            <a:endParaRPr kumimoji="0" lang="en-US"/>
          </a:p>
        </p:txBody>
      </p:sp>
    </p:spTree>
    <p:extLst>
      <p:ext uri="{BB962C8B-B14F-4D97-AF65-F5344CB8AC3E}">
        <p14:creationId xmlns:p14="http://schemas.microsoft.com/office/powerpoint/2010/main" val="3090124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sz="3600" dirty="0"/>
              <a:t>サービス要件定義のまとめ</a:t>
            </a:r>
          </a:p>
        </p:txBody>
      </p:sp>
      <p:sp>
        <p:nvSpPr>
          <p:cNvPr id="3" name="コンテンツ プレースホルダ 2"/>
          <p:cNvSpPr>
            <a:spLocks noGrp="1"/>
          </p:cNvSpPr>
          <p:nvPr>
            <p:ph sz="half" idx="1"/>
          </p:nvPr>
        </p:nvSpPr>
        <p:spPr>
          <a:xfrm>
            <a:off x="393539" y="1124744"/>
            <a:ext cx="5626261" cy="5733256"/>
          </a:xfrm>
        </p:spPr>
        <p:txBody>
          <a:bodyPr>
            <a:normAutofit lnSpcReduction="10000"/>
          </a:bodyPr>
          <a:lstStyle/>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3"/>
            <a:endParaRPr lang="en-US" altLang="ja-JP" dirty="0" smtClean="0"/>
          </a:p>
          <a:p>
            <a:pPr lvl="2"/>
            <a:endParaRPr lang="en-US" altLang="ja-JP" dirty="0" smtClean="0"/>
          </a:p>
          <a:p>
            <a:pPr lvl="2"/>
            <a:endParaRPr kumimoji="1" lang="ja-JP" altLang="en-US" dirty="0"/>
          </a:p>
        </p:txBody>
      </p:sp>
      <p:sp>
        <p:nvSpPr>
          <p:cNvPr id="4" name="コンテンツ プレースホルダ 3"/>
          <p:cNvSpPr>
            <a:spLocks noGrp="1"/>
          </p:cNvSpPr>
          <p:nvPr>
            <p:ph sz="half" idx="2"/>
          </p:nvPr>
        </p:nvSpPr>
        <p:spPr>
          <a:xfrm>
            <a:off x="6172199" y="1052736"/>
            <a:ext cx="5626261" cy="5805264"/>
          </a:xfrm>
        </p:spPr>
        <p:txBody>
          <a:bodyPr>
            <a:normAutofit lnSpcReduction="10000"/>
          </a:bodyPr>
          <a:lstStyle/>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1"/>
            <a:endParaRPr lang="en-US" altLang="ja-JP" dirty="0" smtClean="0"/>
          </a:p>
          <a:p>
            <a:pPr lvl="1"/>
            <a:endParaRPr lang="en-US" altLang="ja-JP" dirty="0" smtClean="0"/>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17</a:t>
            </a:fld>
            <a:endParaRPr kumimoji="0" lang="en-US"/>
          </a:p>
        </p:txBody>
      </p:sp>
    </p:spTree>
    <p:extLst>
      <p:ext uri="{BB962C8B-B14F-4D97-AF65-F5344CB8AC3E}">
        <p14:creationId xmlns:p14="http://schemas.microsoft.com/office/powerpoint/2010/main" val="2536901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ja-JP" altLang="en-US" sz="3200" dirty="0"/>
              <a:t>図書館サービスシステムの企画・調達・業者管理に必要な</a:t>
            </a:r>
            <a:r>
              <a:rPr lang="en-US" altLang="ja-JP" sz="3200" dirty="0"/>
              <a:t>IT</a:t>
            </a:r>
            <a:r>
              <a:rPr lang="ja-JP" altLang="en-US" sz="3200" dirty="0"/>
              <a:t>関連基礎情報</a:t>
            </a:r>
          </a:p>
        </p:txBody>
      </p:sp>
      <p:sp>
        <p:nvSpPr>
          <p:cNvPr id="3" name="コンテンツ プレースホルダー 2"/>
          <p:cNvSpPr>
            <a:spLocks noGrp="1"/>
          </p:cNvSpPr>
          <p:nvPr>
            <p:ph sz="half" idx="1"/>
          </p:nvPr>
        </p:nvSpPr>
        <p:spPr>
          <a:xfrm>
            <a:off x="370390" y="1988840"/>
            <a:ext cx="5649410" cy="4464496"/>
          </a:xfrm>
        </p:spPr>
        <p:txBody>
          <a:bodyPr>
            <a:normAutofit fontScale="92500" lnSpcReduction="20000"/>
          </a:bodyPr>
          <a:lstStyle/>
          <a:p>
            <a:r>
              <a:rPr lang="ja-JP" altLang="en-US" dirty="0"/>
              <a:t>システム企画 </a:t>
            </a:r>
          </a:p>
          <a:p>
            <a:pPr lvl="1"/>
            <a:r>
              <a:rPr lang="ja-JP" altLang="en-US" dirty="0"/>
              <a:t>◆</a:t>
            </a:r>
            <a:r>
              <a:rPr lang="ja-JP" altLang="en-US" dirty="0" smtClean="0"/>
              <a:t>ソフトウェアライフサイクル </a:t>
            </a:r>
            <a:endParaRPr lang="ja-JP" altLang="en-US" dirty="0"/>
          </a:p>
          <a:p>
            <a:pPr lvl="1"/>
            <a:r>
              <a:rPr lang="ja-JP" altLang="en-US" dirty="0"/>
              <a:t>◆システム化</a:t>
            </a:r>
            <a:r>
              <a:rPr lang="ja-JP" altLang="en-US" dirty="0" smtClean="0"/>
              <a:t>計画</a:t>
            </a:r>
            <a:endParaRPr lang="ja-JP" altLang="en-US" dirty="0"/>
          </a:p>
          <a:p>
            <a:pPr lvl="1"/>
            <a:r>
              <a:rPr lang="ja-JP" altLang="en-US" dirty="0"/>
              <a:t>◆要件定義 </a:t>
            </a:r>
          </a:p>
          <a:p>
            <a:pPr lvl="1"/>
            <a:r>
              <a:rPr lang="ja-JP" altLang="en-US" dirty="0"/>
              <a:t>◆調達 </a:t>
            </a:r>
          </a:p>
          <a:p>
            <a:r>
              <a:rPr lang="ja-JP" altLang="en-US" dirty="0"/>
              <a:t>業務プロセスとモデル化 </a:t>
            </a:r>
          </a:p>
          <a:p>
            <a:pPr lvl="1"/>
            <a:r>
              <a:rPr lang="ja-JP" altLang="en-US" dirty="0"/>
              <a:t>◆業務プロセス </a:t>
            </a:r>
          </a:p>
          <a:p>
            <a:pPr lvl="1"/>
            <a:r>
              <a:rPr lang="ja-JP" altLang="en-US" dirty="0"/>
              <a:t>◆モデル化の手法 </a:t>
            </a:r>
          </a:p>
          <a:p>
            <a:r>
              <a:rPr lang="ja-JP" altLang="en-US" dirty="0"/>
              <a:t>システム開発手法 </a:t>
            </a:r>
          </a:p>
          <a:p>
            <a:pPr lvl="1"/>
            <a:r>
              <a:rPr lang="ja-JP" altLang="en-US" dirty="0"/>
              <a:t>◆システム開発手法 </a:t>
            </a:r>
          </a:p>
          <a:p>
            <a:pPr lvl="2"/>
            <a:r>
              <a:rPr lang="ja-JP" altLang="en-US" dirty="0"/>
              <a:t>ウォーターフォールモデル </a:t>
            </a:r>
          </a:p>
          <a:p>
            <a:pPr lvl="2"/>
            <a:r>
              <a:rPr lang="ja-JP" altLang="en-US" dirty="0"/>
              <a:t>プロトタイプモデル： </a:t>
            </a:r>
          </a:p>
          <a:p>
            <a:pPr lvl="2"/>
            <a:r>
              <a:rPr lang="ja-JP" altLang="en-US" dirty="0"/>
              <a:t>スパイラルモデル </a:t>
            </a:r>
          </a:p>
          <a:p>
            <a:pPr lvl="1"/>
            <a:endParaRPr kumimoji="1" lang="ja-JP" altLang="en-US" dirty="0"/>
          </a:p>
        </p:txBody>
      </p:sp>
      <p:sp>
        <p:nvSpPr>
          <p:cNvPr id="4" name="コンテンツ プレースホルダー 3"/>
          <p:cNvSpPr>
            <a:spLocks noGrp="1"/>
          </p:cNvSpPr>
          <p:nvPr>
            <p:ph sz="half" idx="2"/>
          </p:nvPr>
        </p:nvSpPr>
        <p:spPr>
          <a:xfrm>
            <a:off x="6172200" y="1988840"/>
            <a:ext cx="5649410" cy="4464496"/>
          </a:xfrm>
        </p:spPr>
        <p:txBody>
          <a:bodyPr>
            <a:normAutofit fontScale="92500" lnSpcReduction="20000"/>
          </a:bodyPr>
          <a:lstStyle/>
          <a:p>
            <a:r>
              <a:rPr lang="ja-JP" altLang="en-US" dirty="0"/>
              <a:t>テスト手法 </a:t>
            </a:r>
          </a:p>
          <a:p>
            <a:pPr lvl="1"/>
            <a:r>
              <a:rPr lang="ja-JP" altLang="en-US" dirty="0"/>
              <a:t>◆テストの目的・工程 </a:t>
            </a:r>
          </a:p>
          <a:p>
            <a:pPr lvl="1"/>
            <a:r>
              <a:rPr lang="ja-JP" altLang="en-US" dirty="0"/>
              <a:t>◆各テスト工程とテスト手法 </a:t>
            </a:r>
          </a:p>
          <a:p>
            <a:r>
              <a:rPr lang="en-US" altLang="ja-JP" dirty="0"/>
              <a:t>IT</a:t>
            </a:r>
            <a:r>
              <a:rPr lang="ja-JP" altLang="en-US" dirty="0"/>
              <a:t>サービスマネジメント・プロジェクトマネジメント </a:t>
            </a:r>
          </a:p>
          <a:p>
            <a:pPr lvl="1"/>
            <a:r>
              <a:rPr lang="ja-JP" altLang="en-US" dirty="0"/>
              <a:t>◆</a:t>
            </a:r>
            <a:r>
              <a:rPr lang="en-US" altLang="ja-JP" dirty="0"/>
              <a:t>ITIL</a:t>
            </a:r>
            <a:r>
              <a:rPr lang="ja-JP" altLang="en-US" sz="1900" dirty="0"/>
              <a:t>（</a:t>
            </a:r>
            <a:r>
              <a:rPr lang="en-US" altLang="ja-JP" sz="1900" dirty="0"/>
              <a:t>Information Technology Infrastructure Library</a:t>
            </a:r>
            <a:r>
              <a:rPr lang="ja-JP" altLang="en-US" sz="1900" dirty="0"/>
              <a:t>） </a:t>
            </a:r>
          </a:p>
          <a:p>
            <a:pPr lvl="1"/>
            <a:r>
              <a:rPr lang="ja-JP" altLang="en-US" dirty="0"/>
              <a:t>◆</a:t>
            </a:r>
            <a:r>
              <a:rPr lang="en-US" altLang="ja-JP" dirty="0"/>
              <a:t>SLA</a:t>
            </a:r>
            <a:r>
              <a:rPr lang="ja-JP" altLang="en-US" sz="1900" dirty="0"/>
              <a:t>（</a:t>
            </a:r>
            <a:r>
              <a:rPr lang="en-US" altLang="ja-JP" sz="1900" dirty="0"/>
              <a:t>Service Level Agreement</a:t>
            </a:r>
            <a:r>
              <a:rPr lang="ja-JP" altLang="en-US" sz="1900" dirty="0"/>
              <a:t>） </a:t>
            </a:r>
            <a:endParaRPr lang="ja-JP" altLang="en-US" dirty="0"/>
          </a:p>
          <a:p>
            <a:pPr lvl="1"/>
            <a:r>
              <a:rPr lang="ja-JP" altLang="en-US" dirty="0"/>
              <a:t>◆プロジェクトの定義 </a:t>
            </a:r>
          </a:p>
          <a:p>
            <a:pPr lvl="1"/>
            <a:r>
              <a:rPr lang="ja-JP" altLang="en-US" dirty="0"/>
              <a:t>◆プロジェクトマネジメント </a:t>
            </a:r>
          </a:p>
          <a:p>
            <a:endParaRPr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18</a:t>
            </a:fld>
            <a:endParaRPr kumimoji="0" lang="en-US"/>
          </a:p>
        </p:txBody>
      </p:sp>
      <p:sp>
        <p:nvSpPr>
          <p:cNvPr id="9" name="正方形/長方形 8"/>
          <p:cNvSpPr/>
          <p:nvPr/>
        </p:nvSpPr>
        <p:spPr>
          <a:xfrm>
            <a:off x="1847528" y="991573"/>
            <a:ext cx="8568952" cy="707886"/>
          </a:xfrm>
          <a:prstGeom prst="rect">
            <a:avLst/>
          </a:prstGeom>
        </p:spPr>
        <p:txBody>
          <a:bodyPr wrap="square">
            <a:spAutoFit/>
          </a:bodyPr>
          <a:lstStyle/>
          <a:p>
            <a:r>
              <a:rPr lang="ja-JP" altLang="en-US" sz="2000" b="1" dirty="0">
                <a:latin typeface="+mj-ea"/>
                <a:ea typeface="+mj-ea"/>
                <a:hlinkClick r:id="rId3" action="ppaction://hlinkfile"/>
              </a:rPr>
              <a:t> </a:t>
            </a:r>
            <a:r>
              <a:rPr lang="en-US" altLang="ja-JP" sz="2000" b="1" dirty="0">
                <a:latin typeface="+mj-ea"/>
                <a:ea typeface="+mj-ea"/>
                <a:hlinkClick r:id="rId3" action="ppaction://hlinkfile"/>
              </a:rPr>
              <a:t>IT</a:t>
            </a:r>
            <a:r>
              <a:rPr lang="ja-JP" altLang="en-US" sz="2000" b="1" dirty="0">
                <a:latin typeface="+mj-ea"/>
                <a:ea typeface="+mj-ea"/>
                <a:hlinkClick r:id="rId3" action="ppaction://hlinkfile"/>
              </a:rPr>
              <a:t>メールマガジンコンテンツ統合版 </a:t>
            </a:r>
            <a:r>
              <a:rPr lang="ja-JP" altLang="en-US" sz="2000" b="1" dirty="0">
                <a:latin typeface="+mj-ea"/>
                <a:ea typeface="+mj-ea"/>
              </a:rPr>
              <a:t>～</a:t>
            </a:r>
            <a:r>
              <a:rPr lang="en-US" altLang="ja-JP" sz="2000" b="1" dirty="0">
                <a:latin typeface="+mj-ea"/>
                <a:ea typeface="+mj-ea"/>
              </a:rPr>
              <a:t>IT</a:t>
            </a:r>
            <a:r>
              <a:rPr lang="ja-JP" altLang="en-US" sz="2000" b="1" dirty="0">
                <a:latin typeface="+mj-ea"/>
                <a:ea typeface="+mj-ea"/>
              </a:rPr>
              <a:t>関連基礎情報について～</a:t>
            </a:r>
            <a:endParaRPr lang="en-US" altLang="ja-JP" sz="2000" b="1" dirty="0">
              <a:latin typeface="+mj-ea"/>
              <a:ea typeface="+mj-ea"/>
            </a:endParaRPr>
          </a:p>
          <a:p>
            <a:r>
              <a:rPr lang="ja-JP" altLang="en-US" sz="2000" b="1" dirty="0">
                <a:latin typeface="+mj-ea"/>
                <a:ea typeface="+mj-ea"/>
              </a:rPr>
              <a:t>国立国会図書館職員向け資料より</a:t>
            </a:r>
            <a:endParaRPr lang="en-US" altLang="ja-JP" sz="2000" b="1" dirty="0">
              <a:latin typeface="+mj-ea"/>
              <a:ea typeface="+mj-ea"/>
            </a:endParaRPr>
          </a:p>
        </p:txBody>
      </p:sp>
    </p:spTree>
    <p:extLst>
      <p:ext uri="{BB962C8B-B14F-4D97-AF65-F5344CB8AC3E}">
        <p14:creationId xmlns:p14="http://schemas.microsoft.com/office/powerpoint/2010/main" val="3023431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7"/>
          <p:cNvGrpSpPr>
            <a:grpSpLocks/>
          </p:cNvGrpSpPr>
          <p:nvPr/>
        </p:nvGrpSpPr>
        <p:grpSpPr bwMode="auto">
          <a:xfrm>
            <a:off x="5340351" y="5481588"/>
            <a:ext cx="900113" cy="633413"/>
            <a:chOff x="2404" y="3294"/>
            <a:chExt cx="567" cy="399"/>
          </a:xfrm>
        </p:grpSpPr>
        <p:sp>
          <p:nvSpPr>
            <p:cNvPr id="900132" name="AutoShape 36"/>
            <p:cNvSpPr>
              <a:spLocks noChangeArrowheads="1"/>
            </p:cNvSpPr>
            <p:nvPr/>
          </p:nvSpPr>
          <p:spPr bwMode="auto">
            <a:xfrm>
              <a:off x="2404" y="3371"/>
              <a:ext cx="486" cy="322"/>
            </a:xfrm>
            <a:prstGeom prst="foldedCorner">
              <a:avLst>
                <a:gd name="adj" fmla="val 12500"/>
              </a:avLst>
            </a:prstGeom>
            <a:solidFill>
              <a:srgbClr val="99FF99"/>
            </a:solidFill>
            <a:ln w="15875">
              <a:solidFill>
                <a:schemeClr val="tx1"/>
              </a:solidFill>
              <a:round/>
              <a:headEnd/>
              <a:tailEnd/>
            </a:ln>
            <a:effectLst/>
          </p:spPr>
          <p:txBody>
            <a:bodyPr lIns="0" tIns="0" rIns="0" bIns="0" anchor="ctr"/>
            <a:lstStyle/>
            <a:p>
              <a:pPr defTabSz="803275"/>
              <a:r>
                <a:rPr lang="ja-JP" altLang="en-US" sz="900" b="1">
                  <a:latin typeface="Meiryo UI" panose="020B0604030504040204" pitchFamily="50" charset="-128"/>
                  <a:ea typeface="Meiryo UI" panose="020B0604030504040204" pitchFamily="50" charset="-128"/>
                </a:rPr>
                <a:t>国会図書館様</a:t>
              </a:r>
            </a:p>
            <a:p>
              <a:pPr defTabSz="803275"/>
              <a:r>
                <a:rPr lang="ja-JP" altLang="en-US" sz="900" b="1">
                  <a:latin typeface="Meiryo UI" panose="020B0604030504040204" pitchFamily="50" charset="-128"/>
                  <a:ea typeface="Meiryo UI" panose="020B0604030504040204" pitchFamily="50" charset="-128"/>
                </a:rPr>
                <a:t>技術標準適用指針</a:t>
              </a:r>
            </a:p>
          </p:txBody>
        </p:sp>
        <p:sp>
          <p:nvSpPr>
            <p:cNvPr id="900133" name="AutoShape 37"/>
            <p:cNvSpPr>
              <a:spLocks noChangeArrowheads="1"/>
            </p:cNvSpPr>
            <p:nvPr/>
          </p:nvSpPr>
          <p:spPr bwMode="auto">
            <a:xfrm>
              <a:off x="2445" y="3332"/>
              <a:ext cx="486" cy="323"/>
            </a:xfrm>
            <a:prstGeom prst="foldedCorner">
              <a:avLst>
                <a:gd name="adj" fmla="val 12500"/>
              </a:avLst>
            </a:prstGeom>
            <a:solidFill>
              <a:srgbClr val="99FF99"/>
            </a:solidFill>
            <a:ln w="15875">
              <a:solidFill>
                <a:schemeClr val="tx1"/>
              </a:solidFill>
              <a:round/>
              <a:headEnd/>
              <a:tailEnd/>
            </a:ln>
            <a:effectLst/>
          </p:spPr>
          <p:txBody>
            <a:bodyPr lIns="0" tIns="0" rIns="0" bIns="0" anchor="ctr"/>
            <a:lstStyle/>
            <a:p>
              <a:pPr defTabSz="803275"/>
              <a:r>
                <a:rPr lang="ja-JP" altLang="en-US" sz="900" b="1">
                  <a:latin typeface="Meiryo UI" panose="020B0604030504040204" pitchFamily="50" charset="-128"/>
                  <a:ea typeface="Meiryo UI" panose="020B0604030504040204" pitchFamily="50" charset="-128"/>
                </a:rPr>
                <a:t>国会図書館様</a:t>
              </a:r>
            </a:p>
            <a:p>
              <a:pPr defTabSz="803275"/>
              <a:r>
                <a:rPr lang="ja-JP" altLang="en-US" sz="900" b="1">
                  <a:latin typeface="Meiryo UI" panose="020B0604030504040204" pitchFamily="50" charset="-128"/>
                  <a:ea typeface="Meiryo UI" panose="020B0604030504040204" pitchFamily="50" charset="-128"/>
                </a:rPr>
                <a:t>技術標準適用指針</a:t>
              </a:r>
              <a:endParaRPr lang="en-US" altLang="ja-JP" sz="900" b="1">
                <a:latin typeface="Meiryo UI" panose="020B0604030504040204" pitchFamily="50" charset="-128"/>
                <a:ea typeface="Meiryo UI" panose="020B0604030504040204" pitchFamily="50" charset="-128"/>
              </a:endParaRPr>
            </a:p>
          </p:txBody>
        </p:sp>
        <p:sp>
          <p:nvSpPr>
            <p:cNvPr id="900134" name="AutoShape 38"/>
            <p:cNvSpPr>
              <a:spLocks noChangeArrowheads="1"/>
            </p:cNvSpPr>
            <p:nvPr/>
          </p:nvSpPr>
          <p:spPr bwMode="auto">
            <a:xfrm>
              <a:off x="2485" y="3294"/>
              <a:ext cx="486" cy="322"/>
            </a:xfrm>
            <a:prstGeom prst="foldedCorner">
              <a:avLst>
                <a:gd name="adj" fmla="val 12500"/>
              </a:avLst>
            </a:prstGeom>
            <a:solidFill>
              <a:srgbClr val="99FF99"/>
            </a:solidFill>
            <a:ln w="15875">
              <a:solidFill>
                <a:schemeClr val="tx1"/>
              </a:solidFill>
              <a:round/>
              <a:headEnd/>
              <a:tailEnd/>
            </a:ln>
            <a:effectLst/>
          </p:spPr>
          <p:txBody>
            <a:bodyPr lIns="0" tIns="0" rIns="0" bIns="0" anchor="ctr"/>
            <a:lstStyle/>
            <a:p>
              <a:pPr defTabSz="803275"/>
              <a:r>
                <a:rPr lang="ja-JP" altLang="en-US" sz="900" b="1" dirty="0">
                  <a:latin typeface="Meiryo UI" panose="020B0604030504040204" pitchFamily="50" charset="-128"/>
                  <a:ea typeface="Meiryo UI" panose="020B0604030504040204" pitchFamily="50" charset="-128"/>
                </a:rPr>
                <a:t>国会図書館様</a:t>
              </a:r>
            </a:p>
            <a:p>
              <a:pPr defTabSz="803275"/>
              <a:r>
                <a:rPr lang="ja-JP" altLang="en-US" sz="900" b="1" dirty="0">
                  <a:latin typeface="Meiryo UI" panose="020B0604030504040204" pitchFamily="50" charset="-128"/>
                  <a:ea typeface="Meiryo UI" panose="020B0604030504040204" pitchFamily="50" charset="-128"/>
                </a:rPr>
                <a:t>技術標準適用指針（原則）</a:t>
              </a:r>
            </a:p>
          </p:txBody>
        </p:sp>
      </p:grpSp>
      <p:sp>
        <p:nvSpPr>
          <p:cNvPr id="900098" name="Rectangle 2"/>
          <p:cNvSpPr>
            <a:spLocks noGrp="1" noChangeArrowheads="1"/>
          </p:cNvSpPr>
          <p:nvPr>
            <p:ph type="title"/>
          </p:nvPr>
        </p:nvSpPr>
        <p:spPr/>
        <p:txBody>
          <a:bodyPr>
            <a:noAutofit/>
          </a:bodyPr>
          <a:lstStyle/>
          <a:p>
            <a:pPr algn="ctr"/>
            <a:r>
              <a:rPr lang="ja-JP" altLang="en-US" sz="4000" dirty="0"/>
              <a:t>技術標準適用ガイドライン策定</a:t>
            </a:r>
          </a:p>
        </p:txBody>
      </p:sp>
      <p:grpSp>
        <p:nvGrpSpPr>
          <p:cNvPr id="3" name="Group 5"/>
          <p:cNvGrpSpPr>
            <a:grpSpLocks/>
          </p:cNvGrpSpPr>
          <p:nvPr/>
        </p:nvGrpSpPr>
        <p:grpSpPr bwMode="auto">
          <a:xfrm>
            <a:off x="8474075" y="5127575"/>
            <a:ext cx="2159000" cy="1541462"/>
            <a:chOff x="1134" y="3362"/>
            <a:chExt cx="1292" cy="912"/>
          </a:xfrm>
        </p:grpSpPr>
        <p:sp>
          <p:nvSpPr>
            <p:cNvPr id="900102" name="Rectangle 6"/>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latin typeface="Meiryo UI" panose="020B0604030504040204" pitchFamily="50" charset="-128"/>
                <a:ea typeface="Meiryo UI" panose="020B0604030504040204" pitchFamily="50" charset="-128"/>
              </a:endParaRPr>
            </a:p>
          </p:txBody>
        </p:sp>
        <p:sp>
          <p:nvSpPr>
            <p:cNvPr id="900103" name="Rectangle 7"/>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テクノロジー概要</a:t>
              </a:r>
            </a:p>
          </p:txBody>
        </p:sp>
        <p:sp>
          <p:nvSpPr>
            <p:cNvPr id="900104" name="Rectangle 8"/>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テクノロジー動向</a:t>
              </a:r>
            </a:p>
          </p:txBody>
        </p:sp>
        <p:sp>
          <p:nvSpPr>
            <p:cNvPr id="900105" name="Rectangle 9"/>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技術標準選考理由</a:t>
              </a:r>
            </a:p>
          </p:txBody>
        </p:sp>
        <p:sp>
          <p:nvSpPr>
            <p:cNvPr id="900106" name="Text Box 10"/>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latin typeface="Meiryo UI" panose="020B0604030504040204" pitchFamily="50" charset="-128"/>
                  <a:ea typeface="Meiryo UI" panose="020B0604030504040204" pitchFamily="50" charset="-128"/>
                </a:rPr>
                <a:t>技術標準</a:t>
              </a:r>
            </a:p>
          </p:txBody>
        </p:sp>
      </p:grpSp>
      <p:grpSp>
        <p:nvGrpSpPr>
          <p:cNvPr id="4" name="Group 11"/>
          <p:cNvGrpSpPr>
            <a:grpSpLocks/>
          </p:cNvGrpSpPr>
          <p:nvPr/>
        </p:nvGrpSpPr>
        <p:grpSpPr bwMode="auto">
          <a:xfrm>
            <a:off x="8402638" y="5048200"/>
            <a:ext cx="2159000" cy="1541462"/>
            <a:chOff x="1134" y="3362"/>
            <a:chExt cx="1292" cy="912"/>
          </a:xfrm>
        </p:grpSpPr>
        <p:sp>
          <p:nvSpPr>
            <p:cNvPr id="900108" name="Rectangle 12"/>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latin typeface="Meiryo UI" panose="020B0604030504040204" pitchFamily="50" charset="-128"/>
                <a:ea typeface="Meiryo UI" panose="020B0604030504040204" pitchFamily="50" charset="-128"/>
              </a:endParaRPr>
            </a:p>
          </p:txBody>
        </p:sp>
        <p:sp>
          <p:nvSpPr>
            <p:cNvPr id="900109" name="Rectangle 13"/>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テクノロジー概要</a:t>
              </a:r>
            </a:p>
          </p:txBody>
        </p:sp>
        <p:sp>
          <p:nvSpPr>
            <p:cNvPr id="900110" name="Rectangle 14"/>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テクノロジー動向</a:t>
              </a:r>
            </a:p>
          </p:txBody>
        </p:sp>
        <p:sp>
          <p:nvSpPr>
            <p:cNvPr id="900111" name="Rectangle 15"/>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技術標準選考理由</a:t>
              </a:r>
            </a:p>
          </p:txBody>
        </p:sp>
        <p:sp>
          <p:nvSpPr>
            <p:cNvPr id="900112" name="Text Box 16"/>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latin typeface="Meiryo UI" panose="020B0604030504040204" pitchFamily="50" charset="-128"/>
                  <a:ea typeface="Meiryo UI" panose="020B0604030504040204" pitchFamily="50" charset="-128"/>
                </a:rPr>
                <a:t>技術標準</a:t>
              </a:r>
            </a:p>
          </p:txBody>
        </p:sp>
      </p:grpSp>
      <p:grpSp>
        <p:nvGrpSpPr>
          <p:cNvPr id="5" name="Group 17"/>
          <p:cNvGrpSpPr>
            <a:grpSpLocks/>
          </p:cNvGrpSpPr>
          <p:nvPr/>
        </p:nvGrpSpPr>
        <p:grpSpPr bwMode="auto">
          <a:xfrm>
            <a:off x="8294688" y="4976763"/>
            <a:ext cx="2159000" cy="1541463"/>
            <a:chOff x="1134" y="3362"/>
            <a:chExt cx="1292" cy="912"/>
          </a:xfrm>
        </p:grpSpPr>
        <p:sp>
          <p:nvSpPr>
            <p:cNvPr id="900114" name="Rectangle 18"/>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latin typeface="Meiryo UI" panose="020B0604030504040204" pitchFamily="50" charset="-128"/>
                <a:ea typeface="Meiryo UI" panose="020B0604030504040204" pitchFamily="50" charset="-128"/>
              </a:endParaRPr>
            </a:p>
          </p:txBody>
        </p:sp>
        <p:sp>
          <p:nvSpPr>
            <p:cNvPr id="900115" name="Rectangle 19"/>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テクノロジー概要</a:t>
              </a:r>
            </a:p>
          </p:txBody>
        </p:sp>
        <p:sp>
          <p:nvSpPr>
            <p:cNvPr id="900116" name="Rectangle 20"/>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テクノロジー動向</a:t>
              </a:r>
            </a:p>
          </p:txBody>
        </p:sp>
        <p:sp>
          <p:nvSpPr>
            <p:cNvPr id="900117" name="Rectangle 21"/>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技術標準選考理由</a:t>
              </a:r>
            </a:p>
          </p:txBody>
        </p:sp>
        <p:sp>
          <p:nvSpPr>
            <p:cNvPr id="900118" name="Text Box 22"/>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latin typeface="Meiryo UI" panose="020B0604030504040204" pitchFamily="50" charset="-128"/>
                  <a:ea typeface="Meiryo UI" panose="020B0604030504040204" pitchFamily="50" charset="-128"/>
                </a:rPr>
                <a:t>技術標準</a:t>
              </a:r>
            </a:p>
          </p:txBody>
        </p:sp>
      </p:grpSp>
      <p:grpSp>
        <p:nvGrpSpPr>
          <p:cNvPr id="6" name="Group 23"/>
          <p:cNvGrpSpPr>
            <a:grpSpLocks/>
          </p:cNvGrpSpPr>
          <p:nvPr/>
        </p:nvGrpSpPr>
        <p:grpSpPr bwMode="auto">
          <a:xfrm>
            <a:off x="8186738" y="4903738"/>
            <a:ext cx="2159000" cy="1541463"/>
            <a:chOff x="1134" y="3362"/>
            <a:chExt cx="1292" cy="912"/>
          </a:xfrm>
        </p:grpSpPr>
        <p:sp>
          <p:nvSpPr>
            <p:cNvPr id="900120" name="Rectangle 24"/>
            <p:cNvSpPr>
              <a:spLocks noChangeArrowheads="1"/>
            </p:cNvSpPr>
            <p:nvPr/>
          </p:nvSpPr>
          <p:spPr bwMode="auto">
            <a:xfrm>
              <a:off x="1134" y="3362"/>
              <a:ext cx="1292" cy="91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latin typeface="Meiryo UI" panose="020B0604030504040204" pitchFamily="50" charset="-128"/>
                <a:ea typeface="Meiryo UI" panose="020B0604030504040204" pitchFamily="50" charset="-128"/>
              </a:endParaRPr>
            </a:p>
          </p:txBody>
        </p:sp>
        <p:sp>
          <p:nvSpPr>
            <p:cNvPr id="900121" name="Rectangle 25"/>
            <p:cNvSpPr>
              <a:spLocks noChangeArrowheads="1"/>
            </p:cNvSpPr>
            <p:nvPr/>
          </p:nvSpPr>
          <p:spPr bwMode="auto">
            <a:xfrm>
              <a:off x="1247" y="3521"/>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テクノロジー概要</a:t>
              </a:r>
            </a:p>
          </p:txBody>
        </p:sp>
        <p:sp>
          <p:nvSpPr>
            <p:cNvPr id="900122" name="Rectangle 26"/>
            <p:cNvSpPr>
              <a:spLocks noChangeArrowheads="1"/>
            </p:cNvSpPr>
            <p:nvPr/>
          </p:nvSpPr>
          <p:spPr bwMode="auto">
            <a:xfrm>
              <a:off x="1247" y="377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テクノロジー動向</a:t>
              </a:r>
            </a:p>
          </p:txBody>
        </p:sp>
        <p:sp>
          <p:nvSpPr>
            <p:cNvPr id="900123" name="Rectangle 27"/>
            <p:cNvSpPr>
              <a:spLocks noChangeArrowheads="1"/>
            </p:cNvSpPr>
            <p:nvPr/>
          </p:nvSpPr>
          <p:spPr bwMode="auto">
            <a:xfrm>
              <a:off x="1247" y="4020"/>
              <a:ext cx="1066" cy="227"/>
            </a:xfrm>
            <a:prstGeom prst="rect">
              <a:avLst/>
            </a:prstGeom>
            <a:solidFill>
              <a:schemeClr val="bg1"/>
            </a:solidFill>
            <a:ln w="9525" algn="ctr">
              <a:solidFill>
                <a:schemeClr val="tx1"/>
              </a:solidFill>
              <a:miter lim="800000"/>
              <a:headEnd/>
              <a:tailEnd/>
            </a:ln>
            <a:effectLst/>
          </p:spPr>
          <p:txBody>
            <a:bodyPr wrap="none" lIns="54000" tIns="0" rIns="54000" bIns="0"/>
            <a:lstStyle/>
            <a:p>
              <a:pPr algn="l" eaLnBrk="1" hangingPunct="1">
                <a:spcAft>
                  <a:spcPct val="0"/>
                </a:spcAft>
              </a:pPr>
              <a:r>
                <a:rPr lang="ja-JP" altLang="en-US" b="1">
                  <a:latin typeface="Meiryo UI" panose="020B0604030504040204" pitchFamily="50" charset="-128"/>
                  <a:ea typeface="Meiryo UI" panose="020B0604030504040204" pitchFamily="50" charset="-128"/>
                </a:rPr>
                <a:t>技術標準選考理由</a:t>
              </a:r>
            </a:p>
          </p:txBody>
        </p:sp>
        <p:sp>
          <p:nvSpPr>
            <p:cNvPr id="900124" name="Text Box 28"/>
            <p:cNvSpPr txBox="1">
              <a:spLocks noChangeArrowheads="1"/>
            </p:cNvSpPr>
            <p:nvPr/>
          </p:nvSpPr>
          <p:spPr bwMode="auto">
            <a:xfrm>
              <a:off x="1552" y="3385"/>
              <a:ext cx="434" cy="109"/>
            </a:xfrm>
            <a:prstGeom prst="rect">
              <a:avLst/>
            </a:prstGeom>
            <a:solidFill>
              <a:schemeClr val="bg1"/>
            </a:solidFill>
            <a:ln w="9525" algn="ctr">
              <a:noFill/>
              <a:miter lim="800000"/>
              <a:headEnd/>
              <a:tailEnd/>
            </a:ln>
            <a:effectLst/>
          </p:spPr>
          <p:txBody>
            <a:bodyPr wrap="none" lIns="54000" tIns="0" rIns="54000" bIns="0">
              <a:spAutoFit/>
            </a:bodyPr>
            <a:lstStyle/>
            <a:p>
              <a:pPr eaLnBrk="1" hangingPunct="1">
                <a:spcAft>
                  <a:spcPct val="0"/>
                </a:spcAft>
              </a:pPr>
              <a:r>
                <a:rPr lang="ja-JP" altLang="en-US" sz="1200" b="1">
                  <a:latin typeface="Meiryo UI" panose="020B0604030504040204" pitchFamily="50" charset="-128"/>
                  <a:ea typeface="Meiryo UI" panose="020B0604030504040204" pitchFamily="50" charset="-128"/>
                </a:rPr>
                <a:t>技術標準</a:t>
              </a:r>
            </a:p>
          </p:txBody>
        </p:sp>
      </p:grpSp>
      <p:sp>
        <p:nvSpPr>
          <p:cNvPr id="900125" name="Rectangle 29"/>
          <p:cNvSpPr>
            <a:spLocks noChangeArrowheads="1"/>
          </p:cNvSpPr>
          <p:nvPr/>
        </p:nvSpPr>
        <p:spPr bwMode="auto">
          <a:xfrm>
            <a:off x="7881950" y="4832300"/>
            <a:ext cx="2355838" cy="1541462"/>
          </a:xfrm>
          <a:prstGeom prst="rect">
            <a:avLst/>
          </a:prstGeom>
          <a:solidFill>
            <a:schemeClr val="bg1"/>
          </a:solidFill>
          <a:ln w="9525" algn="ctr">
            <a:solidFill>
              <a:schemeClr val="tx1"/>
            </a:solidFill>
            <a:miter lim="800000"/>
            <a:headEnd/>
            <a:tailEnd/>
          </a:ln>
          <a:effectLst/>
        </p:spPr>
        <p:txBody>
          <a:bodyPr wrap="none" lIns="54000" tIns="0" rIns="54000" bIns="0" anchor="ctr"/>
          <a:lstStyle/>
          <a:p>
            <a:endParaRPr lang="ja-JP" altLang="en-US">
              <a:latin typeface="Meiryo UI" panose="020B0604030504040204" pitchFamily="50" charset="-128"/>
              <a:ea typeface="Meiryo UI" panose="020B0604030504040204" pitchFamily="50" charset="-128"/>
            </a:endParaRPr>
          </a:p>
        </p:txBody>
      </p:sp>
      <p:sp>
        <p:nvSpPr>
          <p:cNvPr id="900126" name="Rectangle 30"/>
          <p:cNvSpPr>
            <a:spLocks noChangeArrowheads="1"/>
          </p:cNvSpPr>
          <p:nvPr/>
        </p:nvSpPr>
        <p:spPr bwMode="auto">
          <a:xfrm>
            <a:off x="8328026" y="5084712"/>
            <a:ext cx="1839941" cy="539750"/>
          </a:xfrm>
          <a:prstGeom prst="rect">
            <a:avLst/>
          </a:prstGeom>
          <a:solidFill>
            <a:srgbClr val="FFFF99"/>
          </a:solidFill>
          <a:ln w="9525" algn="ctr">
            <a:solidFill>
              <a:schemeClr val="tx1"/>
            </a:solidFill>
            <a:miter lim="800000"/>
            <a:headEnd/>
            <a:tailEnd/>
          </a:ln>
          <a:effectLst/>
        </p:spPr>
        <p:txBody>
          <a:bodyPr lIns="54000" tIns="0" rIns="54000" bIns="0"/>
          <a:lstStyle/>
          <a:p>
            <a:pPr algn="l" eaLnBrk="1" hangingPunct="1">
              <a:spcAft>
                <a:spcPct val="0"/>
              </a:spcAft>
            </a:pPr>
            <a:r>
              <a:rPr lang="ja-JP" altLang="en-US" sz="1200" b="1" dirty="0">
                <a:latin typeface="Meiryo UI" panose="020B0604030504040204" pitchFamily="50" charset="-128"/>
                <a:ea typeface="Meiryo UI" panose="020B0604030504040204" pitchFamily="50" charset="-128"/>
              </a:rPr>
              <a:t>テクノロジー概要と動向</a:t>
            </a:r>
          </a:p>
        </p:txBody>
      </p:sp>
      <p:sp>
        <p:nvSpPr>
          <p:cNvPr id="900127" name="Rectangle 31"/>
          <p:cNvSpPr>
            <a:spLocks noChangeArrowheads="1"/>
          </p:cNvSpPr>
          <p:nvPr/>
        </p:nvSpPr>
        <p:spPr bwMode="auto">
          <a:xfrm>
            <a:off x="8329614" y="5660976"/>
            <a:ext cx="1838353" cy="612775"/>
          </a:xfrm>
          <a:prstGeom prst="rect">
            <a:avLst/>
          </a:prstGeom>
          <a:solidFill>
            <a:srgbClr val="FFFF99"/>
          </a:solidFill>
          <a:ln w="9525" algn="ctr">
            <a:solidFill>
              <a:schemeClr val="tx1"/>
            </a:solidFill>
            <a:miter lim="800000"/>
            <a:headEnd/>
            <a:tailEnd/>
          </a:ln>
          <a:effectLst/>
        </p:spPr>
        <p:txBody>
          <a:bodyPr lIns="54000" tIns="0" rIns="54000" bIns="0"/>
          <a:lstStyle/>
          <a:p>
            <a:pPr algn="l" eaLnBrk="1" hangingPunct="1">
              <a:spcAft>
                <a:spcPct val="0"/>
              </a:spcAft>
            </a:pPr>
            <a:r>
              <a:rPr lang="ja-JP" altLang="en-US" sz="1200" b="1" dirty="0">
                <a:latin typeface="Meiryo UI" panose="020B0604030504040204" pitchFamily="50" charset="-128"/>
                <a:ea typeface="Meiryo UI" panose="020B0604030504040204" pitchFamily="50" charset="-128"/>
              </a:rPr>
              <a:t>技術標準と選定理由</a:t>
            </a:r>
          </a:p>
          <a:p>
            <a:pPr algn="l" eaLnBrk="1" hangingPunct="1">
              <a:spcAft>
                <a:spcPct val="0"/>
              </a:spcAft>
            </a:pPr>
            <a:r>
              <a:rPr lang="ja-JP" altLang="en-US" sz="1200" b="1" dirty="0">
                <a:latin typeface="Meiryo UI" panose="020B0604030504040204" pitchFamily="50" charset="-128"/>
                <a:ea typeface="Meiryo UI" panose="020B0604030504040204" pitchFamily="50" charset="-128"/>
              </a:rPr>
              <a:t>（ガイドライン）</a:t>
            </a:r>
          </a:p>
        </p:txBody>
      </p:sp>
      <p:sp>
        <p:nvSpPr>
          <p:cNvPr id="900129" name="Text Box 33"/>
          <p:cNvSpPr txBox="1">
            <a:spLocks noChangeArrowheads="1"/>
          </p:cNvSpPr>
          <p:nvPr/>
        </p:nvSpPr>
        <p:spPr bwMode="auto">
          <a:xfrm>
            <a:off x="8143875" y="4868813"/>
            <a:ext cx="2483052" cy="276999"/>
          </a:xfrm>
          <a:prstGeom prst="rect">
            <a:avLst/>
          </a:prstGeom>
          <a:noFill/>
          <a:ln w="15875">
            <a:noFill/>
            <a:miter lim="800000"/>
            <a:headEnd/>
            <a:tailEnd/>
          </a:ln>
          <a:effectLst/>
        </p:spPr>
        <p:txBody>
          <a:bodyPr wrap="none" lIns="0" tIns="0" rIns="0" bIns="0">
            <a:spAutoFit/>
          </a:bodyPr>
          <a:lstStyle/>
          <a:p>
            <a:pPr defTabSz="803275"/>
            <a:r>
              <a:rPr lang="ja-JP" altLang="en-US" b="1" dirty="0">
                <a:latin typeface="Meiryo UI" panose="020B0604030504040204" pitchFamily="50" charset="-128"/>
                <a:ea typeface="Meiryo UI" panose="020B0604030504040204" pitchFamily="50" charset="-128"/>
              </a:rPr>
              <a:t>技術標準（ガイドライン）</a:t>
            </a:r>
            <a:endParaRPr lang="en-US" altLang="ja-JP" b="1" dirty="0">
              <a:latin typeface="Meiryo UI" panose="020B0604030504040204" pitchFamily="50" charset="-128"/>
              <a:ea typeface="Meiryo UI" panose="020B0604030504040204" pitchFamily="50" charset="-128"/>
            </a:endParaRPr>
          </a:p>
        </p:txBody>
      </p:sp>
      <p:sp>
        <p:nvSpPr>
          <p:cNvPr id="900319" name="AutoShape 223"/>
          <p:cNvSpPr>
            <a:spLocks noChangeArrowheads="1"/>
          </p:cNvSpPr>
          <p:nvPr/>
        </p:nvSpPr>
        <p:spPr bwMode="auto">
          <a:xfrm>
            <a:off x="5153025" y="4797375"/>
            <a:ext cx="1195388" cy="488950"/>
          </a:xfrm>
          <a:prstGeom prst="bevel">
            <a:avLst>
              <a:gd name="adj" fmla="val 12500"/>
            </a:avLst>
          </a:prstGeom>
          <a:solidFill>
            <a:schemeClr val="bg1"/>
          </a:solidFill>
          <a:ln w="15875">
            <a:solidFill>
              <a:schemeClr val="tx1"/>
            </a:solidFill>
            <a:miter lim="800000"/>
            <a:headEnd/>
            <a:tailEnd/>
          </a:ln>
          <a:effectLst/>
        </p:spPr>
        <p:txBody>
          <a:bodyPr lIns="0" tIns="0" rIns="0" bIns="0" anchor="ctr"/>
          <a:lstStyle/>
          <a:p>
            <a:pPr defTabSz="803275"/>
            <a:r>
              <a:rPr lang="ja-JP" altLang="en-US" sz="1200" b="1">
                <a:latin typeface="Meiryo UI" panose="020B0604030504040204" pitchFamily="50" charset="-128"/>
                <a:ea typeface="Meiryo UI" panose="020B0604030504040204" pitchFamily="50" charset="-128"/>
              </a:rPr>
              <a:t>技術動向</a:t>
            </a:r>
          </a:p>
        </p:txBody>
      </p:sp>
      <p:sp>
        <p:nvSpPr>
          <p:cNvPr id="900322" name="Line 226"/>
          <p:cNvSpPr>
            <a:spLocks noChangeShapeType="1"/>
          </p:cNvSpPr>
          <p:nvPr/>
        </p:nvSpPr>
        <p:spPr bwMode="auto">
          <a:xfrm>
            <a:off x="7500938" y="3681363"/>
            <a:ext cx="1403350" cy="1116013"/>
          </a:xfrm>
          <a:prstGeom prst="line">
            <a:avLst/>
          </a:prstGeom>
          <a:noFill/>
          <a:ln w="15875">
            <a:solidFill>
              <a:srgbClr val="FF0000"/>
            </a:solidFill>
            <a:round/>
            <a:headEnd/>
            <a:tailEnd type="triangle" w="med" len="med"/>
          </a:ln>
          <a:effectLst/>
        </p:spPr>
        <p:txBody>
          <a:bodyPr lIns="0" tIns="0" rIns="0" bIns="0">
            <a:spAutoFit/>
          </a:bodyPr>
          <a:lstStyle/>
          <a:p>
            <a:endParaRPr lang="ja-JP" altLang="en-US">
              <a:latin typeface="Meiryo UI" panose="020B0604030504040204" pitchFamily="50" charset="-128"/>
              <a:ea typeface="Meiryo UI" panose="020B0604030504040204" pitchFamily="50" charset="-128"/>
            </a:endParaRPr>
          </a:p>
        </p:txBody>
      </p:sp>
      <p:sp>
        <p:nvSpPr>
          <p:cNvPr id="900323" name="Line 227"/>
          <p:cNvSpPr>
            <a:spLocks noChangeShapeType="1"/>
          </p:cNvSpPr>
          <p:nvPr/>
        </p:nvSpPr>
        <p:spPr bwMode="auto">
          <a:xfrm>
            <a:off x="7500939" y="3933775"/>
            <a:ext cx="1150937" cy="863600"/>
          </a:xfrm>
          <a:prstGeom prst="line">
            <a:avLst/>
          </a:prstGeom>
          <a:noFill/>
          <a:ln w="15875">
            <a:solidFill>
              <a:srgbClr val="FF0000"/>
            </a:solidFill>
            <a:round/>
            <a:headEnd/>
            <a:tailEnd type="triangle" w="med" len="med"/>
          </a:ln>
          <a:effectLst/>
        </p:spPr>
        <p:txBody>
          <a:bodyPr lIns="0" tIns="0" rIns="0" bIns="0">
            <a:spAutoFit/>
          </a:bodyPr>
          <a:lstStyle/>
          <a:p>
            <a:endParaRPr lang="ja-JP" altLang="en-US">
              <a:latin typeface="Meiryo UI" panose="020B0604030504040204" pitchFamily="50" charset="-128"/>
              <a:ea typeface="Meiryo UI" panose="020B0604030504040204" pitchFamily="50" charset="-128"/>
            </a:endParaRPr>
          </a:p>
        </p:txBody>
      </p:sp>
      <p:cxnSp>
        <p:nvCxnSpPr>
          <p:cNvPr id="900325" name="AutoShape 229"/>
          <p:cNvCxnSpPr>
            <a:cxnSpLocks noChangeShapeType="1"/>
            <a:stCxn id="900319" idx="0"/>
            <a:endCxn id="900126" idx="1"/>
          </p:cNvCxnSpPr>
          <p:nvPr/>
        </p:nvCxnSpPr>
        <p:spPr bwMode="auto">
          <a:xfrm>
            <a:off x="6348413" y="5041851"/>
            <a:ext cx="1979612" cy="312737"/>
          </a:xfrm>
          <a:prstGeom prst="straightConnector1">
            <a:avLst/>
          </a:prstGeom>
          <a:noFill/>
          <a:ln w="15875">
            <a:solidFill>
              <a:schemeClr val="tx1"/>
            </a:solidFill>
            <a:round/>
            <a:headEnd/>
            <a:tailEnd type="triangle" w="med" len="med"/>
          </a:ln>
          <a:effectLst/>
        </p:spPr>
      </p:cxnSp>
      <p:cxnSp>
        <p:nvCxnSpPr>
          <p:cNvPr id="900326" name="AutoShape 230"/>
          <p:cNvCxnSpPr>
            <a:cxnSpLocks noChangeShapeType="1"/>
            <a:endCxn id="900127" idx="1"/>
          </p:cNvCxnSpPr>
          <p:nvPr/>
        </p:nvCxnSpPr>
        <p:spPr bwMode="auto">
          <a:xfrm>
            <a:off x="6240463" y="5737175"/>
            <a:ext cx="2089150" cy="230188"/>
          </a:xfrm>
          <a:prstGeom prst="straightConnector1">
            <a:avLst/>
          </a:prstGeom>
          <a:noFill/>
          <a:ln w="15875">
            <a:solidFill>
              <a:schemeClr val="tx1"/>
            </a:solidFill>
            <a:round/>
            <a:headEnd/>
            <a:tailEnd type="triangle" w="med" len="med"/>
          </a:ln>
          <a:effectLst/>
        </p:spPr>
      </p:cxnSp>
      <p:pic>
        <p:nvPicPr>
          <p:cNvPr id="900328" name="Picture 232" descr="j0199355"/>
          <p:cNvPicPr>
            <a:picLocks noChangeAspect="1" noChangeArrowheads="1"/>
          </p:cNvPicPr>
          <p:nvPr/>
        </p:nvPicPr>
        <p:blipFill>
          <a:blip r:embed="rId3" cstate="print"/>
          <a:srcRect/>
          <a:stretch>
            <a:fillRect/>
          </a:stretch>
        </p:blipFill>
        <p:spPr bwMode="auto">
          <a:xfrm>
            <a:off x="5375276" y="6202312"/>
            <a:ext cx="936625" cy="611188"/>
          </a:xfrm>
          <a:prstGeom prst="rect">
            <a:avLst/>
          </a:prstGeom>
          <a:noFill/>
        </p:spPr>
      </p:pic>
      <p:sp>
        <p:nvSpPr>
          <p:cNvPr id="900329" name="Text Box 233"/>
          <p:cNvSpPr txBox="1">
            <a:spLocks noChangeArrowheads="1"/>
          </p:cNvSpPr>
          <p:nvPr/>
        </p:nvSpPr>
        <p:spPr bwMode="auto">
          <a:xfrm>
            <a:off x="4403725" y="6345188"/>
            <a:ext cx="1689565" cy="276999"/>
          </a:xfrm>
          <a:prstGeom prst="rect">
            <a:avLst/>
          </a:prstGeom>
          <a:noFill/>
          <a:ln w="15875">
            <a:noFill/>
            <a:miter lim="800000"/>
            <a:headEnd/>
            <a:tailEnd/>
          </a:ln>
          <a:effectLst/>
        </p:spPr>
        <p:txBody>
          <a:bodyPr wrap="none" lIns="0" tIns="0" rIns="0" bIns="0">
            <a:spAutoFit/>
          </a:bodyPr>
          <a:lstStyle/>
          <a:p>
            <a:pPr defTabSz="803275"/>
            <a:r>
              <a:rPr lang="ja-JP" altLang="en-US" b="1">
                <a:latin typeface="Meiryo UI" panose="020B0604030504040204" pitchFamily="50" charset="-128"/>
                <a:ea typeface="Meiryo UI" panose="020B0604030504040204" pitchFamily="50" charset="-128"/>
              </a:rPr>
              <a:t>経済産業省</a:t>
            </a:r>
            <a:r>
              <a:rPr lang="en-US" altLang="ja-JP" b="1">
                <a:latin typeface="Meiryo UI" panose="020B0604030504040204" pitchFamily="50" charset="-128"/>
                <a:ea typeface="Meiryo UI" panose="020B0604030504040204" pitchFamily="50" charset="-128"/>
              </a:rPr>
              <a:t>TRM</a:t>
            </a:r>
          </a:p>
        </p:txBody>
      </p:sp>
      <p:cxnSp>
        <p:nvCxnSpPr>
          <p:cNvPr id="900330" name="AutoShape 234"/>
          <p:cNvCxnSpPr>
            <a:cxnSpLocks noChangeShapeType="1"/>
            <a:endCxn id="900127" idx="1"/>
          </p:cNvCxnSpPr>
          <p:nvPr/>
        </p:nvCxnSpPr>
        <p:spPr bwMode="auto">
          <a:xfrm flipV="1">
            <a:off x="6311901" y="5967363"/>
            <a:ext cx="2017713" cy="541338"/>
          </a:xfrm>
          <a:prstGeom prst="straightConnector1">
            <a:avLst/>
          </a:prstGeom>
          <a:noFill/>
          <a:ln w="15875">
            <a:solidFill>
              <a:schemeClr val="tx1"/>
            </a:solidFill>
            <a:prstDash val="dash"/>
            <a:round/>
            <a:headEnd/>
            <a:tailEnd type="triangle" w="med" len="med"/>
          </a:ln>
          <a:effectLst/>
        </p:spPr>
      </p:cxnSp>
      <p:cxnSp>
        <p:nvCxnSpPr>
          <p:cNvPr id="900331" name="AutoShape 235"/>
          <p:cNvCxnSpPr>
            <a:cxnSpLocks noChangeShapeType="1"/>
            <a:endCxn id="900126" idx="1"/>
          </p:cNvCxnSpPr>
          <p:nvPr/>
        </p:nvCxnSpPr>
        <p:spPr bwMode="auto">
          <a:xfrm flipV="1">
            <a:off x="6311901" y="5354587"/>
            <a:ext cx="2016125" cy="1154114"/>
          </a:xfrm>
          <a:prstGeom prst="straightConnector1">
            <a:avLst/>
          </a:prstGeom>
          <a:noFill/>
          <a:ln w="15875">
            <a:solidFill>
              <a:schemeClr val="tx1"/>
            </a:solidFill>
            <a:prstDash val="dash"/>
            <a:round/>
            <a:headEnd/>
            <a:tailEnd type="triangle" w="med" len="med"/>
          </a:ln>
          <a:effectLst/>
        </p:spPr>
      </p:cxnSp>
      <p:grpSp>
        <p:nvGrpSpPr>
          <p:cNvPr id="7" name="Group 270"/>
          <p:cNvGrpSpPr>
            <a:grpSpLocks/>
          </p:cNvGrpSpPr>
          <p:nvPr/>
        </p:nvGrpSpPr>
        <p:grpSpPr bwMode="auto">
          <a:xfrm rot="2403057">
            <a:off x="4881427" y="5384587"/>
            <a:ext cx="471488" cy="171450"/>
            <a:chOff x="421" y="2865"/>
            <a:chExt cx="3259" cy="1114"/>
          </a:xfrm>
        </p:grpSpPr>
        <p:sp>
          <p:nvSpPr>
            <p:cNvPr id="900367" name="Freeform 271"/>
            <p:cNvSpPr>
              <a:spLocks/>
            </p:cNvSpPr>
            <p:nvPr/>
          </p:nvSpPr>
          <p:spPr bwMode="auto">
            <a:xfrm>
              <a:off x="421" y="3027"/>
              <a:ext cx="955" cy="952"/>
            </a:xfrm>
            <a:custGeom>
              <a:avLst/>
              <a:gdLst/>
              <a:ahLst/>
              <a:cxnLst>
                <a:cxn ang="0">
                  <a:pos x="4" y="0"/>
                </a:cxn>
                <a:cxn ang="0">
                  <a:pos x="0" y="0"/>
                </a:cxn>
                <a:cxn ang="0">
                  <a:pos x="904" y="4"/>
                </a:cxn>
                <a:cxn ang="0">
                  <a:pos x="925" y="75"/>
                </a:cxn>
                <a:cxn ang="0">
                  <a:pos x="954" y="382"/>
                </a:cxn>
                <a:cxn ang="0">
                  <a:pos x="954" y="707"/>
                </a:cxn>
                <a:cxn ang="0">
                  <a:pos x="942" y="811"/>
                </a:cxn>
                <a:cxn ang="0">
                  <a:pos x="925" y="915"/>
                </a:cxn>
                <a:cxn ang="0">
                  <a:pos x="4" y="951"/>
                </a:cxn>
                <a:cxn ang="0">
                  <a:pos x="4" y="0"/>
                </a:cxn>
                <a:cxn ang="0">
                  <a:pos x="4" y="0"/>
                </a:cxn>
              </a:cxnLst>
              <a:rect l="0" t="0" r="r" b="b"/>
              <a:pathLst>
                <a:path w="955" h="952">
                  <a:moveTo>
                    <a:pt x="4" y="0"/>
                  </a:moveTo>
                  <a:lnTo>
                    <a:pt x="0" y="0"/>
                  </a:lnTo>
                  <a:lnTo>
                    <a:pt x="904" y="4"/>
                  </a:lnTo>
                  <a:lnTo>
                    <a:pt x="925" y="75"/>
                  </a:lnTo>
                  <a:lnTo>
                    <a:pt x="954" y="382"/>
                  </a:lnTo>
                  <a:lnTo>
                    <a:pt x="954" y="707"/>
                  </a:lnTo>
                  <a:lnTo>
                    <a:pt x="942" y="811"/>
                  </a:lnTo>
                  <a:lnTo>
                    <a:pt x="925" y="915"/>
                  </a:lnTo>
                  <a:lnTo>
                    <a:pt x="4" y="951"/>
                  </a:lnTo>
                  <a:lnTo>
                    <a:pt x="4" y="0"/>
                  </a:lnTo>
                  <a:lnTo>
                    <a:pt x="4" y="0"/>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68" name="Freeform 272"/>
            <p:cNvSpPr>
              <a:spLocks/>
            </p:cNvSpPr>
            <p:nvPr/>
          </p:nvSpPr>
          <p:spPr bwMode="auto">
            <a:xfrm>
              <a:off x="1299" y="3109"/>
              <a:ext cx="132" cy="698"/>
            </a:xfrm>
            <a:custGeom>
              <a:avLst/>
              <a:gdLst/>
              <a:ahLst/>
              <a:cxnLst>
                <a:cxn ang="0">
                  <a:pos x="70" y="0"/>
                </a:cxn>
                <a:cxn ang="0">
                  <a:pos x="92" y="9"/>
                </a:cxn>
                <a:cxn ang="0">
                  <a:pos x="131" y="697"/>
                </a:cxn>
                <a:cxn ang="0">
                  <a:pos x="0" y="281"/>
                </a:cxn>
                <a:cxn ang="0">
                  <a:pos x="70" y="0"/>
                </a:cxn>
                <a:cxn ang="0">
                  <a:pos x="70" y="0"/>
                </a:cxn>
              </a:cxnLst>
              <a:rect l="0" t="0" r="r" b="b"/>
              <a:pathLst>
                <a:path w="132" h="698">
                  <a:moveTo>
                    <a:pt x="70" y="0"/>
                  </a:moveTo>
                  <a:lnTo>
                    <a:pt x="92" y="9"/>
                  </a:lnTo>
                  <a:lnTo>
                    <a:pt x="131" y="697"/>
                  </a:lnTo>
                  <a:lnTo>
                    <a:pt x="0" y="281"/>
                  </a:lnTo>
                  <a:lnTo>
                    <a:pt x="70" y="0"/>
                  </a:lnTo>
                  <a:lnTo>
                    <a:pt x="70" y="0"/>
                  </a:lnTo>
                </a:path>
              </a:pathLst>
            </a:custGeom>
            <a:solidFill>
              <a:srgbClr val="404040"/>
            </a:solidFill>
            <a:ln w="9088" cap="flat" cmpd="sng">
              <a:solidFill>
                <a:srgbClr val="40404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69" name="Freeform 273"/>
            <p:cNvSpPr>
              <a:spLocks/>
            </p:cNvSpPr>
            <p:nvPr/>
          </p:nvSpPr>
          <p:spPr bwMode="auto">
            <a:xfrm>
              <a:off x="1240" y="2865"/>
              <a:ext cx="2440" cy="1105"/>
            </a:xfrm>
            <a:custGeom>
              <a:avLst/>
              <a:gdLst/>
              <a:ahLst/>
              <a:cxnLst>
                <a:cxn ang="0">
                  <a:pos x="211" y="278"/>
                </a:cxn>
                <a:cxn ang="0">
                  <a:pos x="487" y="149"/>
                </a:cxn>
                <a:cxn ang="0">
                  <a:pos x="772" y="33"/>
                </a:cxn>
                <a:cxn ang="0">
                  <a:pos x="935" y="16"/>
                </a:cxn>
                <a:cxn ang="0">
                  <a:pos x="1061" y="16"/>
                </a:cxn>
                <a:cxn ang="0">
                  <a:pos x="1171" y="4"/>
                </a:cxn>
                <a:cxn ang="0">
                  <a:pos x="1225" y="0"/>
                </a:cxn>
                <a:cxn ang="0">
                  <a:pos x="1260" y="5"/>
                </a:cxn>
                <a:cxn ang="0">
                  <a:pos x="1302" y="9"/>
                </a:cxn>
                <a:cxn ang="0">
                  <a:pos x="1363" y="2"/>
                </a:cxn>
                <a:cxn ang="0">
                  <a:pos x="1419" y="15"/>
                </a:cxn>
                <a:cxn ang="0">
                  <a:pos x="1507" y="13"/>
                </a:cxn>
                <a:cxn ang="0">
                  <a:pos x="1683" y="9"/>
                </a:cxn>
                <a:cxn ang="0">
                  <a:pos x="1878" y="12"/>
                </a:cxn>
                <a:cxn ang="0">
                  <a:pos x="2029" y="17"/>
                </a:cxn>
                <a:cxn ang="0">
                  <a:pos x="2135" y="17"/>
                </a:cxn>
                <a:cxn ang="0">
                  <a:pos x="2244" y="16"/>
                </a:cxn>
                <a:cxn ang="0">
                  <a:pos x="2344" y="25"/>
                </a:cxn>
                <a:cxn ang="0">
                  <a:pos x="2415" y="66"/>
                </a:cxn>
                <a:cxn ang="0">
                  <a:pos x="2439" y="143"/>
                </a:cxn>
                <a:cxn ang="0">
                  <a:pos x="2418" y="203"/>
                </a:cxn>
                <a:cxn ang="0">
                  <a:pos x="2224" y="236"/>
                </a:cxn>
                <a:cxn ang="0">
                  <a:pos x="2091" y="243"/>
                </a:cxn>
                <a:cxn ang="0">
                  <a:pos x="1958" y="252"/>
                </a:cxn>
                <a:cxn ang="0">
                  <a:pos x="1816" y="260"/>
                </a:cxn>
                <a:cxn ang="0">
                  <a:pos x="1683" y="305"/>
                </a:cxn>
                <a:cxn ang="0">
                  <a:pos x="1685" y="345"/>
                </a:cxn>
                <a:cxn ang="0">
                  <a:pos x="1660" y="367"/>
                </a:cxn>
                <a:cxn ang="0">
                  <a:pos x="1638" y="393"/>
                </a:cxn>
                <a:cxn ang="0">
                  <a:pos x="1617" y="420"/>
                </a:cxn>
                <a:cxn ang="0">
                  <a:pos x="1600" y="442"/>
                </a:cxn>
                <a:cxn ang="0">
                  <a:pos x="1608" y="475"/>
                </a:cxn>
                <a:cxn ang="0">
                  <a:pos x="1630" y="538"/>
                </a:cxn>
                <a:cxn ang="0">
                  <a:pos x="1636" y="583"/>
                </a:cxn>
                <a:cxn ang="0">
                  <a:pos x="1619" y="628"/>
                </a:cxn>
                <a:cxn ang="0">
                  <a:pos x="1577" y="674"/>
                </a:cxn>
                <a:cxn ang="0">
                  <a:pos x="1544" y="706"/>
                </a:cxn>
                <a:cxn ang="0">
                  <a:pos x="1452" y="729"/>
                </a:cxn>
                <a:cxn ang="0">
                  <a:pos x="1463" y="768"/>
                </a:cxn>
                <a:cxn ang="0">
                  <a:pos x="1472" y="819"/>
                </a:cxn>
                <a:cxn ang="0">
                  <a:pos x="1448" y="872"/>
                </a:cxn>
                <a:cxn ang="0">
                  <a:pos x="1399" y="914"/>
                </a:cxn>
                <a:cxn ang="0">
                  <a:pos x="1364" y="920"/>
                </a:cxn>
                <a:cxn ang="0">
                  <a:pos x="1303" y="947"/>
                </a:cxn>
                <a:cxn ang="0">
                  <a:pos x="1284" y="989"/>
                </a:cxn>
                <a:cxn ang="0">
                  <a:pos x="1257" y="1034"/>
                </a:cxn>
                <a:cxn ang="0">
                  <a:pos x="1221" y="1075"/>
                </a:cxn>
                <a:cxn ang="0">
                  <a:pos x="1171" y="1103"/>
                </a:cxn>
                <a:cxn ang="0">
                  <a:pos x="1090" y="1093"/>
                </a:cxn>
                <a:cxn ang="0">
                  <a:pos x="998" y="1052"/>
                </a:cxn>
                <a:cxn ang="0">
                  <a:pos x="915" y="1013"/>
                </a:cxn>
                <a:cxn ang="0">
                  <a:pos x="856" y="1003"/>
                </a:cxn>
                <a:cxn ang="0">
                  <a:pos x="836" y="1016"/>
                </a:cxn>
                <a:cxn ang="0">
                  <a:pos x="760" y="1018"/>
                </a:cxn>
                <a:cxn ang="0">
                  <a:pos x="707" y="1006"/>
                </a:cxn>
                <a:cxn ang="0">
                  <a:pos x="628" y="997"/>
                </a:cxn>
                <a:cxn ang="0">
                  <a:pos x="527" y="982"/>
                </a:cxn>
                <a:cxn ang="0">
                  <a:pos x="427" y="942"/>
                </a:cxn>
                <a:cxn ang="0">
                  <a:pos x="64" y="882"/>
                </a:cxn>
                <a:cxn ang="0">
                  <a:pos x="4" y="453"/>
                </a:cxn>
                <a:cxn ang="0">
                  <a:pos x="104" y="301"/>
                </a:cxn>
              </a:cxnLst>
              <a:rect l="0" t="0" r="r" b="b"/>
              <a:pathLst>
                <a:path w="2440" h="1105">
                  <a:moveTo>
                    <a:pt x="205" y="277"/>
                  </a:moveTo>
                  <a:lnTo>
                    <a:pt x="205" y="278"/>
                  </a:lnTo>
                  <a:lnTo>
                    <a:pt x="205" y="278"/>
                  </a:lnTo>
                  <a:lnTo>
                    <a:pt x="205" y="278"/>
                  </a:lnTo>
                  <a:lnTo>
                    <a:pt x="206" y="278"/>
                  </a:lnTo>
                  <a:lnTo>
                    <a:pt x="206" y="278"/>
                  </a:lnTo>
                  <a:lnTo>
                    <a:pt x="207" y="278"/>
                  </a:lnTo>
                  <a:lnTo>
                    <a:pt x="207" y="278"/>
                  </a:lnTo>
                  <a:lnTo>
                    <a:pt x="209" y="278"/>
                  </a:lnTo>
                  <a:lnTo>
                    <a:pt x="209" y="278"/>
                  </a:lnTo>
                  <a:lnTo>
                    <a:pt x="209" y="278"/>
                  </a:lnTo>
                  <a:lnTo>
                    <a:pt x="209" y="278"/>
                  </a:lnTo>
                  <a:lnTo>
                    <a:pt x="211" y="278"/>
                  </a:lnTo>
                  <a:lnTo>
                    <a:pt x="211" y="278"/>
                  </a:lnTo>
                  <a:lnTo>
                    <a:pt x="212" y="278"/>
                  </a:lnTo>
                  <a:lnTo>
                    <a:pt x="212" y="278"/>
                  </a:lnTo>
                  <a:lnTo>
                    <a:pt x="213" y="277"/>
                  </a:lnTo>
                  <a:lnTo>
                    <a:pt x="238" y="271"/>
                  </a:lnTo>
                  <a:lnTo>
                    <a:pt x="266" y="261"/>
                  </a:lnTo>
                  <a:lnTo>
                    <a:pt x="294" y="250"/>
                  </a:lnTo>
                  <a:lnTo>
                    <a:pt x="325" y="235"/>
                  </a:lnTo>
                  <a:lnTo>
                    <a:pt x="356" y="220"/>
                  </a:lnTo>
                  <a:lnTo>
                    <a:pt x="389" y="203"/>
                  </a:lnTo>
                  <a:lnTo>
                    <a:pt x="421" y="186"/>
                  </a:lnTo>
                  <a:lnTo>
                    <a:pt x="455" y="167"/>
                  </a:lnTo>
                  <a:lnTo>
                    <a:pt x="487" y="149"/>
                  </a:lnTo>
                  <a:lnTo>
                    <a:pt x="520" y="131"/>
                  </a:lnTo>
                  <a:lnTo>
                    <a:pt x="552" y="114"/>
                  </a:lnTo>
                  <a:lnTo>
                    <a:pt x="584" y="97"/>
                  </a:lnTo>
                  <a:lnTo>
                    <a:pt x="613" y="82"/>
                  </a:lnTo>
                  <a:lnTo>
                    <a:pt x="642" y="68"/>
                  </a:lnTo>
                  <a:lnTo>
                    <a:pt x="669" y="57"/>
                  </a:lnTo>
                  <a:lnTo>
                    <a:pt x="695" y="48"/>
                  </a:lnTo>
                  <a:lnTo>
                    <a:pt x="705" y="46"/>
                  </a:lnTo>
                  <a:lnTo>
                    <a:pt x="716" y="43"/>
                  </a:lnTo>
                  <a:lnTo>
                    <a:pt x="729" y="41"/>
                  </a:lnTo>
                  <a:lnTo>
                    <a:pt x="743" y="37"/>
                  </a:lnTo>
                  <a:lnTo>
                    <a:pt x="757" y="36"/>
                  </a:lnTo>
                  <a:lnTo>
                    <a:pt x="772" y="33"/>
                  </a:lnTo>
                  <a:lnTo>
                    <a:pt x="786" y="32"/>
                  </a:lnTo>
                  <a:lnTo>
                    <a:pt x="802" y="28"/>
                  </a:lnTo>
                  <a:lnTo>
                    <a:pt x="817" y="27"/>
                  </a:lnTo>
                  <a:lnTo>
                    <a:pt x="832" y="25"/>
                  </a:lnTo>
                  <a:lnTo>
                    <a:pt x="847" y="23"/>
                  </a:lnTo>
                  <a:lnTo>
                    <a:pt x="862" y="21"/>
                  </a:lnTo>
                  <a:lnTo>
                    <a:pt x="875" y="21"/>
                  </a:lnTo>
                  <a:lnTo>
                    <a:pt x="888" y="19"/>
                  </a:lnTo>
                  <a:lnTo>
                    <a:pt x="900" y="17"/>
                  </a:lnTo>
                  <a:lnTo>
                    <a:pt x="912" y="16"/>
                  </a:lnTo>
                  <a:lnTo>
                    <a:pt x="918" y="16"/>
                  </a:lnTo>
                  <a:lnTo>
                    <a:pt x="926" y="16"/>
                  </a:lnTo>
                  <a:lnTo>
                    <a:pt x="935" y="16"/>
                  </a:lnTo>
                  <a:lnTo>
                    <a:pt x="944" y="16"/>
                  </a:lnTo>
                  <a:lnTo>
                    <a:pt x="954" y="17"/>
                  </a:lnTo>
                  <a:lnTo>
                    <a:pt x="965" y="17"/>
                  </a:lnTo>
                  <a:lnTo>
                    <a:pt x="975" y="17"/>
                  </a:lnTo>
                  <a:lnTo>
                    <a:pt x="986" y="17"/>
                  </a:lnTo>
                  <a:lnTo>
                    <a:pt x="995" y="17"/>
                  </a:lnTo>
                  <a:lnTo>
                    <a:pt x="1006" y="17"/>
                  </a:lnTo>
                  <a:lnTo>
                    <a:pt x="1016" y="17"/>
                  </a:lnTo>
                  <a:lnTo>
                    <a:pt x="1027" y="17"/>
                  </a:lnTo>
                  <a:lnTo>
                    <a:pt x="1036" y="17"/>
                  </a:lnTo>
                  <a:lnTo>
                    <a:pt x="1045" y="17"/>
                  </a:lnTo>
                  <a:lnTo>
                    <a:pt x="1053" y="17"/>
                  </a:lnTo>
                  <a:lnTo>
                    <a:pt x="1061" y="16"/>
                  </a:lnTo>
                  <a:lnTo>
                    <a:pt x="1067" y="16"/>
                  </a:lnTo>
                  <a:lnTo>
                    <a:pt x="1074" y="16"/>
                  </a:lnTo>
                  <a:lnTo>
                    <a:pt x="1082" y="16"/>
                  </a:lnTo>
                  <a:lnTo>
                    <a:pt x="1091" y="14"/>
                  </a:lnTo>
                  <a:lnTo>
                    <a:pt x="1100" y="14"/>
                  </a:lnTo>
                  <a:lnTo>
                    <a:pt x="1109" y="12"/>
                  </a:lnTo>
                  <a:lnTo>
                    <a:pt x="1118" y="10"/>
                  </a:lnTo>
                  <a:lnTo>
                    <a:pt x="1128" y="9"/>
                  </a:lnTo>
                  <a:lnTo>
                    <a:pt x="1137" y="9"/>
                  </a:lnTo>
                  <a:lnTo>
                    <a:pt x="1146" y="7"/>
                  </a:lnTo>
                  <a:lnTo>
                    <a:pt x="1155" y="5"/>
                  </a:lnTo>
                  <a:lnTo>
                    <a:pt x="1164" y="4"/>
                  </a:lnTo>
                  <a:lnTo>
                    <a:pt x="1171" y="4"/>
                  </a:lnTo>
                  <a:lnTo>
                    <a:pt x="1180" y="2"/>
                  </a:lnTo>
                  <a:lnTo>
                    <a:pt x="1188" y="2"/>
                  </a:lnTo>
                  <a:lnTo>
                    <a:pt x="1195" y="0"/>
                  </a:lnTo>
                  <a:lnTo>
                    <a:pt x="1197" y="0"/>
                  </a:lnTo>
                  <a:lnTo>
                    <a:pt x="1199" y="0"/>
                  </a:lnTo>
                  <a:lnTo>
                    <a:pt x="1201" y="0"/>
                  </a:lnTo>
                  <a:lnTo>
                    <a:pt x="1205" y="0"/>
                  </a:lnTo>
                  <a:lnTo>
                    <a:pt x="1208" y="0"/>
                  </a:lnTo>
                  <a:lnTo>
                    <a:pt x="1211" y="0"/>
                  </a:lnTo>
                  <a:lnTo>
                    <a:pt x="1215" y="0"/>
                  </a:lnTo>
                  <a:lnTo>
                    <a:pt x="1218" y="0"/>
                  </a:lnTo>
                  <a:lnTo>
                    <a:pt x="1221" y="0"/>
                  </a:lnTo>
                  <a:lnTo>
                    <a:pt x="1225" y="0"/>
                  </a:lnTo>
                  <a:lnTo>
                    <a:pt x="1228" y="0"/>
                  </a:lnTo>
                  <a:lnTo>
                    <a:pt x="1232" y="0"/>
                  </a:lnTo>
                  <a:lnTo>
                    <a:pt x="1234" y="0"/>
                  </a:lnTo>
                  <a:lnTo>
                    <a:pt x="1237" y="0"/>
                  </a:lnTo>
                  <a:lnTo>
                    <a:pt x="1240" y="0"/>
                  </a:lnTo>
                  <a:lnTo>
                    <a:pt x="1243" y="0"/>
                  </a:lnTo>
                  <a:lnTo>
                    <a:pt x="1245" y="1"/>
                  </a:lnTo>
                  <a:lnTo>
                    <a:pt x="1247" y="1"/>
                  </a:lnTo>
                  <a:lnTo>
                    <a:pt x="1249" y="2"/>
                  </a:lnTo>
                  <a:lnTo>
                    <a:pt x="1252" y="2"/>
                  </a:lnTo>
                  <a:lnTo>
                    <a:pt x="1254" y="4"/>
                  </a:lnTo>
                  <a:lnTo>
                    <a:pt x="1258" y="4"/>
                  </a:lnTo>
                  <a:lnTo>
                    <a:pt x="1260" y="5"/>
                  </a:lnTo>
                  <a:lnTo>
                    <a:pt x="1264" y="5"/>
                  </a:lnTo>
                  <a:lnTo>
                    <a:pt x="1266" y="7"/>
                  </a:lnTo>
                  <a:lnTo>
                    <a:pt x="1269" y="7"/>
                  </a:lnTo>
                  <a:lnTo>
                    <a:pt x="1271" y="8"/>
                  </a:lnTo>
                  <a:lnTo>
                    <a:pt x="1275" y="8"/>
                  </a:lnTo>
                  <a:lnTo>
                    <a:pt x="1277" y="9"/>
                  </a:lnTo>
                  <a:lnTo>
                    <a:pt x="1279" y="9"/>
                  </a:lnTo>
                  <a:lnTo>
                    <a:pt x="1281" y="9"/>
                  </a:lnTo>
                  <a:lnTo>
                    <a:pt x="1285" y="9"/>
                  </a:lnTo>
                  <a:lnTo>
                    <a:pt x="1289" y="9"/>
                  </a:lnTo>
                  <a:lnTo>
                    <a:pt x="1293" y="9"/>
                  </a:lnTo>
                  <a:lnTo>
                    <a:pt x="1297" y="9"/>
                  </a:lnTo>
                  <a:lnTo>
                    <a:pt x="1302" y="9"/>
                  </a:lnTo>
                  <a:lnTo>
                    <a:pt x="1307" y="9"/>
                  </a:lnTo>
                  <a:lnTo>
                    <a:pt x="1312" y="7"/>
                  </a:lnTo>
                  <a:lnTo>
                    <a:pt x="1318" y="7"/>
                  </a:lnTo>
                  <a:lnTo>
                    <a:pt x="1323" y="5"/>
                  </a:lnTo>
                  <a:lnTo>
                    <a:pt x="1328" y="5"/>
                  </a:lnTo>
                  <a:lnTo>
                    <a:pt x="1333" y="4"/>
                  </a:lnTo>
                  <a:lnTo>
                    <a:pt x="1338" y="4"/>
                  </a:lnTo>
                  <a:lnTo>
                    <a:pt x="1343" y="2"/>
                  </a:lnTo>
                  <a:lnTo>
                    <a:pt x="1347" y="2"/>
                  </a:lnTo>
                  <a:lnTo>
                    <a:pt x="1352" y="1"/>
                  </a:lnTo>
                  <a:lnTo>
                    <a:pt x="1356" y="1"/>
                  </a:lnTo>
                  <a:lnTo>
                    <a:pt x="1361" y="0"/>
                  </a:lnTo>
                  <a:lnTo>
                    <a:pt x="1363" y="2"/>
                  </a:lnTo>
                  <a:lnTo>
                    <a:pt x="1366" y="2"/>
                  </a:lnTo>
                  <a:lnTo>
                    <a:pt x="1370" y="3"/>
                  </a:lnTo>
                  <a:lnTo>
                    <a:pt x="1374" y="3"/>
                  </a:lnTo>
                  <a:lnTo>
                    <a:pt x="1378" y="5"/>
                  </a:lnTo>
                  <a:lnTo>
                    <a:pt x="1383" y="6"/>
                  </a:lnTo>
                  <a:lnTo>
                    <a:pt x="1388" y="8"/>
                  </a:lnTo>
                  <a:lnTo>
                    <a:pt x="1393" y="8"/>
                  </a:lnTo>
                  <a:lnTo>
                    <a:pt x="1397" y="10"/>
                  </a:lnTo>
                  <a:lnTo>
                    <a:pt x="1402" y="12"/>
                  </a:lnTo>
                  <a:lnTo>
                    <a:pt x="1406" y="13"/>
                  </a:lnTo>
                  <a:lnTo>
                    <a:pt x="1411" y="13"/>
                  </a:lnTo>
                  <a:lnTo>
                    <a:pt x="1415" y="15"/>
                  </a:lnTo>
                  <a:lnTo>
                    <a:pt x="1419" y="15"/>
                  </a:lnTo>
                  <a:lnTo>
                    <a:pt x="1422" y="16"/>
                  </a:lnTo>
                  <a:lnTo>
                    <a:pt x="1427" y="16"/>
                  </a:lnTo>
                  <a:lnTo>
                    <a:pt x="1432" y="17"/>
                  </a:lnTo>
                  <a:lnTo>
                    <a:pt x="1438" y="17"/>
                  </a:lnTo>
                  <a:lnTo>
                    <a:pt x="1445" y="17"/>
                  </a:lnTo>
                  <a:lnTo>
                    <a:pt x="1452" y="17"/>
                  </a:lnTo>
                  <a:lnTo>
                    <a:pt x="1459" y="17"/>
                  </a:lnTo>
                  <a:lnTo>
                    <a:pt x="1467" y="16"/>
                  </a:lnTo>
                  <a:lnTo>
                    <a:pt x="1476" y="16"/>
                  </a:lnTo>
                  <a:lnTo>
                    <a:pt x="1485" y="14"/>
                  </a:lnTo>
                  <a:lnTo>
                    <a:pt x="1492" y="14"/>
                  </a:lnTo>
                  <a:lnTo>
                    <a:pt x="1500" y="13"/>
                  </a:lnTo>
                  <a:lnTo>
                    <a:pt x="1507" y="13"/>
                  </a:lnTo>
                  <a:lnTo>
                    <a:pt x="1516" y="11"/>
                  </a:lnTo>
                  <a:lnTo>
                    <a:pt x="1523" y="11"/>
                  </a:lnTo>
                  <a:lnTo>
                    <a:pt x="1531" y="10"/>
                  </a:lnTo>
                  <a:lnTo>
                    <a:pt x="1536" y="10"/>
                  </a:lnTo>
                  <a:lnTo>
                    <a:pt x="1544" y="9"/>
                  </a:lnTo>
                  <a:lnTo>
                    <a:pt x="1557" y="9"/>
                  </a:lnTo>
                  <a:lnTo>
                    <a:pt x="1571" y="9"/>
                  </a:lnTo>
                  <a:lnTo>
                    <a:pt x="1587" y="9"/>
                  </a:lnTo>
                  <a:lnTo>
                    <a:pt x="1605" y="9"/>
                  </a:lnTo>
                  <a:lnTo>
                    <a:pt x="1623" y="9"/>
                  </a:lnTo>
                  <a:lnTo>
                    <a:pt x="1643" y="9"/>
                  </a:lnTo>
                  <a:lnTo>
                    <a:pt x="1662" y="9"/>
                  </a:lnTo>
                  <a:lnTo>
                    <a:pt x="1683" y="9"/>
                  </a:lnTo>
                  <a:lnTo>
                    <a:pt x="1703" y="10"/>
                  </a:lnTo>
                  <a:lnTo>
                    <a:pt x="1722" y="10"/>
                  </a:lnTo>
                  <a:lnTo>
                    <a:pt x="1741" y="10"/>
                  </a:lnTo>
                  <a:lnTo>
                    <a:pt x="1760" y="10"/>
                  </a:lnTo>
                  <a:lnTo>
                    <a:pt x="1777" y="10"/>
                  </a:lnTo>
                  <a:lnTo>
                    <a:pt x="1794" y="10"/>
                  </a:lnTo>
                  <a:lnTo>
                    <a:pt x="1810" y="10"/>
                  </a:lnTo>
                  <a:lnTo>
                    <a:pt x="1825" y="9"/>
                  </a:lnTo>
                  <a:lnTo>
                    <a:pt x="1831" y="10"/>
                  </a:lnTo>
                  <a:lnTo>
                    <a:pt x="1840" y="10"/>
                  </a:lnTo>
                  <a:lnTo>
                    <a:pt x="1852" y="10"/>
                  </a:lnTo>
                  <a:lnTo>
                    <a:pt x="1865" y="10"/>
                  </a:lnTo>
                  <a:lnTo>
                    <a:pt x="1878" y="12"/>
                  </a:lnTo>
                  <a:lnTo>
                    <a:pt x="1894" y="12"/>
                  </a:lnTo>
                  <a:lnTo>
                    <a:pt x="1910" y="12"/>
                  </a:lnTo>
                  <a:lnTo>
                    <a:pt x="1926" y="12"/>
                  </a:lnTo>
                  <a:lnTo>
                    <a:pt x="1940" y="14"/>
                  </a:lnTo>
                  <a:lnTo>
                    <a:pt x="1956" y="14"/>
                  </a:lnTo>
                  <a:lnTo>
                    <a:pt x="1970" y="14"/>
                  </a:lnTo>
                  <a:lnTo>
                    <a:pt x="1983" y="14"/>
                  </a:lnTo>
                  <a:lnTo>
                    <a:pt x="1995" y="16"/>
                  </a:lnTo>
                  <a:lnTo>
                    <a:pt x="2004" y="16"/>
                  </a:lnTo>
                  <a:lnTo>
                    <a:pt x="2012" y="16"/>
                  </a:lnTo>
                  <a:lnTo>
                    <a:pt x="2017" y="16"/>
                  </a:lnTo>
                  <a:lnTo>
                    <a:pt x="2022" y="17"/>
                  </a:lnTo>
                  <a:lnTo>
                    <a:pt x="2029" y="17"/>
                  </a:lnTo>
                  <a:lnTo>
                    <a:pt x="2036" y="18"/>
                  </a:lnTo>
                  <a:lnTo>
                    <a:pt x="2044" y="18"/>
                  </a:lnTo>
                  <a:lnTo>
                    <a:pt x="2051" y="18"/>
                  </a:lnTo>
                  <a:lnTo>
                    <a:pt x="2060" y="18"/>
                  </a:lnTo>
                  <a:lnTo>
                    <a:pt x="2069" y="18"/>
                  </a:lnTo>
                  <a:lnTo>
                    <a:pt x="2078" y="17"/>
                  </a:lnTo>
                  <a:lnTo>
                    <a:pt x="2086" y="17"/>
                  </a:lnTo>
                  <a:lnTo>
                    <a:pt x="2096" y="17"/>
                  </a:lnTo>
                  <a:lnTo>
                    <a:pt x="2104" y="17"/>
                  </a:lnTo>
                  <a:lnTo>
                    <a:pt x="2113" y="17"/>
                  </a:lnTo>
                  <a:lnTo>
                    <a:pt x="2120" y="17"/>
                  </a:lnTo>
                  <a:lnTo>
                    <a:pt x="2128" y="17"/>
                  </a:lnTo>
                  <a:lnTo>
                    <a:pt x="2135" y="17"/>
                  </a:lnTo>
                  <a:lnTo>
                    <a:pt x="2142" y="16"/>
                  </a:lnTo>
                  <a:lnTo>
                    <a:pt x="2147" y="16"/>
                  </a:lnTo>
                  <a:lnTo>
                    <a:pt x="2154" y="16"/>
                  </a:lnTo>
                  <a:lnTo>
                    <a:pt x="2162" y="16"/>
                  </a:lnTo>
                  <a:lnTo>
                    <a:pt x="2171" y="16"/>
                  </a:lnTo>
                  <a:lnTo>
                    <a:pt x="2180" y="16"/>
                  </a:lnTo>
                  <a:lnTo>
                    <a:pt x="2189" y="16"/>
                  </a:lnTo>
                  <a:lnTo>
                    <a:pt x="2198" y="16"/>
                  </a:lnTo>
                  <a:lnTo>
                    <a:pt x="2208" y="16"/>
                  </a:lnTo>
                  <a:lnTo>
                    <a:pt x="2217" y="16"/>
                  </a:lnTo>
                  <a:lnTo>
                    <a:pt x="2226" y="16"/>
                  </a:lnTo>
                  <a:lnTo>
                    <a:pt x="2235" y="16"/>
                  </a:lnTo>
                  <a:lnTo>
                    <a:pt x="2244" y="16"/>
                  </a:lnTo>
                  <a:lnTo>
                    <a:pt x="2251" y="16"/>
                  </a:lnTo>
                  <a:lnTo>
                    <a:pt x="2259" y="16"/>
                  </a:lnTo>
                  <a:lnTo>
                    <a:pt x="2267" y="16"/>
                  </a:lnTo>
                  <a:lnTo>
                    <a:pt x="2274" y="16"/>
                  </a:lnTo>
                  <a:lnTo>
                    <a:pt x="2279" y="17"/>
                  </a:lnTo>
                  <a:lnTo>
                    <a:pt x="2285" y="17"/>
                  </a:lnTo>
                  <a:lnTo>
                    <a:pt x="2292" y="19"/>
                  </a:lnTo>
                  <a:lnTo>
                    <a:pt x="2301" y="19"/>
                  </a:lnTo>
                  <a:lnTo>
                    <a:pt x="2308" y="21"/>
                  </a:lnTo>
                  <a:lnTo>
                    <a:pt x="2317" y="21"/>
                  </a:lnTo>
                  <a:lnTo>
                    <a:pt x="2326" y="23"/>
                  </a:lnTo>
                  <a:lnTo>
                    <a:pt x="2336" y="23"/>
                  </a:lnTo>
                  <a:lnTo>
                    <a:pt x="2344" y="25"/>
                  </a:lnTo>
                  <a:lnTo>
                    <a:pt x="2353" y="27"/>
                  </a:lnTo>
                  <a:lnTo>
                    <a:pt x="2360" y="29"/>
                  </a:lnTo>
                  <a:lnTo>
                    <a:pt x="2370" y="29"/>
                  </a:lnTo>
                  <a:lnTo>
                    <a:pt x="2377" y="32"/>
                  </a:lnTo>
                  <a:lnTo>
                    <a:pt x="2384" y="34"/>
                  </a:lnTo>
                  <a:lnTo>
                    <a:pt x="2389" y="36"/>
                  </a:lnTo>
                  <a:lnTo>
                    <a:pt x="2395" y="38"/>
                  </a:lnTo>
                  <a:lnTo>
                    <a:pt x="2398" y="42"/>
                  </a:lnTo>
                  <a:lnTo>
                    <a:pt x="2402" y="45"/>
                  </a:lnTo>
                  <a:lnTo>
                    <a:pt x="2405" y="50"/>
                  </a:lnTo>
                  <a:lnTo>
                    <a:pt x="2409" y="54"/>
                  </a:lnTo>
                  <a:lnTo>
                    <a:pt x="2411" y="61"/>
                  </a:lnTo>
                  <a:lnTo>
                    <a:pt x="2415" y="66"/>
                  </a:lnTo>
                  <a:lnTo>
                    <a:pt x="2418" y="73"/>
                  </a:lnTo>
                  <a:lnTo>
                    <a:pt x="2422" y="79"/>
                  </a:lnTo>
                  <a:lnTo>
                    <a:pt x="2424" y="86"/>
                  </a:lnTo>
                  <a:lnTo>
                    <a:pt x="2427" y="93"/>
                  </a:lnTo>
                  <a:lnTo>
                    <a:pt x="2428" y="100"/>
                  </a:lnTo>
                  <a:lnTo>
                    <a:pt x="2431" y="105"/>
                  </a:lnTo>
                  <a:lnTo>
                    <a:pt x="2433" y="113"/>
                  </a:lnTo>
                  <a:lnTo>
                    <a:pt x="2435" y="118"/>
                  </a:lnTo>
                  <a:lnTo>
                    <a:pt x="2437" y="123"/>
                  </a:lnTo>
                  <a:lnTo>
                    <a:pt x="2439" y="127"/>
                  </a:lnTo>
                  <a:lnTo>
                    <a:pt x="2439" y="132"/>
                  </a:lnTo>
                  <a:lnTo>
                    <a:pt x="2439" y="137"/>
                  </a:lnTo>
                  <a:lnTo>
                    <a:pt x="2439" y="143"/>
                  </a:lnTo>
                  <a:lnTo>
                    <a:pt x="2439" y="148"/>
                  </a:lnTo>
                  <a:lnTo>
                    <a:pt x="2437" y="153"/>
                  </a:lnTo>
                  <a:lnTo>
                    <a:pt x="2437" y="158"/>
                  </a:lnTo>
                  <a:lnTo>
                    <a:pt x="2435" y="164"/>
                  </a:lnTo>
                  <a:lnTo>
                    <a:pt x="2435" y="167"/>
                  </a:lnTo>
                  <a:lnTo>
                    <a:pt x="2433" y="172"/>
                  </a:lnTo>
                  <a:lnTo>
                    <a:pt x="2431" y="177"/>
                  </a:lnTo>
                  <a:lnTo>
                    <a:pt x="2429" y="183"/>
                  </a:lnTo>
                  <a:lnTo>
                    <a:pt x="2428" y="186"/>
                  </a:lnTo>
                  <a:lnTo>
                    <a:pt x="2425" y="191"/>
                  </a:lnTo>
                  <a:lnTo>
                    <a:pt x="2423" y="195"/>
                  </a:lnTo>
                  <a:lnTo>
                    <a:pt x="2420" y="200"/>
                  </a:lnTo>
                  <a:lnTo>
                    <a:pt x="2418" y="203"/>
                  </a:lnTo>
                  <a:lnTo>
                    <a:pt x="2413" y="206"/>
                  </a:lnTo>
                  <a:lnTo>
                    <a:pt x="2406" y="210"/>
                  </a:lnTo>
                  <a:lnTo>
                    <a:pt x="2394" y="214"/>
                  </a:lnTo>
                  <a:lnTo>
                    <a:pt x="2381" y="216"/>
                  </a:lnTo>
                  <a:lnTo>
                    <a:pt x="2365" y="220"/>
                  </a:lnTo>
                  <a:lnTo>
                    <a:pt x="2348" y="221"/>
                  </a:lnTo>
                  <a:lnTo>
                    <a:pt x="2329" y="224"/>
                  </a:lnTo>
                  <a:lnTo>
                    <a:pt x="2311" y="226"/>
                  </a:lnTo>
                  <a:lnTo>
                    <a:pt x="2292" y="229"/>
                  </a:lnTo>
                  <a:lnTo>
                    <a:pt x="2273" y="231"/>
                  </a:lnTo>
                  <a:lnTo>
                    <a:pt x="2255" y="233"/>
                  </a:lnTo>
                  <a:lnTo>
                    <a:pt x="2239" y="235"/>
                  </a:lnTo>
                  <a:lnTo>
                    <a:pt x="2224" y="236"/>
                  </a:lnTo>
                  <a:lnTo>
                    <a:pt x="2213" y="238"/>
                  </a:lnTo>
                  <a:lnTo>
                    <a:pt x="2204" y="240"/>
                  </a:lnTo>
                  <a:lnTo>
                    <a:pt x="2198" y="240"/>
                  </a:lnTo>
                  <a:lnTo>
                    <a:pt x="2193" y="241"/>
                  </a:lnTo>
                  <a:lnTo>
                    <a:pt x="2186" y="241"/>
                  </a:lnTo>
                  <a:lnTo>
                    <a:pt x="2177" y="242"/>
                  </a:lnTo>
                  <a:lnTo>
                    <a:pt x="2167" y="242"/>
                  </a:lnTo>
                  <a:lnTo>
                    <a:pt x="2155" y="243"/>
                  </a:lnTo>
                  <a:lnTo>
                    <a:pt x="2144" y="243"/>
                  </a:lnTo>
                  <a:lnTo>
                    <a:pt x="2131" y="243"/>
                  </a:lnTo>
                  <a:lnTo>
                    <a:pt x="2118" y="243"/>
                  </a:lnTo>
                  <a:lnTo>
                    <a:pt x="2104" y="243"/>
                  </a:lnTo>
                  <a:lnTo>
                    <a:pt x="2091" y="243"/>
                  </a:lnTo>
                  <a:lnTo>
                    <a:pt x="2078" y="243"/>
                  </a:lnTo>
                  <a:lnTo>
                    <a:pt x="2066" y="243"/>
                  </a:lnTo>
                  <a:lnTo>
                    <a:pt x="2055" y="245"/>
                  </a:lnTo>
                  <a:lnTo>
                    <a:pt x="2046" y="245"/>
                  </a:lnTo>
                  <a:lnTo>
                    <a:pt x="2038" y="246"/>
                  </a:lnTo>
                  <a:lnTo>
                    <a:pt x="2033" y="246"/>
                  </a:lnTo>
                  <a:lnTo>
                    <a:pt x="2029" y="248"/>
                  </a:lnTo>
                  <a:lnTo>
                    <a:pt x="2022" y="248"/>
                  </a:lnTo>
                  <a:lnTo>
                    <a:pt x="2013" y="249"/>
                  </a:lnTo>
                  <a:lnTo>
                    <a:pt x="2001" y="249"/>
                  </a:lnTo>
                  <a:lnTo>
                    <a:pt x="1988" y="251"/>
                  </a:lnTo>
                  <a:lnTo>
                    <a:pt x="1974" y="251"/>
                  </a:lnTo>
                  <a:lnTo>
                    <a:pt x="1958" y="252"/>
                  </a:lnTo>
                  <a:lnTo>
                    <a:pt x="1943" y="252"/>
                  </a:lnTo>
                  <a:lnTo>
                    <a:pt x="1927" y="254"/>
                  </a:lnTo>
                  <a:lnTo>
                    <a:pt x="1912" y="254"/>
                  </a:lnTo>
                  <a:lnTo>
                    <a:pt x="1897" y="254"/>
                  </a:lnTo>
                  <a:lnTo>
                    <a:pt x="1884" y="254"/>
                  </a:lnTo>
                  <a:lnTo>
                    <a:pt x="1871" y="254"/>
                  </a:lnTo>
                  <a:lnTo>
                    <a:pt x="1862" y="254"/>
                  </a:lnTo>
                  <a:lnTo>
                    <a:pt x="1854" y="254"/>
                  </a:lnTo>
                  <a:lnTo>
                    <a:pt x="1850" y="254"/>
                  </a:lnTo>
                  <a:lnTo>
                    <a:pt x="1844" y="255"/>
                  </a:lnTo>
                  <a:lnTo>
                    <a:pt x="1837" y="256"/>
                  </a:lnTo>
                  <a:lnTo>
                    <a:pt x="1827" y="258"/>
                  </a:lnTo>
                  <a:lnTo>
                    <a:pt x="1816" y="260"/>
                  </a:lnTo>
                  <a:lnTo>
                    <a:pt x="1804" y="264"/>
                  </a:lnTo>
                  <a:lnTo>
                    <a:pt x="1791" y="266"/>
                  </a:lnTo>
                  <a:lnTo>
                    <a:pt x="1777" y="270"/>
                  </a:lnTo>
                  <a:lnTo>
                    <a:pt x="1764" y="272"/>
                  </a:lnTo>
                  <a:lnTo>
                    <a:pt x="1749" y="278"/>
                  </a:lnTo>
                  <a:lnTo>
                    <a:pt x="1736" y="281"/>
                  </a:lnTo>
                  <a:lnTo>
                    <a:pt x="1723" y="285"/>
                  </a:lnTo>
                  <a:lnTo>
                    <a:pt x="1712" y="289"/>
                  </a:lnTo>
                  <a:lnTo>
                    <a:pt x="1702" y="292"/>
                  </a:lnTo>
                  <a:lnTo>
                    <a:pt x="1694" y="296"/>
                  </a:lnTo>
                  <a:lnTo>
                    <a:pt x="1688" y="299"/>
                  </a:lnTo>
                  <a:lnTo>
                    <a:pt x="1685" y="302"/>
                  </a:lnTo>
                  <a:lnTo>
                    <a:pt x="1683" y="305"/>
                  </a:lnTo>
                  <a:lnTo>
                    <a:pt x="1682" y="306"/>
                  </a:lnTo>
                  <a:lnTo>
                    <a:pt x="1682" y="310"/>
                  </a:lnTo>
                  <a:lnTo>
                    <a:pt x="1682" y="312"/>
                  </a:lnTo>
                  <a:lnTo>
                    <a:pt x="1682" y="315"/>
                  </a:lnTo>
                  <a:lnTo>
                    <a:pt x="1682" y="319"/>
                  </a:lnTo>
                  <a:lnTo>
                    <a:pt x="1682" y="322"/>
                  </a:lnTo>
                  <a:lnTo>
                    <a:pt x="1683" y="325"/>
                  </a:lnTo>
                  <a:lnTo>
                    <a:pt x="1683" y="329"/>
                  </a:lnTo>
                  <a:lnTo>
                    <a:pt x="1683" y="333"/>
                  </a:lnTo>
                  <a:lnTo>
                    <a:pt x="1683" y="336"/>
                  </a:lnTo>
                  <a:lnTo>
                    <a:pt x="1685" y="339"/>
                  </a:lnTo>
                  <a:lnTo>
                    <a:pt x="1685" y="343"/>
                  </a:lnTo>
                  <a:lnTo>
                    <a:pt x="1685" y="345"/>
                  </a:lnTo>
                  <a:lnTo>
                    <a:pt x="1685" y="347"/>
                  </a:lnTo>
                  <a:lnTo>
                    <a:pt x="1685" y="349"/>
                  </a:lnTo>
                  <a:lnTo>
                    <a:pt x="1683" y="351"/>
                  </a:lnTo>
                  <a:lnTo>
                    <a:pt x="1682" y="353"/>
                  </a:lnTo>
                  <a:lnTo>
                    <a:pt x="1680" y="355"/>
                  </a:lnTo>
                  <a:lnTo>
                    <a:pt x="1678" y="356"/>
                  </a:lnTo>
                  <a:lnTo>
                    <a:pt x="1674" y="358"/>
                  </a:lnTo>
                  <a:lnTo>
                    <a:pt x="1673" y="360"/>
                  </a:lnTo>
                  <a:lnTo>
                    <a:pt x="1670" y="362"/>
                  </a:lnTo>
                  <a:lnTo>
                    <a:pt x="1669" y="362"/>
                  </a:lnTo>
                  <a:lnTo>
                    <a:pt x="1665" y="363"/>
                  </a:lnTo>
                  <a:lnTo>
                    <a:pt x="1663" y="365"/>
                  </a:lnTo>
                  <a:lnTo>
                    <a:pt x="1660" y="367"/>
                  </a:lnTo>
                  <a:lnTo>
                    <a:pt x="1658" y="368"/>
                  </a:lnTo>
                  <a:lnTo>
                    <a:pt x="1656" y="370"/>
                  </a:lnTo>
                  <a:lnTo>
                    <a:pt x="1654" y="371"/>
                  </a:lnTo>
                  <a:lnTo>
                    <a:pt x="1653" y="373"/>
                  </a:lnTo>
                  <a:lnTo>
                    <a:pt x="1652" y="373"/>
                  </a:lnTo>
                  <a:lnTo>
                    <a:pt x="1650" y="375"/>
                  </a:lnTo>
                  <a:lnTo>
                    <a:pt x="1648" y="377"/>
                  </a:lnTo>
                  <a:lnTo>
                    <a:pt x="1646" y="379"/>
                  </a:lnTo>
                  <a:lnTo>
                    <a:pt x="1645" y="381"/>
                  </a:lnTo>
                  <a:lnTo>
                    <a:pt x="1643" y="385"/>
                  </a:lnTo>
                  <a:lnTo>
                    <a:pt x="1641" y="387"/>
                  </a:lnTo>
                  <a:lnTo>
                    <a:pt x="1639" y="391"/>
                  </a:lnTo>
                  <a:lnTo>
                    <a:pt x="1638" y="393"/>
                  </a:lnTo>
                  <a:lnTo>
                    <a:pt x="1636" y="396"/>
                  </a:lnTo>
                  <a:lnTo>
                    <a:pt x="1634" y="399"/>
                  </a:lnTo>
                  <a:lnTo>
                    <a:pt x="1632" y="403"/>
                  </a:lnTo>
                  <a:lnTo>
                    <a:pt x="1630" y="405"/>
                  </a:lnTo>
                  <a:lnTo>
                    <a:pt x="1629" y="407"/>
                  </a:lnTo>
                  <a:lnTo>
                    <a:pt x="1627" y="409"/>
                  </a:lnTo>
                  <a:lnTo>
                    <a:pt x="1625" y="410"/>
                  </a:lnTo>
                  <a:lnTo>
                    <a:pt x="1625" y="411"/>
                  </a:lnTo>
                  <a:lnTo>
                    <a:pt x="1623" y="413"/>
                  </a:lnTo>
                  <a:lnTo>
                    <a:pt x="1622" y="415"/>
                  </a:lnTo>
                  <a:lnTo>
                    <a:pt x="1620" y="417"/>
                  </a:lnTo>
                  <a:lnTo>
                    <a:pt x="1619" y="418"/>
                  </a:lnTo>
                  <a:lnTo>
                    <a:pt x="1617" y="420"/>
                  </a:lnTo>
                  <a:lnTo>
                    <a:pt x="1616" y="422"/>
                  </a:lnTo>
                  <a:lnTo>
                    <a:pt x="1614" y="424"/>
                  </a:lnTo>
                  <a:lnTo>
                    <a:pt x="1612" y="424"/>
                  </a:lnTo>
                  <a:lnTo>
                    <a:pt x="1610" y="426"/>
                  </a:lnTo>
                  <a:lnTo>
                    <a:pt x="1608" y="428"/>
                  </a:lnTo>
                  <a:lnTo>
                    <a:pt x="1606" y="429"/>
                  </a:lnTo>
                  <a:lnTo>
                    <a:pt x="1604" y="431"/>
                  </a:lnTo>
                  <a:lnTo>
                    <a:pt x="1602" y="433"/>
                  </a:lnTo>
                  <a:lnTo>
                    <a:pt x="1602" y="435"/>
                  </a:lnTo>
                  <a:lnTo>
                    <a:pt x="1601" y="437"/>
                  </a:lnTo>
                  <a:lnTo>
                    <a:pt x="1601" y="437"/>
                  </a:lnTo>
                  <a:lnTo>
                    <a:pt x="1600" y="440"/>
                  </a:lnTo>
                  <a:lnTo>
                    <a:pt x="1600" y="442"/>
                  </a:lnTo>
                  <a:lnTo>
                    <a:pt x="1600" y="444"/>
                  </a:lnTo>
                  <a:lnTo>
                    <a:pt x="1601" y="446"/>
                  </a:lnTo>
                  <a:lnTo>
                    <a:pt x="1601" y="450"/>
                  </a:lnTo>
                  <a:lnTo>
                    <a:pt x="1602" y="451"/>
                  </a:lnTo>
                  <a:lnTo>
                    <a:pt x="1602" y="455"/>
                  </a:lnTo>
                  <a:lnTo>
                    <a:pt x="1604" y="457"/>
                  </a:lnTo>
                  <a:lnTo>
                    <a:pt x="1604" y="460"/>
                  </a:lnTo>
                  <a:lnTo>
                    <a:pt x="1605" y="463"/>
                  </a:lnTo>
                  <a:lnTo>
                    <a:pt x="1605" y="466"/>
                  </a:lnTo>
                  <a:lnTo>
                    <a:pt x="1606" y="468"/>
                  </a:lnTo>
                  <a:lnTo>
                    <a:pt x="1606" y="471"/>
                  </a:lnTo>
                  <a:lnTo>
                    <a:pt x="1608" y="473"/>
                  </a:lnTo>
                  <a:lnTo>
                    <a:pt x="1608" y="475"/>
                  </a:lnTo>
                  <a:lnTo>
                    <a:pt x="1610" y="476"/>
                  </a:lnTo>
                  <a:lnTo>
                    <a:pt x="1610" y="480"/>
                  </a:lnTo>
                  <a:lnTo>
                    <a:pt x="1611" y="485"/>
                  </a:lnTo>
                  <a:lnTo>
                    <a:pt x="1613" y="490"/>
                  </a:lnTo>
                  <a:lnTo>
                    <a:pt x="1614" y="494"/>
                  </a:lnTo>
                  <a:lnTo>
                    <a:pt x="1616" y="500"/>
                  </a:lnTo>
                  <a:lnTo>
                    <a:pt x="1618" y="505"/>
                  </a:lnTo>
                  <a:lnTo>
                    <a:pt x="1620" y="510"/>
                  </a:lnTo>
                  <a:lnTo>
                    <a:pt x="1623" y="515"/>
                  </a:lnTo>
                  <a:lnTo>
                    <a:pt x="1624" y="522"/>
                  </a:lnTo>
                  <a:lnTo>
                    <a:pt x="1626" y="527"/>
                  </a:lnTo>
                  <a:lnTo>
                    <a:pt x="1628" y="532"/>
                  </a:lnTo>
                  <a:lnTo>
                    <a:pt x="1630" y="538"/>
                  </a:lnTo>
                  <a:lnTo>
                    <a:pt x="1630" y="543"/>
                  </a:lnTo>
                  <a:lnTo>
                    <a:pt x="1632" y="547"/>
                  </a:lnTo>
                  <a:lnTo>
                    <a:pt x="1634" y="551"/>
                  </a:lnTo>
                  <a:lnTo>
                    <a:pt x="1635" y="555"/>
                  </a:lnTo>
                  <a:lnTo>
                    <a:pt x="1635" y="559"/>
                  </a:lnTo>
                  <a:lnTo>
                    <a:pt x="1635" y="561"/>
                  </a:lnTo>
                  <a:lnTo>
                    <a:pt x="1635" y="564"/>
                  </a:lnTo>
                  <a:lnTo>
                    <a:pt x="1635" y="566"/>
                  </a:lnTo>
                  <a:lnTo>
                    <a:pt x="1635" y="570"/>
                  </a:lnTo>
                  <a:lnTo>
                    <a:pt x="1635" y="573"/>
                  </a:lnTo>
                  <a:lnTo>
                    <a:pt x="1635" y="577"/>
                  </a:lnTo>
                  <a:lnTo>
                    <a:pt x="1636" y="580"/>
                  </a:lnTo>
                  <a:lnTo>
                    <a:pt x="1636" y="583"/>
                  </a:lnTo>
                  <a:lnTo>
                    <a:pt x="1636" y="587"/>
                  </a:lnTo>
                  <a:lnTo>
                    <a:pt x="1636" y="591"/>
                  </a:lnTo>
                  <a:lnTo>
                    <a:pt x="1636" y="594"/>
                  </a:lnTo>
                  <a:lnTo>
                    <a:pt x="1635" y="597"/>
                  </a:lnTo>
                  <a:lnTo>
                    <a:pt x="1635" y="599"/>
                  </a:lnTo>
                  <a:lnTo>
                    <a:pt x="1635" y="601"/>
                  </a:lnTo>
                  <a:lnTo>
                    <a:pt x="1635" y="603"/>
                  </a:lnTo>
                  <a:lnTo>
                    <a:pt x="1633" y="608"/>
                  </a:lnTo>
                  <a:lnTo>
                    <a:pt x="1631" y="612"/>
                  </a:lnTo>
                  <a:lnTo>
                    <a:pt x="1627" y="616"/>
                  </a:lnTo>
                  <a:lnTo>
                    <a:pt x="1626" y="619"/>
                  </a:lnTo>
                  <a:lnTo>
                    <a:pt x="1622" y="625"/>
                  </a:lnTo>
                  <a:lnTo>
                    <a:pt x="1619" y="628"/>
                  </a:lnTo>
                  <a:lnTo>
                    <a:pt x="1615" y="633"/>
                  </a:lnTo>
                  <a:lnTo>
                    <a:pt x="1612" y="636"/>
                  </a:lnTo>
                  <a:lnTo>
                    <a:pt x="1608" y="642"/>
                  </a:lnTo>
                  <a:lnTo>
                    <a:pt x="1604" y="646"/>
                  </a:lnTo>
                  <a:lnTo>
                    <a:pt x="1601" y="650"/>
                  </a:lnTo>
                  <a:lnTo>
                    <a:pt x="1597" y="654"/>
                  </a:lnTo>
                  <a:lnTo>
                    <a:pt x="1593" y="657"/>
                  </a:lnTo>
                  <a:lnTo>
                    <a:pt x="1590" y="661"/>
                  </a:lnTo>
                  <a:lnTo>
                    <a:pt x="1587" y="664"/>
                  </a:lnTo>
                  <a:lnTo>
                    <a:pt x="1585" y="666"/>
                  </a:lnTo>
                  <a:lnTo>
                    <a:pt x="1582" y="670"/>
                  </a:lnTo>
                  <a:lnTo>
                    <a:pt x="1580" y="671"/>
                  </a:lnTo>
                  <a:lnTo>
                    <a:pt x="1577" y="674"/>
                  </a:lnTo>
                  <a:lnTo>
                    <a:pt x="1575" y="676"/>
                  </a:lnTo>
                  <a:lnTo>
                    <a:pt x="1571" y="680"/>
                  </a:lnTo>
                  <a:lnTo>
                    <a:pt x="1570" y="682"/>
                  </a:lnTo>
                  <a:lnTo>
                    <a:pt x="1566" y="686"/>
                  </a:lnTo>
                  <a:lnTo>
                    <a:pt x="1565" y="687"/>
                  </a:lnTo>
                  <a:lnTo>
                    <a:pt x="1561" y="691"/>
                  </a:lnTo>
                  <a:lnTo>
                    <a:pt x="1558" y="694"/>
                  </a:lnTo>
                  <a:lnTo>
                    <a:pt x="1555" y="697"/>
                  </a:lnTo>
                  <a:lnTo>
                    <a:pt x="1553" y="699"/>
                  </a:lnTo>
                  <a:lnTo>
                    <a:pt x="1550" y="701"/>
                  </a:lnTo>
                  <a:lnTo>
                    <a:pt x="1548" y="703"/>
                  </a:lnTo>
                  <a:lnTo>
                    <a:pt x="1545" y="705"/>
                  </a:lnTo>
                  <a:lnTo>
                    <a:pt x="1544" y="706"/>
                  </a:lnTo>
                  <a:lnTo>
                    <a:pt x="1537" y="709"/>
                  </a:lnTo>
                  <a:lnTo>
                    <a:pt x="1532" y="711"/>
                  </a:lnTo>
                  <a:lnTo>
                    <a:pt x="1525" y="713"/>
                  </a:lnTo>
                  <a:lnTo>
                    <a:pt x="1519" y="714"/>
                  </a:lnTo>
                  <a:lnTo>
                    <a:pt x="1510" y="716"/>
                  </a:lnTo>
                  <a:lnTo>
                    <a:pt x="1503" y="717"/>
                  </a:lnTo>
                  <a:lnTo>
                    <a:pt x="1495" y="718"/>
                  </a:lnTo>
                  <a:lnTo>
                    <a:pt x="1488" y="718"/>
                  </a:lnTo>
                  <a:lnTo>
                    <a:pt x="1479" y="720"/>
                  </a:lnTo>
                  <a:lnTo>
                    <a:pt x="1472" y="722"/>
                  </a:lnTo>
                  <a:lnTo>
                    <a:pt x="1465" y="724"/>
                  </a:lnTo>
                  <a:lnTo>
                    <a:pt x="1458" y="726"/>
                  </a:lnTo>
                  <a:lnTo>
                    <a:pt x="1452" y="729"/>
                  </a:lnTo>
                  <a:lnTo>
                    <a:pt x="1448" y="731"/>
                  </a:lnTo>
                  <a:lnTo>
                    <a:pt x="1444" y="735"/>
                  </a:lnTo>
                  <a:lnTo>
                    <a:pt x="1443" y="737"/>
                  </a:lnTo>
                  <a:lnTo>
                    <a:pt x="1443" y="741"/>
                  </a:lnTo>
                  <a:lnTo>
                    <a:pt x="1443" y="743"/>
                  </a:lnTo>
                  <a:lnTo>
                    <a:pt x="1444" y="747"/>
                  </a:lnTo>
                  <a:lnTo>
                    <a:pt x="1446" y="749"/>
                  </a:lnTo>
                  <a:lnTo>
                    <a:pt x="1447" y="752"/>
                  </a:lnTo>
                  <a:lnTo>
                    <a:pt x="1450" y="756"/>
                  </a:lnTo>
                  <a:lnTo>
                    <a:pt x="1453" y="759"/>
                  </a:lnTo>
                  <a:lnTo>
                    <a:pt x="1457" y="761"/>
                  </a:lnTo>
                  <a:lnTo>
                    <a:pt x="1459" y="765"/>
                  </a:lnTo>
                  <a:lnTo>
                    <a:pt x="1463" y="768"/>
                  </a:lnTo>
                  <a:lnTo>
                    <a:pt x="1466" y="772"/>
                  </a:lnTo>
                  <a:lnTo>
                    <a:pt x="1469" y="774"/>
                  </a:lnTo>
                  <a:lnTo>
                    <a:pt x="1471" y="778"/>
                  </a:lnTo>
                  <a:lnTo>
                    <a:pt x="1473" y="780"/>
                  </a:lnTo>
                  <a:lnTo>
                    <a:pt x="1475" y="784"/>
                  </a:lnTo>
                  <a:lnTo>
                    <a:pt x="1476" y="786"/>
                  </a:lnTo>
                  <a:lnTo>
                    <a:pt x="1476" y="790"/>
                  </a:lnTo>
                  <a:lnTo>
                    <a:pt x="1476" y="794"/>
                  </a:lnTo>
                  <a:lnTo>
                    <a:pt x="1475" y="800"/>
                  </a:lnTo>
                  <a:lnTo>
                    <a:pt x="1475" y="803"/>
                  </a:lnTo>
                  <a:lnTo>
                    <a:pt x="1473" y="808"/>
                  </a:lnTo>
                  <a:lnTo>
                    <a:pt x="1473" y="813"/>
                  </a:lnTo>
                  <a:lnTo>
                    <a:pt x="1472" y="819"/>
                  </a:lnTo>
                  <a:lnTo>
                    <a:pt x="1472" y="822"/>
                  </a:lnTo>
                  <a:lnTo>
                    <a:pt x="1470" y="827"/>
                  </a:lnTo>
                  <a:lnTo>
                    <a:pt x="1468" y="832"/>
                  </a:lnTo>
                  <a:lnTo>
                    <a:pt x="1466" y="837"/>
                  </a:lnTo>
                  <a:lnTo>
                    <a:pt x="1465" y="841"/>
                  </a:lnTo>
                  <a:lnTo>
                    <a:pt x="1463" y="846"/>
                  </a:lnTo>
                  <a:lnTo>
                    <a:pt x="1462" y="850"/>
                  </a:lnTo>
                  <a:lnTo>
                    <a:pt x="1460" y="854"/>
                  </a:lnTo>
                  <a:lnTo>
                    <a:pt x="1459" y="856"/>
                  </a:lnTo>
                  <a:lnTo>
                    <a:pt x="1456" y="861"/>
                  </a:lnTo>
                  <a:lnTo>
                    <a:pt x="1454" y="865"/>
                  </a:lnTo>
                  <a:lnTo>
                    <a:pt x="1450" y="869"/>
                  </a:lnTo>
                  <a:lnTo>
                    <a:pt x="1448" y="872"/>
                  </a:lnTo>
                  <a:lnTo>
                    <a:pt x="1444" y="877"/>
                  </a:lnTo>
                  <a:lnTo>
                    <a:pt x="1440" y="881"/>
                  </a:lnTo>
                  <a:lnTo>
                    <a:pt x="1436" y="885"/>
                  </a:lnTo>
                  <a:lnTo>
                    <a:pt x="1433" y="888"/>
                  </a:lnTo>
                  <a:lnTo>
                    <a:pt x="1428" y="892"/>
                  </a:lnTo>
                  <a:lnTo>
                    <a:pt x="1424" y="896"/>
                  </a:lnTo>
                  <a:lnTo>
                    <a:pt x="1420" y="899"/>
                  </a:lnTo>
                  <a:lnTo>
                    <a:pt x="1416" y="902"/>
                  </a:lnTo>
                  <a:lnTo>
                    <a:pt x="1412" y="906"/>
                  </a:lnTo>
                  <a:lnTo>
                    <a:pt x="1409" y="908"/>
                  </a:lnTo>
                  <a:lnTo>
                    <a:pt x="1405" y="910"/>
                  </a:lnTo>
                  <a:lnTo>
                    <a:pt x="1402" y="912"/>
                  </a:lnTo>
                  <a:lnTo>
                    <a:pt x="1399" y="914"/>
                  </a:lnTo>
                  <a:lnTo>
                    <a:pt x="1397" y="914"/>
                  </a:lnTo>
                  <a:lnTo>
                    <a:pt x="1394" y="916"/>
                  </a:lnTo>
                  <a:lnTo>
                    <a:pt x="1393" y="916"/>
                  </a:lnTo>
                  <a:lnTo>
                    <a:pt x="1389" y="918"/>
                  </a:lnTo>
                  <a:lnTo>
                    <a:pt x="1386" y="918"/>
                  </a:lnTo>
                  <a:lnTo>
                    <a:pt x="1382" y="918"/>
                  </a:lnTo>
                  <a:lnTo>
                    <a:pt x="1381" y="918"/>
                  </a:lnTo>
                  <a:lnTo>
                    <a:pt x="1377" y="920"/>
                  </a:lnTo>
                  <a:lnTo>
                    <a:pt x="1374" y="920"/>
                  </a:lnTo>
                  <a:lnTo>
                    <a:pt x="1370" y="920"/>
                  </a:lnTo>
                  <a:lnTo>
                    <a:pt x="1369" y="920"/>
                  </a:lnTo>
                  <a:lnTo>
                    <a:pt x="1366" y="920"/>
                  </a:lnTo>
                  <a:lnTo>
                    <a:pt x="1364" y="920"/>
                  </a:lnTo>
                  <a:lnTo>
                    <a:pt x="1362" y="920"/>
                  </a:lnTo>
                  <a:lnTo>
                    <a:pt x="1361" y="920"/>
                  </a:lnTo>
                  <a:lnTo>
                    <a:pt x="1355" y="922"/>
                  </a:lnTo>
                  <a:lnTo>
                    <a:pt x="1350" y="923"/>
                  </a:lnTo>
                  <a:lnTo>
                    <a:pt x="1344" y="924"/>
                  </a:lnTo>
                  <a:lnTo>
                    <a:pt x="1339" y="926"/>
                  </a:lnTo>
                  <a:lnTo>
                    <a:pt x="1333" y="930"/>
                  </a:lnTo>
                  <a:lnTo>
                    <a:pt x="1328" y="931"/>
                  </a:lnTo>
                  <a:lnTo>
                    <a:pt x="1322" y="935"/>
                  </a:lnTo>
                  <a:lnTo>
                    <a:pt x="1317" y="937"/>
                  </a:lnTo>
                  <a:lnTo>
                    <a:pt x="1312" y="940"/>
                  </a:lnTo>
                  <a:lnTo>
                    <a:pt x="1307" y="944"/>
                  </a:lnTo>
                  <a:lnTo>
                    <a:pt x="1303" y="947"/>
                  </a:lnTo>
                  <a:lnTo>
                    <a:pt x="1300" y="950"/>
                  </a:lnTo>
                  <a:lnTo>
                    <a:pt x="1296" y="954"/>
                  </a:lnTo>
                  <a:lnTo>
                    <a:pt x="1294" y="955"/>
                  </a:lnTo>
                  <a:lnTo>
                    <a:pt x="1294" y="958"/>
                  </a:lnTo>
                  <a:lnTo>
                    <a:pt x="1294" y="960"/>
                  </a:lnTo>
                  <a:lnTo>
                    <a:pt x="1293" y="963"/>
                  </a:lnTo>
                  <a:lnTo>
                    <a:pt x="1293" y="966"/>
                  </a:lnTo>
                  <a:lnTo>
                    <a:pt x="1292" y="970"/>
                  </a:lnTo>
                  <a:lnTo>
                    <a:pt x="1291" y="973"/>
                  </a:lnTo>
                  <a:lnTo>
                    <a:pt x="1289" y="978"/>
                  </a:lnTo>
                  <a:lnTo>
                    <a:pt x="1287" y="981"/>
                  </a:lnTo>
                  <a:lnTo>
                    <a:pt x="1285" y="985"/>
                  </a:lnTo>
                  <a:lnTo>
                    <a:pt x="1284" y="989"/>
                  </a:lnTo>
                  <a:lnTo>
                    <a:pt x="1280" y="993"/>
                  </a:lnTo>
                  <a:lnTo>
                    <a:pt x="1278" y="997"/>
                  </a:lnTo>
                  <a:lnTo>
                    <a:pt x="1277" y="1000"/>
                  </a:lnTo>
                  <a:lnTo>
                    <a:pt x="1275" y="1004"/>
                  </a:lnTo>
                  <a:lnTo>
                    <a:pt x="1273" y="1008"/>
                  </a:lnTo>
                  <a:lnTo>
                    <a:pt x="1271" y="1011"/>
                  </a:lnTo>
                  <a:lnTo>
                    <a:pt x="1269" y="1014"/>
                  </a:lnTo>
                  <a:lnTo>
                    <a:pt x="1269" y="1016"/>
                  </a:lnTo>
                  <a:lnTo>
                    <a:pt x="1266" y="1019"/>
                  </a:lnTo>
                  <a:lnTo>
                    <a:pt x="1264" y="1023"/>
                  </a:lnTo>
                  <a:lnTo>
                    <a:pt x="1262" y="1026"/>
                  </a:lnTo>
                  <a:lnTo>
                    <a:pt x="1260" y="1029"/>
                  </a:lnTo>
                  <a:lnTo>
                    <a:pt x="1257" y="1034"/>
                  </a:lnTo>
                  <a:lnTo>
                    <a:pt x="1255" y="1038"/>
                  </a:lnTo>
                  <a:lnTo>
                    <a:pt x="1251" y="1042"/>
                  </a:lnTo>
                  <a:lnTo>
                    <a:pt x="1249" y="1045"/>
                  </a:lnTo>
                  <a:lnTo>
                    <a:pt x="1245" y="1050"/>
                  </a:lnTo>
                  <a:lnTo>
                    <a:pt x="1242" y="1053"/>
                  </a:lnTo>
                  <a:lnTo>
                    <a:pt x="1239" y="1057"/>
                  </a:lnTo>
                  <a:lnTo>
                    <a:pt x="1237" y="1060"/>
                  </a:lnTo>
                  <a:lnTo>
                    <a:pt x="1233" y="1063"/>
                  </a:lnTo>
                  <a:lnTo>
                    <a:pt x="1231" y="1066"/>
                  </a:lnTo>
                  <a:lnTo>
                    <a:pt x="1228" y="1068"/>
                  </a:lnTo>
                  <a:lnTo>
                    <a:pt x="1227" y="1070"/>
                  </a:lnTo>
                  <a:lnTo>
                    <a:pt x="1223" y="1074"/>
                  </a:lnTo>
                  <a:lnTo>
                    <a:pt x="1221" y="1075"/>
                  </a:lnTo>
                  <a:lnTo>
                    <a:pt x="1217" y="1078"/>
                  </a:lnTo>
                  <a:lnTo>
                    <a:pt x="1214" y="1080"/>
                  </a:lnTo>
                  <a:lnTo>
                    <a:pt x="1209" y="1084"/>
                  </a:lnTo>
                  <a:lnTo>
                    <a:pt x="1206" y="1085"/>
                  </a:lnTo>
                  <a:lnTo>
                    <a:pt x="1202" y="1088"/>
                  </a:lnTo>
                  <a:lnTo>
                    <a:pt x="1199" y="1090"/>
                  </a:lnTo>
                  <a:lnTo>
                    <a:pt x="1193" y="1094"/>
                  </a:lnTo>
                  <a:lnTo>
                    <a:pt x="1190" y="1095"/>
                  </a:lnTo>
                  <a:lnTo>
                    <a:pt x="1186" y="1097"/>
                  </a:lnTo>
                  <a:lnTo>
                    <a:pt x="1182" y="1099"/>
                  </a:lnTo>
                  <a:lnTo>
                    <a:pt x="1178" y="1101"/>
                  </a:lnTo>
                  <a:lnTo>
                    <a:pt x="1174" y="1102"/>
                  </a:lnTo>
                  <a:lnTo>
                    <a:pt x="1171" y="1103"/>
                  </a:lnTo>
                  <a:lnTo>
                    <a:pt x="1168" y="1103"/>
                  </a:lnTo>
                  <a:lnTo>
                    <a:pt x="1163" y="1104"/>
                  </a:lnTo>
                  <a:lnTo>
                    <a:pt x="1158" y="1104"/>
                  </a:lnTo>
                  <a:lnTo>
                    <a:pt x="1151" y="1104"/>
                  </a:lnTo>
                  <a:lnTo>
                    <a:pt x="1146" y="1104"/>
                  </a:lnTo>
                  <a:lnTo>
                    <a:pt x="1139" y="1104"/>
                  </a:lnTo>
                  <a:lnTo>
                    <a:pt x="1132" y="1103"/>
                  </a:lnTo>
                  <a:lnTo>
                    <a:pt x="1125" y="1101"/>
                  </a:lnTo>
                  <a:lnTo>
                    <a:pt x="1119" y="1100"/>
                  </a:lnTo>
                  <a:lnTo>
                    <a:pt x="1111" y="1098"/>
                  </a:lnTo>
                  <a:lnTo>
                    <a:pt x="1104" y="1097"/>
                  </a:lnTo>
                  <a:lnTo>
                    <a:pt x="1097" y="1095"/>
                  </a:lnTo>
                  <a:lnTo>
                    <a:pt x="1090" y="1093"/>
                  </a:lnTo>
                  <a:lnTo>
                    <a:pt x="1083" y="1092"/>
                  </a:lnTo>
                  <a:lnTo>
                    <a:pt x="1078" y="1090"/>
                  </a:lnTo>
                  <a:lnTo>
                    <a:pt x="1073" y="1088"/>
                  </a:lnTo>
                  <a:lnTo>
                    <a:pt x="1069" y="1085"/>
                  </a:lnTo>
                  <a:lnTo>
                    <a:pt x="1062" y="1084"/>
                  </a:lnTo>
                  <a:lnTo>
                    <a:pt x="1055" y="1081"/>
                  </a:lnTo>
                  <a:lnTo>
                    <a:pt x="1047" y="1078"/>
                  </a:lnTo>
                  <a:lnTo>
                    <a:pt x="1040" y="1074"/>
                  </a:lnTo>
                  <a:lnTo>
                    <a:pt x="1031" y="1071"/>
                  </a:lnTo>
                  <a:lnTo>
                    <a:pt x="1022" y="1066"/>
                  </a:lnTo>
                  <a:lnTo>
                    <a:pt x="1014" y="1061"/>
                  </a:lnTo>
                  <a:lnTo>
                    <a:pt x="1006" y="1056"/>
                  </a:lnTo>
                  <a:lnTo>
                    <a:pt x="998" y="1052"/>
                  </a:lnTo>
                  <a:lnTo>
                    <a:pt x="989" y="1047"/>
                  </a:lnTo>
                  <a:lnTo>
                    <a:pt x="981" y="1043"/>
                  </a:lnTo>
                  <a:lnTo>
                    <a:pt x="973" y="1037"/>
                  </a:lnTo>
                  <a:lnTo>
                    <a:pt x="965" y="1034"/>
                  </a:lnTo>
                  <a:lnTo>
                    <a:pt x="958" y="1029"/>
                  </a:lnTo>
                  <a:lnTo>
                    <a:pt x="951" y="1027"/>
                  </a:lnTo>
                  <a:lnTo>
                    <a:pt x="945" y="1024"/>
                  </a:lnTo>
                  <a:lnTo>
                    <a:pt x="940" y="1023"/>
                  </a:lnTo>
                  <a:lnTo>
                    <a:pt x="936" y="1021"/>
                  </a:lnTo>
                  <a:lnTo>
                    <a:pt x="931" y="1019"/>
                  </a:lnTo>
                  <a:lnTo>
                    <a:pt x="926" y="1016"/>
                  </a:lnTo>
                  <a:lnTo>
                    <a:pt x="920" y="1015"/>
                  </a:lnTo>
                  <a:lnTo>
                    <a:pt x="915" y="1013"/>
                  </a:lnTo>
                  <a:lnTo>
                    <a:pt x="909" y="1011"/>
                  </a:lnTo>
                  <a:lnTo>
                    <a:pt x="904" y="1008"/>
                  </a:lnTo>
                  <a:lnTo>
                    <a:pt x="897" y="1006"/>
                  </a:lnTo>
                  <a:lnTo>
                    <a:pt x="891" y="1005"/>
                  </a:lnTo>
                  <a:lnTo>
                    <a:pt x="886" y="1003"/>
                  </a:lnTo>
                  <a:lnTo>
                    <a:pt x="881" y="1002"/>
                  </a:lnTo>
                  <a:lnTo>
                    <a:pt x="875" y="1002"/>
                  </a:lnTo>
                  <a:lnTo>
                    <a:pt x="870" y="1000"/>
                  </a:lnTo>
                  <a:lnTo>
                    <a:pt x="865" y="1000"/>
                  </a:lnTo>
                  <a:lnTo>
                    <a:pt x="862" y="1000"/>
                  </a:lnTo>
                  <a:lnTo>
                    <a:pt x="860" y="1002"/>
                  </a:lnTo>
                  <a:lnTo>
                    <a:pt x="858" y="1002"/>
                  </a:lnTo>
                  <a:lnTo>
                    <a:pt x="856" y="1003"/>
                  </a:lnTo>
                  <a:lnTo>
                    <a:pt x="855" y="1003"/>
                  </a:lnTo>
                  <a:lnTo>
                    <a:pt x="854" y="1005"/>
                  </a:lnTo>
                  <a:lnTo>
                    <a:pt x="852" y="1006"/>
                  </a:lnTo>
                  <a:lnTo>
                    <a:pt x="850" y="1008"/>
                  </a:lnTo>
                  <a:lnTo>
                    <a:pt x="849" y="1008"/>
                  </a:lnTo>
                  <a:lnTo>
                    <a:pt x="847" y="1009"/>
                  </a:lnTo>
                  <a:lnTo>
                    <a:pt x="846" y="1011"/>
                  </a:lnTo>
                  <a:lnTo>
                    <a:pt x="844" y="1013"/>
                  </a:lnTo>
                  <a:lnTo>
                    <a:pt x="842" y="1013"/>
                  </a:lnTo>
                  <a:lnTo>
                    <a:pt x="840" y="1015"/>
                  </a:lnTo>
                  <a:lnTo>
                    <a:pt x="838" y="1015"/>
                  </a:lnTo>
                  <a:lnTo>
                    <a:pt x="836" y="1016"/>
                  </a:lnTo>
                  <a:lnTo>
                    <a:pt x="836" y="1016"/>
                  </a:lnTo>
                  <a:lnTo>
                    <a:pt x="831" y="1018"/>
                  </a:lnTo>
                  <a:lnTo>
                    <a:pt x="827" y="1018"/>
                  </a:lnTo>
                  <a:lnTo>
                    <a:pt x="821" y="1019"/>
                  </a:lnTo>
                  <a:lnTo>
                    <a:pt x="816" y="1019"/>
                  </a:lnTo>
                  <a:lnTo>
                    <a:pt x="809" y="1019"/>
                  </a:lnTo>
                  <a:lnTo>
                    <a:pt x="803" y="1019"/>
                  </a:lnTo>
                  <a:lnTo>
                    <a:pt x="797" y="1019"/>
                  </a:lnTo>
                  <a:lnTo>
                    <a:pt x="791" y="1019"/>
                  </a:lnTo>
                  <a:lnTo>
                    <a:pt x="784" y="1019"/>
                  </a:lnTo>
                  <a:lnTo>
                    <a:pt x="778" y="1019"/>
                  </a:lnTo>
                  <a:lnTo>
                    <a:pt x="771" y="1019"/>
                  </a:lnTo>
                  <a:lnTo>
                    <a:pt x="766" y="1018"/>
                  </a:lnTo>
                  <a:lnTo>
                    <a:pt x="760" y="1018"/>
                  </a:lnTo>
                  <a:lnTo>
                    <a:pt x="754" y="1018"/>
                  </a:lnTo>
                  <a:lnTo>
                    <a:pt x="750" y="1018"/>
                  </a:lnTo>
                  <a:lnTo>
                    <a:pt x="746" y="1016"/>
                  </a:lnTo>
                  <a:lnTo>
                    <a:pt x="743" y="1016"/>
                  </a:lnTo>
                  <a:lnTo>
                    <a:pt x="739" y="1015"/>
                  </a:lnTo>
                  <a:lnTo>
                    <a:pt x="735" y="1015"/>
                  </a:lnTo>
                  <a:lnTo>
                    <a:pt x="732" y="1013"/>
                  </a:lnTo>
                  <a:lnTo>
                    <a:pt x="727" y="1013"/>
                  </a:lnTo>
                  <a:lnTo>
                    <a:pt x="723" y="1012"/>
                  </a:lnTo>
                  <a:lnTo>
                    <a:pt x="719" y="1010"/>
                  </a:lnTo>
                  <a:lnTo>
                    <a:pt x="716" y="1008"/>
                  </a:lnTo>
                  <a:lnTo>
                    <a:pt x="710" y="1008"/>
                  </a:lnTo>
                  <a:lnTo>
                    <a:pt x="707" y="1006"/>
                  </a:lnTo>
                  <a:lnTo>
                    <a:pt x="703" y="1005"/>
                  </a:lnTo>
                  <a:lnTo>
                    <a:pt x="700" y="1003"/>
                  </a:lnTo>
                  <a:lnTo>
                    <a:pt x="696" y="1003"/>
                  </a:lnTo>
                  <a:lnTo>
                    <a:pt x="693" y="1002"/>
                  </a:lnTo>
                  <a:lnTo>
                    <a:pt x="689" y="1002"/>
                  </a:lnTo>
                  <a:lnTo>
                    <a:pt x="687" y="1000"/>
                  </a:lnTo>
                  <a:lnTo>
                    <a:pt x="680" y="1000"/>
                  </a:lnTo>
                  <a:lnTo>
                    <a:pt x="673" y="999"/>
                  </a:lnTo>
                  <a:lnTo>
                    <a:pt x="664" y="999"/>
                  </a:lnTo>
                  <a:lnTo>
                    <a:pt x="656" y="997"/>
                  </a:lnTo>
                  <a:lnTo>
                    <a:pt x="646" y="997"/>
                  </a:lnTo>
                  <a:lnTo>
                    <a:pt x="637" y="997"/>
                  </a:lnTo>
                  <a:lnTo>
                    <a:pt x="628" y="997"/>
                  </a:lnTo>
                  <a:lnTo>
                    <a:pt x="620" y="996"/>
                  </a:lnTo>
                  <a:lnTo>
                    <a:pt x="609" y="996"/>
                  </a:lnTo>
                  <a:lnTo>
                    <a:pt x="600" y="996"/>
                  </a:lnTo>
                  <a:lnTo>
                    <a:pt x="591" y="996"/>
                  </a:lnTo>
                  <a:lnTo>
                    <a:pt x="583" y="995"/>
                  </a:lnTo>
                  <a:lnTo>
                    <a:pt x="574" y="995"/>
                  </a:lnTo>
                  <a:lnTo>
                    <a:pt x="567" y="994"/>
                  </a:lnTo>
                  <a:lnTo>
                    <a:pt x="560" y="993"/>
                  </a:lnTo>
                  <a:lnTo>
                    <a:pt x="555" y="991"/>
                  </a:lnTo>
                  <a:lnTo>
                    <a:pt x="547" y="990"/>
                  </a:lnTo>
                  <a:lnTo>
                    <a:pt x="541" y="989"/>
                  </a:lnTo>
                  <a:lnTo>
                    <a:pt x="535" y="986"/>
                  </a:lnTo>
                  <a:lnTo>
                    <a:pt x="527" y="982"/>
                  </a:lnTo>
                  <a:lnTo>
                    <a:pt x="518" y="979"/>
                  </a:lnTo>
                  <a:lnTo>
                    <a:pt x="511" y="976"/>
                  </a:lnTo>
                  <a:lnTo>
                    <a:pt x="503" y="973"/>
                  </a:lnTo>
                  <a:lnTo>
                    <a:pt x="496" y="968"/>
                  </a:lnTo>
                  <a:lnTo>
                    <a:pt x="487" y="965"/>
                  </a:lnTo>
                  <a:lnTo>
                    <a:pt x="480" y="961"/>
                  </a:lnTo>
                  <a:lnTo>
                    <a:pt x="471" y="958"/>
                  </a:lnTo>
                  <a:lnTo>
                    <a:pt x="464" y="954"/>
                  </a:lnTo>
                  <a:lnTo>
                    <a:pt x="456" y="952"/>
                  </a:lnTo>
                  <a:lnTo>
                    <a:pt x="449" y="948"/>
                  </a:lnTo>
                  <a:lnTo>
                    <a:pt x="443" y="946"/>
                  </a:lnTo>
                  <a:lnTo>
                    <a:pt x="438" y="943"/>
                  </a:lnTo>
                  <a:lnTo>
                    <a:pt x="427" y="942"/>
                  </a:lnTo>
                  <a:lnTo>
                    <a:pt x="412" y="939"/>
                  </a:lnTo>
                  <a:lnTo>
                    <a:pt x="390" y="934"/>
                  </a:lnTo>
                  <a:lnTo>
                    <a:pt x="365" y="929"/>
                  </a:lnTo>
                  <a:lnTo>
                    <a:pt x="335" y="924"/>
                  </a:lnTo>
                  <a:lnTo>
                    <a:pt x="303" y="917"/>
                  </a:lnTo>
                  <a:lnTo>
                    <a:pt x="270" y="911"/>
                  </a:lnTo>
                  <a:lnTo>
                    <a:pt x="236" y="904"/>
                  </a:lnTo>
                  <a:lnTo>
                    <a:pt x="201" y="899"/>
                  </a:lnTo>
                  <a:lnTo>
                    <a:pt x="169" y="894"/>
                  </a:lnTo>
                  <a:lnTo>
                    <a:pt x="137" y="890"/>
                  </a:lnTo>
                  <a:lnTo>
                    <a:pt x="109" y="885"/>
                  </a:lnTo>
                  <a:lnTo>
                    <a:pt x="84" y="883"/>
                  </a:lnTo>
                  <a:lnTo>
                    <a:pt x="64" y="882"/>
                  </a:lnTo>
                  <a:lnTo>
                    <a:pt x="50" y="883"/>
                  </a:lnTo>
                  <a:lnTo>
                    <a:pt x="43" y="886"/>
                  </a:lnTo>
                  <a:lnTo>
                    <a:pt x="39" y="882"/>
                  </a:lnTo>
                  <a:lnTo>
                    <a:pt x="36" y="865"/>
                  </a:lnTo>
                  <a:lnTo>
                    <a:pt x="32" y="838"/>
                  </a:lnTo>
                  <a:lnTo>
                    <a:pt x="29" y="801"/>
                  </a:lnTo>
                  <a:lnTo>
                    <a:pt x="24" y="759"/>
                  </a:lnTo>
                  <a:lnTo>
                    <a:pt x="21" y="711"/>
                  </a:lnTo>
                  <a:lnTo>
                    <a:pt x="17" y="659"/>
                  </a:lnTo>
                  <a:lnTo>
                    <a:pt x="13" y="605"/>
                  </a:lnTo>
                  <a:lnTo>
                    <a:pt x="10" y="552"/>
                  </a:lnTo>
                  <a:lnTo>
                    <a:pt x="6" y="500"/>
                  </a:lnTo>
                  <a:lnTo>
                    <a:pt x="4" y="453"/>
                  </a:lnTo>
                  <a:lnTo>
                    <a:pt x="2" y="409"/>
                  </a:lnTo>
                  <a:lnTo>
                    <a:pt x="0" y="374"/>
                  </a:lnTo>
                  <a:lnTo>
                    <a:pt x="0" y="346"/>
                  </a:lnTo>
                  <a:lnTo>
                    <a:pt x="2" y="329"/>
                  </a:lnTo>
                  <a:lnTo>
                    <a:pt x="4" y="324"/>
                  </a:lnTo>
                  <a:lnTo>
                    <a:pt x="9" y="327"/>
                  </a:lnTo>
                  <a:lnTo>
                    <a:pt x="18" y="328"/>
                  </a:lnTo>
                  <a:lnTo>
                    <a:pt x="29" y="327"/>
                  </a:lnTo>
                  <a:lnTo>
                    <a:pt x="42" y="324"/>
                  </a:lnTo>
                  <a:lnTo>
                    <a:pt x="56" y="320"/>
                  </a:lnTo>
                  <a:lnTo>
                    <a:pt x="71" y="314"/>
                  </a:lnTo>
                  <a:lnTo>
                    <a:pt x="87" y="307"/>
                  </a:lnTo>
                  <a:lnTo>
                    <a:pt x="104" y="301"/>
                  </a:lnTo>
                  <a:lnTo>
                    <a:pt x="120" y="295"/>
                  </a:lnTo>
                  <a:lnTo>
                    <a:pt x="136" y="289"/>
                  </a:lnTo>
                  <a:lnTo>
                    <a:pt x="151" y="283"/>
                  </a:lnTo>
                  <a:lnTo>
                    <a:pt x="166" y="278"/>
                  </a:lnTo>
                  <a:lnTo>
                    <a:pt x="178" y="276"/>
                  </a:lnTo>
                  <a:lnTo>
                    <a:pt x="190" y="274"/>
                  </a:lnTo>
                  <a:lnTo>
                    <a:pt x="198" y="275"/>
                  </a:lnTo>
                  <a:lnTo>
                    <a:pt x="205" y="277"/>
                  </a:lnTo>
                  <a:lnTo>
                    <a:pt x="205" y="277"/>
                  </a:lnTo>
                </a:path>
              </a:pathLst>
            </a:custGeom>
            <a:solidFill>
              <a:srgbClr val="FF9F9F"/>
            </a:solidFill>
            <a:ln w="9088" cap="flat" cmpd="sng">
              <a:solidFill>
                <a:srgbClr val="008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0" name="Freeform 274"/>
            <p:cNvSpPr>
              <a:spLocks/>
            </p:cNvSpPr>
            <p:nvPr/>
          </p:nvSpPr>
          <p:spPr bwMode="auto">
            <a:xfrm>
              <a:off x="960" y="3736"/>
              <a:ext cx="7" cy="7"/>
            </a:xfrm>
            <a:custGeom>
              <a:avLst/>
              <a:gdLst/>
              <a:ahLst/>
              <a:cxnLst>
                <a:cxn ang="0">
                  <a:pos x="2" y="6"/>
                </a:cxn>
                <a:cxn ang="0">
                  <a:pos x="6" y="3"/>
                </a:cxn>
                <a:cxn ang="0">
                  <a:pos x="0" y="0"/>
                </a:cxn>
                <a:cxn ang="0">
                  <a:pos x="1" y="0"/>
                </a:cxn>
                <a:cxn ang="0">
                  <a:pos x="1" y="0"/>
                </a:cxn>
                <a:cxn ang="0">
                  <a:pos x="1" y="0"/>
                </a:cxn>
                <a:cxn ang="0">
                  <a:pos x="1" y="0"/>
                </a:cxn>
                <a:cxn ang="0">
                  <a:pos x="2" y="0"/>
                </a:cxn>
                <a:cxn ang="0">
                  <a:pos x="2" y="0"/>
                </a:cxn>
                <a:cxn ang="0">
                  <a:pos x="2" y="0"/>
                </a:cxn>
                <a:cxn ang="0">
                  <a:pos x="2" y="0"/>
                </a:cxn>
                <a:cxn ang="0">
                  <a:pos x="2" y="0"/>
                </a:cxn>
                <a:cxn ang="0">
                  <a:pos x="2" y="0"/>
                </a:cxn>
                <a:cxn ang="0">
                  <a:pos x="2" y="0"/>
                </a:cxn>
                <a:cxn ang="0">
                  <a:pos x="2" y="0"/>
                </a:cxn>
                <a:cxn ang="0">
                  <a:pos x="2" y="1"/>
                </a:cxn>
                <a:cxn ang="0">
                  <a:pos x="2" y="1"/>
                </a:cxn>
                <a:cxn ang="0">
                  <a:pos x="2" y="3"/>
                </a:cxn>
                <a:cxn ang="0">
                  <a:pos x="2" y="3"/>
                </a:cxn>
                <a:cxn ang="0">
                  <a:pos x="2" y="3"/>
                </a:cxn>
                <a:cxn ang="0">
                  <a:pos x="2" y="3"/>
                </a:cxn>
                <a:cxn ang="0">
                  <a:pos x="2" y="3"/>
                </a:cxn>
                <a:cxn ang="0">
                  <a:pos x="2" y="3"/>
                </a:cxn>
                <a:cxn ang="0">
                  <a:pos x="2" y="4"/>
                </a:cxn>
                <a:cxn ang="0">
                  <a:pos x="2" y="4"/>
                </a:cxn>
                <a:cxn ang="0">
                  <a:pos x="2" y="4"/>
                </a:cxn>
                <a:cxn ang="0">
                  <a:pos x="2" y="5"/>
                </a:cxn>
                <a:cxn ang="0">
                  <a:pos x="2" y="5"/>
                </a:cxn>
                <a:cxn ang="0">
                  <a:pos x="2" y="5"/>
                </a:cxn>
                <a:cxn ang="0">
                  <a:pos x="2" y="5"/>
                </a:cxn>
                <a:cxn ang="0">
                  <a:pos x="2" y="6"/>
                </a:cxn>
                <a:cxn ang="0">
                  <a:pos x="2" y="6"/>
                </a:cxn>
                <a:cxn ang="0">
                  <a:pos x="2" y="6"/>
                </a:cxn>
                <a:cxn ang="0">
                  <a:pos x="2" y="6"/>
                </a:cxn>
              </a:cxnLst>
              <a:rect l="0" t="0" r="r" b="b"/>
              <a:pathLst>
                <a:path w="7" h="7">
                  <a:moveTo>
                    <a:pt x="2" y="6"/>
                  </a:moveTo>
                  <a:lnTo>
                    <a:pt x="6" y="3"/>
                  </a:lnTo>
                  <a:lnTo>
                    <a:pt x="0" y="0"/>
                  </a:lnTo>
                  <a:lnTo>
                    <a:pt x="1" y="0"/>
                  </a:lnTo>
                  <a:lnTo>
                    <a:pt x="1" y="0"/>
                  </a:lnTo>
                  <a:lnTo>
                    <a:pt x="1" y="0"/>
                  </a:lnTo>
                  <a:lnTo>
                    <a:pt x="1" y="0"/>
                  </a:lnTo>
                  <a:lnTo>
                    <a:pt x="2" y="0"/>
                  </a:lnTo>
                  <a:lnTo>
                    <a:pt x="2" y="0"/>
                  </a:lnTo>
                  <a:lnTo>
                    <a:pt x="2" y="0"/>
                  </a:lnTo>
                  <a:lnTo>
                    <a:pt x="2" y="0"/>
                  </a:lnTo>
                  <a:lnTo>
                    <a:pt x="2" y="0"/>
                  </a:lnTo>
                  <a:lnTo>
                    <a:pt x="2" y="0"/>
                  </a:lnTo>
                  <a:lnTo>
                    <a:pt x="2" y="0"/>
                  </a:lnTo>
                  <a:lnTo>
                    <a:pt x="2" y="0"/>
                  </a:lnTo>
                  <a:lnTo>
                    <a:pt x="2" y="1"/>
                  </a:lnTo>
                  <a:lnTo>
                    <a:pt x="2" y="1"/>
                  </a:lnTo>
                  <a:lnTo>
                    <a:pt x="2" y="3"/>
                  </a:lnTo>
                  <a:lnTo>
                    <a:pt x="2" y="3"/>
                  </a:lnTo>
                  <a:lnTo>
                    <a:pt x="2" y="3"/>
                  </a:lnTo>
                  <a:lnTo>
                    <a:pt x="2" y="3"/>
                  </a:lnTo>
                  <a:lnTo>
                    <a:pt x="2" y="3"/>
                  </a:lnTo>
                  <a:lnTo>
                    <a:pt x="2" y="3"/>
                  </a:lnTo>
                  <a:lnTo>
                    <a:pt x="2" y="4"/>
                  </a:lnTo>
                  <a:lnTo>
                    <a:pt x="2" y="4"/>
                  </a:lnTo>
                  <a:lnTo>
                    <a:pt x="2" y="4"/>
                  </a:lnTo>
                  <a:lnTo>
                    <a:pt x="2" y="5"/>
                  </a:lnTo>
                  <a:lnTo>
                    <a:pt x="2" y="5"/>
                  </a:lnTo>
                  <a:lnTo>
                    <a:pt x="2" y="5"/>
                  </a:lnTo>
                  <a:lnTo>
                    <a:pt x="2" y="5"/>
                  </a:lnTo>
                  <a:lnTo>
                    <a:pt x="2" y="6"/>
                  </a:lnTo>
                  <a:lnTo>
                    <a:pt x="2" y="6"/>
                  </a:lnTo>
                  <a:lnTo>
                    <a:pt x="2" y="6"/>
                  </a:lnTo>
                  <a:lnTo>
                    <a:pt x="2" y="6"/>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1" name="Freeform 275"/>
            <p:cNvSpPr>
              <a:spLocks/>
            </p:cNvSpPr>
            <p:nvPr/>
          </p:nvSpPr>
          <p:spPr bwMode="auto">
            <a:xfrm>
              <a:off x="974" y="3753"/>
              <a:ext cx="10" cy="3"/>
            </a:xfrm>
            <a:custGeom>
              <a:avLst/>
              <a:gdLst/>
              <a:ahLst/>
              <a:cxnLst>
                <a:cxn ang="0">
                  <a:pos x="0" y="0"/>
                </a:cxn>
                <a:cxn ang="0">
                  <a:pos x="0" y="2"/>
                </a:cxn>
                <a:cxn ang="0">
                  <a:pos x="9" y="2"/>
                </a:cxn>
                <a:cxn ang="0">
                  <a:pos x="9" y="0"/>
                </a:cxn>
                <a:cxn ang="0">
                  <a:pos x="0" y="0"/>
                </a:cxn>
                <a:cxn ang="0">
                  <a:pos x="0" y="0"/>
                </a:cxn>
              </a:cxnLst>
              <a:rect l="0" t="0" r="r" b="b"/>
              <a:pathLst>
                <a:path w="10" h="3">
                  <a:moveTo>
                    <a:pt x="0" y="0"/>
                  </a:moveTo>
                  <a:lnTo>
                    <a:pt x="0" y="2"/>
                  </a:lnTo>
                  <a:lnTo>
                    <a:pt x="9" y="2"/>
                  </a:lnTo>
                  <a:lnTo>
                    <a:pt x="9" y="0"/>
                  </a:lnTo>
                  <a:lnTo>
                    <a:pt x="0" y="0"/>
                  </a:lnTo>
                  <a:lnTo>
                    <a:pt x="0" y="0"/>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2" name="Freeform 276"/>
            <p:cNvSpPr>
              <a:spLocks/>
            </p:cNvSpPr>
            <p:nvPr/>
          </p:nvSpPr>
          <p:spPr bwMode="auto">
            <a:xfrm>
              <a:off x="1453" y="3490"/>
              <a:ext cx="572" cy="376"/>
            </a:xfrm>
            <a:custGeom>
              <a:avLst/>
              <a:gdLst/>
              <a:ahLst/>
              <a:cxnLst>
                <a:cxn ang="0">
                  <a:pos x="65" y="229"/>
                </a:cxn>
                <a:cxn ang="0">
                  <a:pos x="125" y="249"/>
                </a:cxn>
                <a:cxn ang="0">
                  <a:pos x="224" y="290"/>
                </a:cxn>
                <a:cxn ang="0">
                  <a:pos x="253" y="293"/>
                </a:cxn>
                <a:cxn ang="0">
                  <a:pos x="288" y="274"/>
                </a:cxn>
                <a:cxn ang="0">
                  <a:pos x="311" y="310"/>
                </a:cxn>
                <a:cxn ang="0">
                  <a:pos x="315" y="316"/>
                </a:cxn>
                <a:cxn ang="0">
                  <a:pos x="350" y="343"/>
                </a:cxn>
                <a:cxn ang="0">
                  <a:pos x="446" y="359"/>
                </a:cxn>
                <a:cxn ang="0">
                  <a:pos x="469" y="341"/>
                </a:cxn>
                <a:cxn ang="0">
                  <a:pos x="479" y="332"/>
                </a:cxn>
                <a:cxn ang="0">
                  <a:pos x="485" y="348"/>
                </a:cxn>
                <a:cxn ang="0">
                  <a:pos x="548" y="375"/>
                </a:cxn>
                <a:cxn ang="0">
                  <a:pos x="569" y="373"/>
                </a:cxn>
                <a:cxn ang="0">
                  <a:pos x="570" y="370"/>
                </a:cxn>
                <a:cxn ang="0">
                  <a:pos x="571" y="362"/>
                </a:cxn>
                <a:cxn ang="0">
                  <a:pos x="485" y="329"/>
                </a:cxn>
                <a:cxn ang="0">
                  <a:pos x="418" y="304"/>
                </a:cxn>
                <a:cxn ang="0">
                  <a:pos x="418" y="282"/>
                </a:cxn>
                <a:cxn ang="0">
                  <a:pos x="423" y="278"/>
                </a:cxn>
                <a:cxn ang="0">
                  <a:pos x="434" y="262"/>
                </a:cxn>
                <a:cxn ang="0">
                  <a:pos x="429" y="241"/>
                </a:cxn>
                <a:cxn ang="0">
                  <a:pos x="427" y="239"/>
                </a:cxn>
                <a:cxn ang="0">
                  <a:pos x="423" y="237"/>
                </a:cxn>
                <a:cxn ang="0">
                  <a:pos x="422" y="236"/>
                </a:cxn>
                <a:cxn ang="0">
                  <a:pos x="419" y="234"/>
                </a:cxn>
                <a:cxn ang="0">
                  <a:pos x="418" y="234"/>
                </a:cxn>
                <a:cxn ang="0">
                  <a:pos x="308" y="205"/>
                </a:cxn>
                <a:cxn ang="0">
                  <a:pos x="202" y="196"/>
                </a:cxn>
                <a:cxn ang="0">
                  <a:pos x="117" y="205"/>
                </a:cxn>
                <a:cxn ang="0">
                  <a:pos x="220" y="162"/>
                </a:cxn>
                <a:cxn ang="0">
                  <a:pos x="340" y="143"/>
                </a:cxn>
                <a:cxn ang="0">
                  <a:pos x="381" y="96"/>
                </a:cxn>
                <a:cxn ang="0">
                  <a:pos x="291" y="62"/>
                </a:cxn>
                <a:cxn ang="0">
                  <a:pos x="182" y="51"/>
                </a:cxn>
                <a:cxn ang="0">
                  <a:pos x="51" y="21"/>
                </a:cxn>
                <a:cxn ang="0">
                  <a:pos x="0" y="29"/>
                </a:cxn>
                <a:cxn ang="0">
                  <a:pos x="46" y="212"/>
                </a:cxn>
              </a:cxnLst>
              <a:rect l="0" t="0" r="r" b="b"/>
              <a:pathLst>
                <a:path w="572" h="376">
                  <a:moveTo>
                    <a:pt x="46" y="212"/>
                  </a:moveTo>
                  <a:lnTo>
                    <a:pt x="65" y="229"/>
                  </a:lnTo>
                  <a:lnTo>
                    <a:pt x="121" y="249"/>
                  </a:lnTo>
                  <a:lnTo>
                    <a:pt x="125" y="249"/>
                  </a:lnTo>
                  <a:lnTo>
                    <a:pt x="168" y="256"/>
                  </a:lnTo>
                  <a:lnTo>
                    <a:pt x="224" y="290"/>
                  </a:lnTo>
                  <a:lnTo>
                    <a:pt x="227" y="290"/>
                  </a:lnTo>
                  <a:lnTo>
                    <a:pt x="253" y="293"/>
                  </a:lnTo>
                  <a:lnTo>
                    <a:pt x="275" y="283"/>
                  </a:lnTo>
                  <a:lnTo>
                    <a:pt x="288" y="274"/>
                  </a:lnTo>
                  <a:lnTo>
                    <a:pt x="300" y="272"/>
                  </a:lnTo>
                  <a:lnTo>
                    <a:pt x="311" y="310"/>
                  </a:lnTo>
                  <a:lnTo>
                    <a:pt x="312" y="313"/>
                  </a:lnTo>
                  <a:lnTo>
                    <a:pt x="315" y="316"/>
                  </a:lnTo>
                  <a:lnTo>
                    <a:pt x="317" y="318"/>
                  </a:lnTo>
                  <a:lnTo>
                    <a:pt x="350" y="343"/>
                  </a:lnTo>
                  <a:lnTo>
                    <a:pt x="404" y="357"/>
                  </a:lnTo>
                  <a:lnTo>
                    <a:pt x="446" y="359"/>
                  </a:lnTo>
                  <a:lnTo>
                    <a:pt x="466" y="354"/>
                  </a:lnTo>
                  <a:lnTo>
                    <a:pt x="469" y="341"/>
                  </a:lnTo>
                  <a:lnTo>
                    <a:pt x="474" y="333"/>
                  </a:lnTo>
                  <a:lnTo>
                    <a:pt x="479" y="332"/>
                  </a:lnTo>
                  <a:lnTo>
                    <a:pt x="482" y="337"/>
                  </a:lnTo>
                  <a:lnTo>
                    <a:pt x="485" y="348"/>
                  </a:lnTo>
                  <a:lnTo>
                    <a:pt x="493" y="357"/>
                  </a:lnTo>
                  <a:lnTo>
                    <a:pt x="548" y="375"/>
                  </a:lnTo>
                  <a:lnTo>
                    <a:pt x="569" y="373"/>
                  </a:lnTo>
                  <a:lnTo>
                    <a:pt x="569" y="373"/>
                  </a:lnTo>
                  <a:lnTo>
                    <a:pt x="570" y="370"/>
                  </a:lnTo>
                  <a:lnTo>
                    <a:pt x="570" y="370"/>
                  </a:lnTo>
                  <a:lnTo>
                    <a:pt x="571" y="368"/>
                  </a:lnTo>
                  <a:lnTo>
                    <a:pt x="571" y="362"/>
                  </a:lnTo>
                  <a:lnTo>
                    <a:pt x="498" y="333"/>
                  </a:lnTo>
                  <a:lnTo>
                    <a:pt x="485" y="329"/>
                  </a:lnTo>
                  <a:lnTo>
                    <a:pt x="433" y="306"/>
                  </a:lnTo>
                  <a:lnTo>
                    <a:pt x="418" y="304"/>
                  </a:lnTo>
                  <a:lnTo>
                    <a:pt x="406" y="298"/>
                  </a:lnTo>
                  <a:lnTo>
                    <a:pt x="418" y="282"/>
                  </a:lnTo>
                  <a:lnTo>
                    <a:pt x="419" y="281"/>
                  </a:lnTo>
                  <a:lnTo>
                    <a:pt x="423" y="278"/>
                  </a:lnTo>
                  <a:lnTo>
                    <a:pt x="433" y="262"/>
                  </a:lnTo>
                  <a:lnTo>
                    <a:pt x="434" y="262"/>
                  </a:lnTo>
                  <a:lnTo>
                    <a:pt x="435" y="258"/>
                  </a:lnTo>
                  <a:lnTo>
                    <a:pt x="429" y="241"/>
                  </a:lnTo>
                  <a:lnTo>
                    <a:pt x="428" y="239"/>
                  </a:lnTo>
                  <a:lnTo>
                    <a:pt x="427" y="239"/>
                  </a:lnTo>
                  <a:lnTo>
                    <a:pt x="424" y="237"/>
                  </a:lnTo>
                  <a:lnTo>
                    <a:pt x="423" y="237"/>
                  </a:lnTo>
                  <a:lnTo>
                    <a:pt x="423" y="236"/>
                  </a:lnTo>
                  <a:lnTo>
                    <a:pt x="422" y="236"/>
                  </a:lnTo>
                  <a:lnTo>
                    <a:pt x="421" y="235"/>
                  </a:lnTo>
                  <a:lnTo>
                    <a:pt x="419" y="234"/>
                  </a:lnTo>
                  <a:lnTo>
                    <a:pt x="418" y="234"/>
                  </a:lnTo>
                  <a:lnTo>
                    <a:pt x="418" y="234"/>
                  </a:lnTo>
                  <a:lnTo>
                    <a:pt x="375" y="222"/>
                  </a:lnTo>
                  <a:lnTo>
                    <a:pt x="308" y="205"/>
                  </a:lnTo>
                  <a:lnTo>
                    <a:pt x="255" y="197"/>
                  </a:lnTo>
                  <a:lnTo>
                    <a:pt x="202" y="196"/>
                  </a:lnTo>
                  <a:lnTo>
                    <a:pt x="156" y="202"/>
                  </a:lnTo>
                  <a:lnTo>
                    <a:pt x="117" y="205"/>
                  </a:lnTo>
                  <a:lnTo>
                    <a:pt x="127" y="191"/>
                  </a:lnTo>
                  <a:lnTo>
                    <a:pt x="220" y="162"/>
                  </a:lnTo>
                  <a:lnTo>
                    <a:pt x="248" y="157"/>
                  </a:lnTo>
                  <a:lnTo>
                    <a:pt x="340" y="143"/>
                  </a:lnTo>
                  <a:lnTo>
                    <a:pt x="366" y="143"/>
                  </a:lnTo>
                  <a:lnTo>
                    <a:pt x="381" y="96"/>
                  </a:lnTo>
                  <a:lnTo>
                    <a:pt x="356" y="84"/>
                  </a:lnTo>
                  <a:lnTo>
                    <a:pt x="291" y="62"/>
                  </a:lnTo>
                  <a:lnTo>
                    <a:pt x="222" y="53"/>
                  </a:lnTo>
                  <a:lnTo>
                    <a:pt x="182" y="51"/>
                  </a:lnTo>
                  <a:lnTo>
                    <a:pt x="76" y="32"/>
                  </a:lnTo>
                  <a:lnTo>
                    <a:pt x="51" y="21"/>
                  </a:lnTo>
                  <a:lnTo>
                    <a:pt x="6" y="0"/>
                  </a:lnTo>
                  <a:lnTo>
                    <a:pt x="0" y="29"/>
                  </a:lnTo>
                  <a:lnTo>
                    <a:pt x="46" y="212"/>
                  </a:lnTo>
                  <a:lnTo>
                    <a:pt x="46" y="212"/>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3" name="Freeform 277"/>
            <p:cNvSpPr>
              <a:spLocks/>
            </p:cNvSpPr>
            <p:nvPr/>
          </p:nvSpPr>
          <p:spPr bwMode="auto">
            <a:xfrm>
              <a:off x="1913" y="3624"/>
              <a:ext cx="110" cy="116"/>
            </a:xfrm>
            <a:custGeom>
              <a:avLst/>
              <a:gdLst/>
              <a:ahLst/>
              <a:cxnLst>
                <a:cxn ang="0">
                  <a:pos x="76" y="115"/>
                </a:cxn>
                <a:cxn ang="0">
                  <a:pos x="89" y="102"/>
                </a:cxn>
                <a:cxn ang="0">
                  <a:pos x="97" y="85"/>
                </a:cxn>
                <a:cxn ang="0">
                  <a:pos x="107" y="67"/>
                </a:cxn>
                <a:cxn ang="0">
                  <a:pos x="109" y="42"/>
                </a:cxn>
                <a:cxn ang="0">
                  <a:pos x="109" y="37"/>
                </a:cxn>
                <a:cxn ang="0">
                  <a:pos x="105" y="34"/>
                </a:cxn>
                <a:cxn ang="0">
                  <a:pos x="97" y="31"/>
                </a:cxn>
                <a:cxn ang="0">
                  <a:pos x="91" y="26"/>
                </a:cxn>
                <a:cxn ang="0">
                  <a:pos x="82" y="20"/>
                </a:cxn>
                <a:cxn ang="0">
                  <a:pos x="65" y="9"/>
                </a:cxn>
                <a:cxn ang="0">
                  <a:pos x="51" y="3"/>
                </a:cxn>
                <a:cxn ang="0">
                  <a:pos x="28" y="0"/>
                </a:cxn>
                <a:cxn ang="0">
                  <a:pos x="19" y="6"/>
                </a:cxn>
                <a:cxn ang="0">
                  <a:pos x="11" y="17"/>
                </a:cxn>
                <a:cxn ang="0">
                  <a:pos x="3" y="34"/>
                </a:cxn>
                <a:cxn ang="0">
                  <a:pos x="0" y="50"/>
                </a:cxn>
                <a:cxn ang="0">
                  <a:pos x="0" y="66"/>
                </a:cxn>
                <a:cxn ang="0">
                  <a:pos x="10" y="81"/>
                </a:cxn>
                <a:cxn ang="0">
                  <a:pos x="22" y="92"/>
                </a:cxn>
                <a:cxn ang="0">
                  <a:pos x="35" y="99"/>
                </a:cxn>
                <a:cxn ang="0">
                  <a:pos x="54" y="110"/>
                </a:cxn>
                <a:cxn ang="0">
                  <a:pos x="76" y="115"/>
                </a:cxn>
                <a:cxn ang="0">
                  <a:pos x="76" y="115"/>
                </a:cxn>
              </a:cxnLst>
              <a:rect l="0" t="0" r="r" b="b"/>
              <a:pathLst>
                <a:path w="110" h="116">
                  <a:moveTo>
                    <a:pt x="76" y="115"/>
                  </a:moveTo>
                  <a:lnTo>
                    <a:pt x="89" y="102"/>
                  </a:lnTo>
                  <a:lnTo>
                    <a:pt x="97" y="85"/>
                  </a:lnTo>
                  <a:lnTo>
                    <a:pt x="107" y="67"/>
                  </a:lnTo>
                  <a:lnTo>
                    <a:pt x="109" y="42"/>
                  </a:lnTo>
                  <a:lnTo>
                    <a:pt x="109" y="37"/>
                  </a:lnTo>
                  <a:lnTo>
                    <a:pt x="105" y="34"/>
                  </a:lnTo>
                  <a:lnTo>
                    <a:pt x="97" y="31"/>
                  </a:lnTo>
                  <a:lnTo>
                    <a:pt x="91" y="26"/>
                  </a:lnTo>
                  <a:lnTo>
                    <a:pt x="82" y="20"/>
                  </a:lnTo>
                  <a:lnTo>
                    <a:pt x="65" y="9"/>
                  </a:lnTo>
                  <a:lnTo>
                    <a:pt x="51" y="3"/>
                  </a:lnTo>
                  <a:lnTo>
                    <a:pt x="28" y="0"/>
                  </a:lnTo>
                  <a:lnTo>
                    <a:pt x="19" y="6"/>
                  </a:lnTo>
                  <a:lnTo>
                    <a:pt x="11" y="17"/>
                  </a:lnTo>
                  <a:lnTo>
                    <a:pt x="3" y="34"/>
                  </a:lnTo>
                  <a:lnTo>
                    <a:pt x="0" y="50"/>
                  </a:lnTo>
                  <a:lnTo>
                    <a:pt x="0" y="66"/>
                  </a:lnTo>
                  <a:lnTo>
                    <a:pt x="10" y="81"/>
                  </a:lnTo>
                  <a:lnTo>
                    <a:pt x="22" y="92"/>
                  </a:lnTo>
                  <a:lnTo>
                    <a:pt x="35" y="99"/>
                  </a:lnTo>
                  <a:lnTo>
                    <a:pt x="54" y="110"/>
                  </a:lnTo>
                  <a:lnTo>
                    <a:pt x="76" y="115"/>
                  </a:lnTo>
                  <a:lnTo>
                    <a:pt x="76" y="115"/>
                  </a:lnTo>
                </a:path>
              </a:pathLst>
            </a:custGeom>
            <a:solidFill>
              <a:srgbClr val="FFE1DC"/>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4" name="Freeform 278"/>
            <p:cNvSpPr>
              <a:spLocks/>
            </p:cNvSpPr>
            <p:nvPr/>
          </p:nvSpPr>
          <p:spPr bwMode="auto">
            <a:xfrm>
              <a:off x="1946" y="3667"/>
              <a:ext cx="542" cy="277"/>
            </a:xfrm>
            <a:custGeom>
              <a:avLst/>
              <a:gdLst/>
              <a:ahLst/>
              <a:cxnLst>
                <a:cxn ang="0">
                  <a:pos x="139" y="191"/>
                </a:cxn>
                <a:cxn ang="0">
                  <a:pos x="176" y="210"/>
                </a:cxn>
                <a:cxn ang="0">
                  <a:pos x="249" y="241"/>
                </a:cxn>
                <a:cxn ang="0">
                  <a:pos x="307" y="263"/>
                </a:cxn>
                <a:cxn ang="0">
                  <a:pos x="330" y="272"/>
                </a:cxn>
                <a:cxn ang="0">
                  <a:pos x="429" y="276"/>
                </a:cxn>
                <a:cxn ang="0">
                  <a:pos x="459" y="262"/>
                </a:cxn>
                <a:cxn ang="0">
                  <a:pos x="484" y="221"/>
                </a:cxn>
                <a:cxn ang="0">
                  <a:pos x="485" y="196"/>
                </a:cxn>
                <a:cxn ang="0">
                  <a:pos x="487" y="173"/>
                </a:cxn>
                <a:cxn ang="0">
                  <a:pos x="503" y="202"/>
                </a:cxn>
                <a:cxn ang="0">
                  <a:pos x="515" y="196"/>
                </a:cxn>
                <a:cxn ang="0">
                  <a:pos x="517" y="176"/>
                </a:cxn>
                <a:cxn ang="0">
                  <a:pos x="533" y="174"/>
                </a:cxn>
                <a:cxn ang="0">
                  <a:pos x="541" y="161"/>
                </a:cxn>
                <a:cxn ang="0">
                  <a:pos x="541" y="161"/>
                </a:cxn>
                <a:cxn ang="0">
                  <a:pos x="536" y="155"/>
                </a:cxn>
                <a:cxn ang="0">
                  <a:pos x="494" y="138"/>
                </a:cxn>
                <a:cxn ang="0">
                  <a:pos x="437" y="141"/>
                </a:cxn>
                <a:cxn ang="0">
                  <a:pos x="400" y="141"/>
                </a:cxn>
                <a:cxn ang="0">
                  <a:pos x="354" y="125"/>
                </a:cxn>
                <a:cxn ang="0">
                  <a:pos x="307" y="95"/>
                </a:cxn>
                <a:cxn ang="0">
                  <a:pos x="291" y="87"/>
                </a:cxn>
                <a:cxn ang="0">
                  <a:pos x="161" y="22"/>
                </a:cxn>
                <a:cxn ang="0">
                  <a:pos x="119" y="6"/>
                </a:cxn>
                <a:cxn ang="0">
                  <a:pos x="93" y="0"/>
                </a:cxn>
                <a:cxn ang="0">
                  <a:pos x="93" y="4"/>
                </a:cxn>
                <a:cxn ang="0">
                  <a:pos x="90" y="24"/>
                </a:cxn>
                <a:cxn ang="0">
                  <a:pos x="88" y="28"/>
                </a:cxn>
                <a:cxn ang="0">
                  <a:pos x="71" y="64"/>
                </a:cxn>
                <a:cxn ang="0">
                  <a:pos x="48" y="87"/>
                </a:cxn>
                <a:cxn ang="0">
                  <a:pos x="34" y="88"/>
                </a:cxn>
                <a:cxn ang="0">
                  <a:pos x="8" y="80"/>
                </a:cxn>
                <a:cxn ang="0">
                  <a:pos x="0" y="74"/>
                </a:cxn>
                <a:cxn ang="0">
                  <a:pos x="2" y="78"/>
                </a:cxn>
                <a:cxn ang="0">
                  <a:pos x="10" y="95"/>
                </a:cxn>
                <a:cxn ang="0">
                  <a:pos x="36" y="125"/>
                </a:cxn>
                <a:cxn ang="0">
                  <a:pos x="69" y="146"/>
                </a:cxn>
                <a:cxn ang="0">
                  <a:pos x="139" y="191"/>
                </a:cxn>
                <a:cxn ang="0">
                  <a:pos x="139" y="191"/>
                </a:cxn>
              </a:cxnLst>
              <a:rect l="0" t="0" r="r" b="b"/>
              <a:pathLst>
                <a:path w="542" h="277">
                  <a:moveTo>
                    <a:pt x="139" y="191"/>
                  </a:moveTo>
                  <a:lnTo>
                    <a:pt x="176" y="210"/>
                  </a:lnTo>
                  <a:lnTo>
                    <a:pt x="249" y="241"/>
                  </a:lnTo>
                  <a:lnTo>
                    <a:pt x="307" y="263"/>
                  </a:lnTo>
                  <a:lnTo>
                    <a:pt x="330" y="272"/>
                  </a:lnTo>
                  <a:lnTo>
                    <a:pt x="429" y="276"/>
                  </a:lnTo>
                  <a:lnTo>
                    <a:pt x="459" y="262"/>
                  </a:lnTo>
                  <a:lnTo>
                    <a:pt x="484" y="221"/>
                  </a:lnTo>
                  <a:lnTo>
                    <a:pt x="485" y="196"/>
                  </a:lnTo>
                  <a:lnTo>
                    <a:pt x="487" y="173"/>
                  </a:lnTo>
                  <a:lnTo>
                    <a:pt x="503" y="202"/>
                  </a:lnTo>
                  <a:lnTo>
                    <a:pt x="515" y="196"/>
                  </a:lnTo>
                  <a:lnTo>
                    <a:pt x="517" y="176"/>
                  </a:lnTo>
                  <a:lnTo>
                    <a:pt x="533" y="174"/>
                  </a:lnTo>
                  <a:lnTo>
                    <a:pt x="541" y="161"/>
                  </a:lnTo>
                  <a:lnTo>
                    <a:pt x="541" y="161"/>
                  </a:lnTo>
                  <a:lnTo>
                    <a:pt x="536" y="155"/>
                  </a:lnTo>
                  <a:lnTo>
                    <a:pt x="494" y="138"/>
                  </a:lnTo>
                  <a:lnTo>
                    <a:pt x="437" y="141"/>
                  </a:lnTo>
                  <a:lnTo>
                    <a:pt x="400" y="141"/>
                  </a:lnTo>
                  <a:lnTo>
                    <a:pt x="354" y="125"/>
                  </a:lnTo>
                  <a:lnTo>
                    <a:pt x="307" y="95"/>
                  </a:lnTo>
                  <a:lnTo>
                    <a:pt x="291" y="87"/>
                  </a:lnTo>
                  <a:lnTo>
                    <a:pt x="161" y="22"/>
                  </a:lnTo>
                  <a:lnTo>
                    <a:pt x="119" y="6"/>
                  </a:lnTo>
                  <a:lnTo>
                    <a:pt x="93" y="0"/>
                  </a:lnTo>
                  <a:lnTo>
                    <a:pt x="93" y="4"/>
                  </a:lnTo>
                  <a:lnTo>
                    <a:pt x="90" y="24"/>
                  </a:lnTo>
                  <a:lnTo>
                    <a:pt x="88" y="28"/>
                  </a:lnTo>
                  <a:lnTo>
                    <a:pt x="71" y="64"/>
                  </a:lnTo>
                  <a:lnTo>
                    <a:pt x="48" y="87"/>
                  </a:lnTo>
                  <a:lnTo>
                    <a:pt x="34" y="88"/>
                  </a:lnTo>
                  <a:lnTo>
                    <a:pt x="8" y="80"/>
                  </a:lnTo>
                  <a:lnTo>
                    <a:pt x="0" y="74"/>
                  </a:lnTo>
                  <a:lnTo>
                    <a:pt x="2" y="78"/>
                  </a:lnTo>
                  <a:lnTo>
                    <a:pt x="10" y="95"/>
                  </a:lnTo>
                  <a:lnTo>
                    <a:pt x="36" y="125"/>
                  </a:lnTo>
                  <a:lnTo>
                    <a:pt x="69" y="146"/>
                  </a:lnTo>
                  <a:lnTo>
                    <a:pt x="139" y="191"/>
                  </a:lnTo>
                  <a:lnTo>
                    <a:pt x="139" y="191"/>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5" name="Freeform 279"/>
            <p:cNvSpPr>
              <a:spLocks/>
            </p:cNvSpPr>
            <p:nvPr/>
          </p:nvSpPr>
          <p:spPr bwMode="auto">
            <a:xfrm>
              <a:off x="1952" y="3457"/>
              <a:ext cx="133" cy="152"/>
            </a:xfrm>
            <a:custGeom>
              <a:avLst/>
              <a:gdLst/>
              <a:ahLst/>
              <a:cxnLst>
                <a:cxn ang="0">
                  <a:pos x="25" y="131"/>
                </a:cxn>
                <a:cxn ang="0">
                  <a:pos x="30" y="134"/>
                </a:cxn>
                <a:cxn ang="0">
                  <a:pos x="55" y="146"/>
                </a:cxn>
                <a:cxn ang="0">
                  <a:pos x="70" y="150"/>
                </a:cxn>
                <a:cxn ang="0">
                  <a:pos x="90" y="151"/>
                </a:cxn>
                <a:cxn ang="0">
                  <a:pos x="113" y="137"/>
                </a:cxn>
                <a:cxn ang="0">
                  <a:pos x="122" y="121"/>
                </a:cxn>
                <a:cxn ang="0">
                  <a:pos x="130" y="91"/>
                </a:cxn>
                <a:cxn ang="0">
                  <a:pos x="132" y="76"/>
                </a:cxn>
                <a:cxn ang="0">
                  <a:pos x="128" y="60"/>
                </a:cxn>
                <a:cxn ang="0">
                  <a:pos x="117" y="41"/>
                </a:cxn>
                <a:cxn ang="0">
                  <a:pos x="105" y="28"/>
                </a:cxn>
                <a:cxn ang="0">
                  <a:pos x="93" y="20"/>
                </a:cxn>
                <a:cxn ang="0">
                  <a:pos x="79" y="9"/>
                </a:cxn>
                <a:cxn ang="0">
                  <a:pos x="68" y="2"/>
                </a:cxn>
                <a:cxn ang="0">
                  <a:pos x="57" y="0"/>
                </a:cxn>
                <a:cxn ang="0">
                  <a:pos x="41" y="2"/>
                </a:cxn>
                <a:cxn ang="0">
                  <a:pos x="27" y="17"/>
                </a:cxn>
                <a:cxn ang="0">
                  <a:pos x="15" y="33"/>
                </a:cxn>
                <a:cxn ang="0">
                  <a:pos x="4" y="46"/>
                </a:cxn>
                <a:cxn ang="0">
                  <a:pos x="0" y="63"/>
                </a:cxn>
                <a:cxn ang="0">
                  <a:pos x="0" y="87"/>
                </a:cxn>
                <a:cxn ang="0">
                  <a:pos x="2" y="102"/>
                </a:cxn>
                <a:cxn ang="0">
                  <a:pos x="13" y="123"/>
                </a:cxn>
                <a:cxn ang="0">
                  <a:pos x="25" y="131"/>
                </a:cxn>
                <a:cxn ang="0">
                  <a:pos x="25" y="131"/>
                </a:cxn>
              </a:cxnLst>
              <a:rect l="0" t="0" r="r" b="b"/>
              <a:pathLst>
                <a:path w="133" h="152">
                  <a:moveTo>
                    <a:pt x="25" y="131"/>
                  </a:moveTo>
                  <a:lnTo>
                    <a:pt x="30" y="134"/>
                  </a:lnTo>
                  <a:lnTo>
                    <a:pt x="55" y="146"/>
                  </a:lnTo>
                  <a:lnTo>
                    <a:pt x="70" y="150"/>
                  </a:lnTo>
                  <a:lnTo>
                    <a:pt x="90" y="151"/>
                  </a:lnTo>
                  <a:lnTo>
                    <a:pt x="113" y="137"/>
                  </a:lnTo>
                  <a:lnTo>
                    <a:pt x="122" y="121"/>
                  </a:lnTo>
                  <a:lnTo>
                    <a:pt x="130" y="91"/>
                  </a:lnTo>
                  <a:lnTo>
                    <a:pt x="132" y="76"/>
                  </a:lnTo>
                  <a:lnTo>
                    <a:pt x="128" y="60"/>
                  </a:lnTo>
                  <a:lnTo>
                    <a:pt x="117" y="41"/>
                  </a:lnTo>
                  <a:lnTo>
                    <a:pt x="105" y="28"/>
                  </a:lnTo>
                  <a:lnTo>
                    <a:pt x="93" y="20"/>
                  </a:lnTo>
                  <a:lnTo>
                    <a:pt x="79" y="9"/>
                  </a:lnTo>
                  <a:lnTo>
                    <a:pt x="68" y="2"/>
                  </a:lnTo>
                  <a:lnTo>
                    <a:pt x="57" y="0"/>
                  </a:lnTo>
                  <a:lnTo>
                    <a:pt x="41" y="2"/>
                  </a:lnTo>
                  <a:lnTo>
                    <a:pt x="27" y="17"/>
                  </a:lnTo>
                  <a:lnTo>
                    <a:pt x="15" y="33"/>
                  </a:lnTo>
                  <a:lnTo>
                    <a:pt x="4" y="46"/>
                  </a:lnTo>
                  <a:lnTo>
                    <a:pt x="0" y="63"/>
                  </a:lnTo>
                  <a:lnTo>
                    <a:pt x="0" y="87"/>
                  </a:lnTo>
                  <a:lnTo>
                    <a:pt x="2" y="102"/>
                  </a:lnTo>
                  <a:lnTo>
                    <a:pt x="13" y="123"/>
                  </a:lnTo>
                  <a:lnTo>
                    <a:pt x="25" y="131"/>
                  </a:lnTo>
                  <a:lnTo>
                    <a:pt x="25" y="131"/>
                  </a:lnTo>
                </a:path>
              </a:pathLst>
            </a:custGeom>
            <a:solidFill>
              <a:srgbClr val="FFE1DC"/>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6" name="Freeform 280"/>
            <p:cNvSpPr>
              <a:spLocks/>
            </p:cNvSpPr>
            <p:nvPr/>
          </p:nvSpPr>
          <p:spPr bwMode="auto">
            <a:xfrm>
              <a:off x="1986" y="3443"/>
              <a:ext cx="668" cy="353"/>
            </a:xfrm>
            <a:custGeom>
              <a:avLst/>
              <a:gdLst/>
              <a:ahLst/>
              <a:cxnLst>
                <a:cxn ang="0">
                  <a:pos x="255" y="298"/>
                </a:cxn>
                <a:cxn ang="0">
                  <a:pos x="377" y="352"/>
                </a:cxn>
                <a:cxn ang="0">
                  <a:pos x="506" y="341"/>
                </a:cxn>
                <a:cxn ang="0">
                  <a:pos x="564" y="339"/>
                </a:cxn>
                <a:cxn ang="0">
                  <a:pos x="585" y="334"/>
                </a:cxn>
                <a:cxn ang="0">
                  <a:pos x="592" y="324"/>
                </a:cxn>
                <a:cxn ang="0">
                  <a:pos x="606" y="309"/>
                </a:cxn>
                <a:cxn ang="0">
                  <a:pos x="609" y="305"/>
                </a:cxn>
                <a:cxn ang="0">
                  <a:pos x="619" y="292"/>
                </a:cxn>
                <a:cxn ang="0">
                  <a:pos x="623" y="284"/>
                </a:cxn>
                <a:cxn ang="0">
                  <a:pos x="626" y="274"/>
                </a:cxn>
                <a:cxn ang="0">
                  <a:pos x="632" y="250"/>
                </a:cxn>
                <a:cxn ang="0">
                  <a:pos x="633" y="224"/>
                </a:cxn>
                <a:cxn ang="0">
                  <a:pos x="629" y="208"/>
                </a:cxn>
                <a:cxn ang="0">
                  <a:pos x="625" y="207"/>
                </a:cxn>
                <a:cxn ang="0">
                  <a:pos x="625" y="202"/>
                </a:cxn>
                <a:cxn ang="0">
                  <a:pos x="632" y="191"/>
                </a:cxn>
                <a:cxn ang="0">
                  <a:pos x="645" y="208"/>
                </a:cxn>
                <a:cxn ang="0">
                  <a:pos x="650" y="211"/>
                </a:cxn>
                <a:cxn ang="0">
                  <a:pos x="647" y="191"/>
                </a:cxn>
                <a:cxn ang="0">
                  <a:pos x="650" y="176"/>
                </a:cxn>
                <a:cxn ang="0">
                  <a:pos x="665" y="201"/>
                </a:cxn>
                <a:cxn ang="0">
                  <a:pos x="667" y="196"/>
                </a:cxn>
                <a:cxn ang="0">
                  <a:pos x="665" y="177"/>
                </a:cxn>
                <a:cxn ang="0">
                  <a:pos x="649" y="153"/>
                </a:cxn>
                <a:cxn ang="0">
                  <a:pos x="618" y="151"/>
                </a:cxn>
                <a:cxn ang="0">
                  <a:pos x="503" y="154"/>
                </a:cxn>
                <a:cxn ang="0">
                  <a:pos x="416" y="150"/>
                </a:cxn>
                <a:cxn ang="0">
                  <a:pos x="325" y="128"/>
                </a:cxn>
                <a:cxn ang="0">
                  <a:pos x="271" y="107"/>
                </a:cxn>
                <a:cxn ang="0">
                  <a:pos x="216" y="88"/>
                </a:cxn>
                <a:cxn ang="0">
                  <a:pos x="160" y="69"/>
                </a:cxn>
                <a:cxn ang="0">
                  <a:pos x="121" y="54"/>
                </a:cxn>
                <a:cxn ang="0">
                  <a:pos x="79" y="8"/>
                </a:cxn>
                <a:cxn ang="0">
                  <a:pos x="58" y="0"/>
                </a:cxn>
                <a:cxn ang="0">
                  <a:pos x="51" y="0"/>
                </a:cxn>
                <a:cxn ang="0">
                  <a:pos x="96" y="45"/>
                </a:cxn>
                <a:cxn ang="0">
                  <a:pos x="114" y="105"/>
                </a:cxn>
                <a:cxn ang="0">
                  <a:pos x="106" y="135"/>
                </a:cxn>
                <a:cxn ang="0">
                  <a:pos x="42" y="182"/>
                </a:cxn>
                <a:cxn ang="0">
                  <a:pos x="15" y="181"/>
                </a:cxn>
                <a:cxn ang="0">
                  <a:pos x="83" y="218"/>
                </a:cxn>
                <a:cxn ang="0">
                  <a:pos x="159" y="246"/>
                </a:cxn>
                <a:cxn ang="0">
                  <a:pos x="214" y="275"/>
                </a:cxn>
              </a:cxnLst>
              <a:rect l="0" t="0" r="r" b="b"/>
              <a:pathLst>
                <a:path w="668" h="353">
                  <a:moveTo>
                    <a:pt x="214" y="275"/>
                  </a:moveTo>
                  <a:lnTo>
                    <a:pt x="255" y="298"/>
                  </a:lnTo>
                  <a:lnTo>
                    <a:pt x="321" y="337"/>
                  </a:lnTo>
                  <a:lnTo>
                    <a:pt x="377" y="352"/>
                  </a:lnTo>
                  <a:lnTo>
                    <a:pt x="442" y="349"/>
                  </a:lnTo>
                  <a:lnTo>
                    <a:pt x="506" y="341"/>
                  </a:lnTo>
                  <a:lnTo>
                    <a:pt x="563" y="340"/>
                  </a:lnTo>
                  <a:lnTo>
                    <a:pt x="564" y="339"/>
                  </a:lnTo>
                  <a:lnTo>
                    <a:pt x="583" y="334"/>
                  </a:lnTo>
                  <a:lnTo>
                    <a:pt x="585" y="334"/>
                  </a:lnTo>
                  <a:lnTo>
                    <a:pt x="588" y="328"/>
                  </a:lnTo>
                  <a:lnTo>
                    <a:pt x="592" y="324"/>
                  </a:lnTo>
                  <a:lnTo>
                    <a:pt x="592" y="323"/>
                  </a:lnTo>
                  <a:lnTo>
                    <a:pt x="606" y="309"/>
                  </a:lnTo>
                  <a:lnTo>
                    <a:pt x="608" y="305"/>
                  </a:lnTo>
                  <a:lnTo>
                    <a:pt x="609" y="305"/>
                  </a:lnTo>
                  <a:lnTo>
                    <a:pt x="614" y="299"/>
                  </a:lnTo>
                  <a:lnTo>
                    <a:pt x="619" y="292"/>
                  </a:lnTo>
                  <a:lnTo>
                    <a:pt x="620" y="291"/>
                  </a:lnTo>
                  <a:lnTo>
                    <a:pt x="623" y="284"/>
                  </a:lnTo>
                  <a:lnTo>
                    <a:pt x="626" y="277"/>
                  </a:lnTo>
                  <a:lnTo>
                    <a:pt x="626" y="274"/>
                  </a:lnTo>
                  <a:lnTo>
                    <a:pt x="632" y="252"/>
                  </a:lnTo>
                  <a:lnTo>
                    <a:pt x="632" y="250"/>
                  </a:lnTo>
                  <a:lnTo>
                    <a:pt x="632" y="248"/>
                  </a:lnTo>
                  <a:lnTo>
                    <a:pt x="633" y="224"/>
                  </a:lnTo>
                  <a:lnTo>
                    <a:pt x="629" y="208"/>
                  </a:lnTo>
                  <a:lnTo>
                    <a:pt x="629" y="208"/>
                  </a:lnTo>
                  <a:lnTo>
                    <a:pt x="629" y="208"/>
                  </a:lnTo>
                  <a:lnTo>
                    <a:pt x="625" y="207"/>
                  </a:lnTo>
                  <a:lnTo>
                    <a:pt x="625" y="202"/>
                  </a:lnTo>
                  <a:lnTo>
                    <a:pt x="625" y="202"/>
                  </a:lnTo>
                  <a:lnTo>
                    <a:pt x="628" y="198"/>
                  </a:lnTo>
                  <a:lnTo>
                    <a:pt x="632" y="191"/>
                  </a:lnTo>
                  <a:lnTo>
                    <a:pt x="639" y="198"/>
                  </a:lnTo>
                  <a:lnTo>
                    <a:pt x="645" y="208"/>
                  </a:lnTo>
                  <a:lnTo>
                    <a:pt x="647" y="217"/>
                  </a:lnTo>
                  <a:lnTo>
                    <a:pt x="650" y="211"/>
                  </a:lnTo>
                  <a:lnTo>
                    <a:pt x="649" y="202"/>
                  </a:lnTo>
                  <a:lnTo>
                    <a:pt x="647" y="191"/>
                  </a:lnTo>
                  <a:lnTo>
                    <a:pt x="647" y="184"/>
                  </a:lnTo>
                  <a:lnTo>
                    <a:pt x="650" y="176"/>
                  </a:lnTo>
                  <a:lnTo>
                    <a:pt x="661" y="185"/>
                  </a:lnTo>
                  <a:lnTo>
                    <a:pt x="665" y="201"/>
                  </a:lnTo>
                  <a:lnTo>
                    <a:pt x="666" y="210"/>
                  </a:lnTo>
                  <a:lnTo>
                    <a:pt x="667" y="196"/>
                  </a:lnTo>
                  <a:lnTo>
                    <a:pt x="666" y="186"/>
                  </a:lnTo>
                  <a:lnTo>
                    <a:pt x="665" y="177"/>
                  </a:lnTo>
                  <a:lnTo>
                    <a:pt x="650" y="154"/>
                  </a:lnTo>
                  <a:lnTo>
                    <a:pt x="649" y="153"/>
                  </a:lnTo>
                  <a:lnTo>
                    <a:pt x="647" y="152"/>
                  </a:lnTo>
                  <a:lnTo>
                    <a:pt x="618" y="151"/>
                  </a:lnTo>
                  <a:lnTo>
                    <a:pt x="575" y="153"/>
                  </a:lnTo>
                  <a:lnTo>
                    <a:pt x="503" y="154"/>
                  </a:lnTo>
                  <a:lnTo>
                    <a:pt x="486" y="153"/>
                  </a:lnTo>
                  <a:lnTo>
                    <a:pt x="416" y="150"/>
                  </a:lnTo>
                  <a:lnTo>
                    <a:pt x="372" y="145"/>
                  </a:lnTo>
                  <a:lnTo>
                    <a:pt x="325" y="128"/>
                  </a:lnTo>
                  <a:lnTo>
                    <a:pt x="309" y="122"/>
                  </a:lnTo>
                  <a:lnTo>
                    <a:pt x="271" y="107"/>
                  </a:lnTo>
                  <a:lnTo>
                    <a:pt x="224" y="91"/>
                  </a:lnTo>
                  <a:lnTo>
                    <a:pt x="216" y="88"/>
                  </a:lnTo>
                  <a:lnTo>
                    <a:pt x="169" y="72"/>
                  </a:lnTo>
                  <a:lnTo>
                    <a:pt x="160" y="69"/>
                  </a:lnTo>
                  <a:lnTo>
                    <a:pt x="152" y="66"/>
                  </a:lnTo>
                  <a:lnTo>
                    <a:pt x="121" y="54"/>
                  </a:lnTo>
                  <a:lnTo>
                    <a:pt x="95" y="32"/>
                  </a:lnTo>
                  <a:lnTo>
                    <a:pt x="79" y="8"/>
                  </a:lnTo>
                  <a:lnTo>
                    <a:pt x="77" y="8"/>
                  </a:lnTo>
                  <a:lnTo>
                    <a:pt x="58" y="0"/>
                  </a:lnTo>
                  <a:lnTo>
                    <a:pt x="55" y="0"/>
                  </a:lnTo>
                  <a:lnTo>
                    <a:pt x="51" y="0"/>
                  </a:lnTo>
                  <a:lnTo>
                    <a:pt x="87" y="34"/>
                  </a:lnTo>
                  <a:lnTo>
                    <a:pt x="96" y="45"/>
                  </a:lnTo>
                  <a:lnTo>
                    <a:pt x="112" y="70"/>
                  </a:lnTo>
                  <a:lnTo>
                    <a:pt x="114" y="105"/>
                  </a:lnTo>
                  <a:lnTo>
                    <a:pt x="113" y="107"/>
                  </a:lnTo>
                  <a:lnTo>
                    <a:pt x="106" y="135"/>
                  </a:lnTo>
                  <a:lnTo>
                    <a:pt x="88" y="169"/>
                  </a:lnTo>
                  <a:lnTo>
                    <a:pt x="42" y="182"/>
                  </a:lnTo>
                  <a:lnTo>
                    <a:pt x="0" y="167"/>
                  </a:lnTo>
                  <a:lnTo>
                    <a:pt x="15" y="181"/>
                  </a:lnTo>
                  <a:lnTo>
                    <a:pt x="48" y="202"/>
                  </a:lnTo>
                  <a:lnTo>
                    <a:pt x="83" y="218"/>
                  </a:lnTo>
                  <a:lnTo>
                    <a:pt x="139" y="240"/>
                  </a:lnTo>
                  <a:lnTo>
                    <a:pt x="159" y="246"/>
                  </a:lnTo>
                  <a:lnTo>
                    <a:pt x="214" y="275"/>
                  </a:lnTo>
                  <a:lnTo>
                    <a:pt x="214" y="275"/>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7" name="Freeform 281"/>
            <p:cNvSpPr>
              <a:spLocks/>
            </p:cNvSpPr>
            <p:nvPr/>
          </p:nvSpPr>
          <p:spPr bwMode="auto">
            <a:xfrm>
              <a:off x="2019" y="2925"/>
              <a:ext cx="26" cy="2"/>
            </a:xfrm>
            <a:custGeom>
              <a:avLst/>
              <a:gdLst/>
              <a:ahLst/>
              <a:cxnLst>
                <a:cxn ang="0">
                  <a:pos x="25" y="1"/>
                </a:cxn>
                <a:cxn ang="0">
                  <a:pos x="0" y="0"/>
                </a:cxn>
                <a:cxn ang="0">
                  <a:pos x="19" y="1"/>
                </a:cxn>
                <a:cxn ang="0">
                  <a:pos x="25" y="1"/>
                </a:cxn>
                <a:cxn ang="0">
                  <a:pos x="25" y="1"/>
                </a:cxn>
              </a:cxnLst>
              <a:rect l="0" t="0" r="r" b="b"/>
              <a:pathLst>
                <a:path w="26" h="2">
                  <a:moveTo>
                    <a:pt x="25" y="1"/>
                  </a:moveTo>
                  <a:lnTo>
                    <a:pt x="0" y="0"/>
                  </a:lnTo>
                  <a:lnTo>
                    <a:pt x="19" y="1"/>
                  </a:lnTo>
                  <a:lnTo>
                    <a:pt x="25" y="1"/>
                  </a:lnTo>
                  <a:lnTo>
                    <a:pt x="25" y="1"/>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8" name="Freeform 282"/>
            <p:cNvSpPr>
              <a:spLocks/>
            </p:cNvSpPr>
            <p:nvPr/>
          </p:nvSpPr>
          <p:spPr bwMode="auto">
            <a:xfrm>
              <a:off x="2087" y="3330"/>
              <a:ext cx="139" cy="139"/>
            </a:xfrm>
            <a:custGeom>
              <a:avLst/>
              <a:gdLst/>
              <a:ahLst/>
              <a:cxnLst>
                <a:cxn ang="0">
                  <a:pos x="60" y="138"/>
                </a:cxn>
                <a:cxn ang="0">
                  <a:pos x="102" y="133"/>
                </a:cxn>
                <a:cxn ang="0">
                  <a:pos x="138" y="70"/>
                </a:cxn>
                <a:cxn ang="0">
                  <a:pos x="137" y="28"/>
                </a:cxn>
                <a:cxn ang="0">
                  <a:pos x="108" y="17"/>
                </a:cxn>
                <a:cxn ang="0">
                  <a:pos x="81" y="14"/>
                </a:cxn>
                <a:cxn ang="0">
                  <a:pos x="80" y="14"/>
                </a:cxn>
                <a:cxn ang="0">
                  <a:pos x="45" y="0"/>
                </a:cxn>
                <a:cxn ang="0">
                  <a:pos x="0" y="43"/>
                </a:cxn>
                <a:cxn ang="0">
                  <a:pos x="1" y="102"/>
                </a:cxn>
                <a:cxn ang="0">
                  <a:pos x="60" y="138"/>
                </a:cxn>
                <a:cxn ang="0">
                  <a:pos x="60" y="138"/>
                </a:cxn>
              </a:cxnLst>
              <a:rect l="0" t="0" r="r" b="b"/>
              <a:pathLst>
                <a:path w="139" h="139">
                  <a:moveTo>
                    <a:pt x="60" y="138"/>
                  </a:moveTo>
                  <a:lnTo>
                    <a:pt x="102" y="133"/>
                  </a:lnTo>
                  <a:lnTo>
                    <a:pt x="138" y="70"/>
                  </a:lnTo>
                  <a:lnTo>
                    <a:pt x="137" y="28"/>
                  </a:lnTo>
                  <a:lnTo>
                    <a:pt x="108" y="17"/>
                  </a:lnTo>
                  <a:lnTo>
                    <a:pt x="81" y="14"/>
                  </a:lnTo>
                  <a:lnTo>
                    <a:pt x="80" y="14"/>
                  </a:lnTo>
                  <a:lnTo>
                    <a:pt x="45" y="0"/>
                  </a:lnTo>
                  <a:lnTo>
                    <a:pt x="0" y="43"/>
                  </a:lnTo>
                  <a:lnTo>
                    <a:pt x="1" y="102"/>
                  </a:lnTo>
                  <a:lnTo>
                    <a:pt x="60" y="138"/>
                  </a:lnTo>
                  <a:lnTo>
                    <a:pt x="60" y="138"/>
                  </a:lnTo>
                </a:path>
              </a:pathLst>
            </a:custGeom>
            <a:solidFill>
              <a:srgbClr val="FFE1DC"/>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79" name="Freeform 283"/>
            <p:cNvSpPr>
              <a:spLocks/>
            </p:cNvSpPr>
            <p:nvPr/>
          </p:nvSpPr>
          <p:spPr bwMode="auto">
            <a:xfrm>
              <a:off x="2109" y="3296"/>
              <a:ext cx="734" cy="271"/>
            </a:xfrm>
            <a:custGeom>
              <a:avLst/>
              <a:gdLst/>
              <a:ahLst/>
              <a:cxnLst>
                <a:cxn ang="0">
                  <a:pos x="112" y="131"/>
                </a:cxn>
                <a:cxn ang="0">
                  <a:pos x="92" y="177"/>
                </a:cxn>
                <a:cxn ang="0">
                  <a:pos x="68" y="195"/>
                </a:cxn>
                <a:cxn ang="0">
                  <a:pos x="66" y="197"/>
                </a:cxn>
                <a:cxn ang="0">
                  <a:pos x="66" y="197"/>
                </a:cxn>
                <a:cxn ang="0">
                  <a:pos x="66" y="197"/>
                </a:cxn>
                <a:cxn ang="0">
                  <a:pos x="66" y="197"/>
                </a:cxn>
                <a:cxn ang="0">
                  <a:pos x="139" y="221"/>
                </a:cxn>
                <a:cxn ang="0">
                  <a:pos x="207" y="251"/>
                </a:cxn>
                <a:cxn ang="0">
                  <a:pos x="263" y="269"/>
                </a:cxn>
                <a:cxn ang="0">
                  <a:pos x="331" y="270"/>
                </a:cxn>
                <a:cxn ang="0">
                  <a:pos x="497" y="265"/>
                </a:cxn>
                <a:cxn ang="0">
                  <a:pos x="586" y="263"/>
                </a:cxn>
                <a:cxn ang="0">
                  <a:pos x="656" y="237"/>
                </a:cxn>
                <a:cxn ang="0">
                  <a:pos x="702" y="189"/>
                </a:cxn>
                <a:cxn ang="0">
                  <a:pos x="685" y="124"/>
                </a:cxn>
                <a:cxn ang="0">
                  <a:pos x="694" y="121"/>
                </a:cxn>
                <a:cxn ang="0">
                  <a:pos x="713" y="166"/>
                </a:cxn>
                <a:cxn ang="0">
                  <a:pos x="733" y="136"/>
                </a:cxn>
                <a:cxn ang="0">
                  <a:pos x="711" y="107"/>
                </a:cxn>
                <a:cxn ang="0">
                  <a:pos x="689" y="80"/>
                </a:cxn>
                <a:cxn ang="0">
                  <a:pos x="636" y="53"/>
                </a:cxn>
                <a:cxn ang="0">
                  <a:pos x="580" y="40"/>
                </a:cxn>
                <a:cxn ang="0">
                  <a:pos x="482" y="17"/>
                </a:cxn>
                <a:cxn ang="0">
                  <a:pos x="380" y="32"/>
                </a:cxn>
                <a:cxn ang="0">
                  <a:pos x="303" y="32"/>
                </a:cxn>
                <a:cxn ang="0">
                  <a:pos x="169" y="19"/>
                </a:cxn>
                <a:cxn ang="0">
                  <a:pos x="164" y="18"/>
                </a:cxn>
                <a:cxn ang="0">
                  <a:pos x="66" y="0"/>
                </a:cxn>
                <a:cxn ang="0">
                  <a:pos x="38" y="5"/>
                </a:cxn>
                <a:cxn ang="0">
                  <a:pos x="0" y="25"/>
                </a:cxn>
                <a:cxn ang="0">
                  <a:pos x="2" y="25"/>
                </a:cxn>
                <a:cxn ang="0">
                  <a:pos x="32" y="22"/>
                </a:cxn>
                <a:cxn ang="0">
                  <a:pos x="108" y="48"/>
                </a:cxn>
                <a:cxn ang="0">
                  <a:pos x="128" y="74"/>
                </a:cxn>
                <a:cxn ang="0">
                  <a:pos x="112" y="131"/>
                </a:cxn>
                <a:cxn ang="0">
                  <a:pos x="112" y="131"/>
                </a:cxn>
              </a:cxnLst>
              <a:rect l="0" t="0" r="r" b="b"/>
              <a:pathLst>
                <a:path w="734" h="271">
                  <a:moveTo>
                    <a:pt x="112" y="131"/>
                  </a:moveTo>
                  <a:lnTo>
                    <a:pt x="92" y="177"/>
                  </a:lnTo>
                  <a:lnTo>
                    <a:pt x="68" y="195"/>
                  </a:lnTo>
                  <a:lnTo>
                    <a:pt x="66" y="197"/>
                  </a:lnTo>
                  <a:lnTo>
                    <a:pt x="66" y="197"/>
                  </a:lnTo>
                  <a:lnTo>
                    <a:pt x="66" y="197"/>
                  </a:lnTo>
                  <a:lnTo>
                    <a:pt x="66" y="197"/>
                  </a:lnTo>
                  <a:lnTo>
                    <a:pt x="139" y="221"/>
                  </a:lnTo>
                  <a:lnTo>
                    <a:pt x="207" y="251"/>
                  </a:lnTo>
                  <a:lnTo>
                    <a:pt x="263" y="269"/>
                  </a:lnTo>
                  <a:lnTo>
                    <a:pt x="331" y="270"/>
                  </a:lnTo>
                  <a:lnTo>
                    <a:pt x="497" y="265"/>
                  </a:lnTo>
                  <a:lnTo>
                    <a:pt x="586" y="263"/>
                  </a:lnTo>
                  <a:lnTo>
                    <a:pt x="656" y="237"/>
                  </a:lnTo>
                  <a:lnTo>
                    <a:pt x="702" y="189"/>
                  </a:lnTo>
                  <a:lnTo>
                    <a:pt x="685" y="124"/>
                  </a:lnTo>
                  <a:lnTo>
                    <a:pt x="694" y="121"/>
                  </a:lnTo>
                  <a:lnTo>
                    <a:pt x="713" y="166"/>
                  </a:lnTo>
                  <a:lnTo>
                    <a:pt x="733" y="136"/>
                  </a:lnTo>
                  <a:lnTo>
                    <a:pt x="711" y="107"/>
                  </a:lnTo>
                  <a:lnTo>
                    <a:pt x="689" y="80"/>
                  </a:lnTo>
                  <a:lnTo>
                    <a:pt x="636" y="53"/>
                  </a:lnTo>
                  <a:lnTo>
                    <a:pt x="580" y="40"/>
                  </a:lnTo>
                  <a:lnTo>
                    <a:pt x="482" y="17"/>
                  </a:lnTo>
                  <a:lnTo>
                    <a:pt x="380" y="32"/>
                  </a:lnTo>
                  <a:lnTo>
                    <a:pt x="303" y="32"/>
                  </a:lnTo>
                  <a:lnTo>
                    <a:pt x="169" y="19"/>
                  </a:lnTo>
                  <a:lnTo>
                    <a:pt x="164" y="18"/>
                  </a:lnTo>
                  <a:lnTo>
                    <a:pt x="66" y="0"/>
                  </a:lnTo>
                  <a:lnTo>
                    <a:pt x="38" y="5"/>
                  </a:lnTo>
                  <a:lnTo>
                    <a:pt x="0" y="25"/>
                  </a:lnTo>
                  <a:lnTo>
                    <a:pt x="2" y="25"/>
                  </a:lnTo>
                  <a:lnTo>
                    <a:pt x="32" y="22"/>
                  </a:lnTo>
                  <a:lnTo>
                    <a:pt x="108" y="48"/>
                  </a:lnTo>
                  <a:lnTo>
                    <a:pt x="128" y="74"/>
                  </a:lnTo>
                  <a:lnTo>
                    <a:pt x="112" y="131"/>
                  </a:lnTo>
                  <a:lnTo>
                    <a:pt x="112" y="131"/>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0" name="Freeform 284"/>
            <p:cNvSpPr>
              <a:spLocks/>
            </p:cNvSpPr>
            <p:nvPr/>
          </p:nvSpPr>
          <p:spPr bwMode="auto">
            <a:xfrm>
              <a:off x="2664" y="3132"/>
              <a:ext cx="187" cy="66"/>
            </a:xfrm>
            <a:custGeom>
              <a:avLst/>
              <a:gdLst/>
              <a:ahLst/>
              <a:cxnLst>
                <a:cxn ang="0">
                  <a:pos x="78" y="64"/>
                </a:cxn>
                <a:cxn ang="0">
                  <a:pos x="83" y="65"/>
                </a:cxn>
                <a:cxn ang="0">
                  <a:pos x="184" y="16"/>
                </a:cxn>
                <a:cxn ang="0">
                  <a:pos x="186" y="6"/>
                </a:cxn>
                <a:cxn ang="0">
                  <a:pos x="169" y="2"/>
                </a:cxn>
                <a:cxn ang="0">
                  <a:pos x="165" y="2"/>
                </a:cxn>
                <a:cxn ang="0">
                  <a:pos x="5" y="0"/>
                </a:cxn>
                <a:cxn ang="0">
                  <a:pos x="4" y="1"/>
                </a:cxn>
                <a:cxn ang="0">
                  <a:pos x="3" y="2"/>
                </a:cxn>
                <a:cxn ang="0">
                  <a:pos x="0" y="27"/>
                </a:cxn>
                <a:cxn ang="0">
                  <a:pos x="78" y="64"/>
                </a:cxn>
                <a:cxn ang="0">
                  <a:pos x="78" y="64"/>
                </a:cxn>
              </a:cxnLst>
              <a:rect l="0" t="0" r="r" b="b"/>
              <a:pathLst>
                <a:path w="187" h="66">
                  <a:moveTo>
                    <a:pt x="78" y="64"/>
                  </a:moveTo>
                  <a:lnTo>
                    <a:pt x="83" y="65"/>
                  </a:lnTo>
                  <a:lnTo>
                    <a:pt x="184" y="16"/>
                  </a:lnTo>
                  <a:lnTo>
                    <a:pt x="186" y="6"/>
                  </a:lnTo>
                  <a:lnTo>
                    <a:pt x="169" y="2"/>
                  </a:lnTo>
                  <a:lnTo>
                    <a:pt x="165" y="2"/>
                  </a:lnTo>
                  <a:lnTo>
                    <a:pt x="5" y="0"/>
                  </a:lnTo>
                  <a:lnTo>
                    <a:pt x="4" y="1"/>
                  </a:lnTo>
                  <a:lnTo>
                    <a:pt x="3" y="2"/>
                  </a:lnTo>
                  <a:lnTo>
                    <a:pt x="0" y="27"/>
                  </a:lnTo>
                  <a:lnTo>
                    <a:pt x="78" y="64"/>
                  </a:lnTo>
                  <a:lnTo>
                    <a:pt x="78" y="64"/>
                  </a:lnTo>
                </a:path>
              </a:pathLst>
            </a:custGeom>
            <a:solidFill>
              <a:srgbClr val="FFE1DC"/>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1" name="Freeform 285"/>
            <p:cNvSpPr>
              <a:spLocks/>
            </p:cNvSpPr>
            <p:nvPr/>
          </p:nvSpPr>
          <p:spPr bwMode="auto">
            <a:xfrm>
              <a:off x="1987" y="2870"/>
              <a:ext cx="1683" cy="212"/>
            </a:xfrm>
            <a:custGeom>
              <a:avLst/>
              <a:gdLst/>
              <a:ahLst/>
              <a:cxnLst>
                <a:cxn ang="0">
                  <a:pos x="383" y="66"/>
                </a:cxn>
                <a:cxn ang="0">
                  <a:pos x="317" y="81"/>
                </a:cxn>
                <a:cxn ang="0">
                  <a:pos x="31" y="47"/>
                </a:cxn>
                <a:cxn ang="0">
                  <a:pos x="38" y="23"/>
                </a:cxn>
                <a:cxn ang="0">
                  <a:pos x="128" y="10"/>
                </a:cxn>
                <a:cxn ang="0">
                  <a:pos x="391" y="2"/>
                </a:cxn>
                <a:cxn ang="0">
                  <a:pos x="536" y="4"/>
                </a:cxn>
                <a:cxn ang="0">
                  <a:pos x="621" y="9"/>
                </a:cxn>
                <a:cxn ang="0">
                  <a:pos x="868" y="11"/>
                </a:cxn>
                <a:cxn ang="0">
                  <a:pos x="1084" y="11"/>
                </a:cxn>
                <a:cxn ang="0">
                  <a:pos x="1246" y="11"/>
                </a:cxn>
                <a:cxn ang="0">
                  <a:pos x="1389" y="10"/>
                </a:cxn>
                <a:cxn ang="0">
                  <a:pos x="1532" y="12"/>
                </a:cxn>
                <a:cxn ang="0">
                  <a:pos x="1611" y="30"/>
                </a:cxn>
                <a:cxn ang="0">
                  <a:pos x="1655" y="58"/>
                </a:cxn>
                <a:cxn ang="0">
                  <a:pos x="1676" y="96"/>
                </a:cxn>
                <a:cxn ang="0">
                  <a:pos x="1682" y="146"/>
                </a:cxn>
                <a:cxn ang="0">
                  <a:pos x="1666" y="188"/>
                </a:cxn>
                <a:cxn ang="0">
                  <a:pos x="1614" y="211"/>
                </a:cxn>
                <a:cxn ang="0">
                  <a:pos x="1548" y="204"/>
                </a:cxn>
                <a:cxn ang="0">
                  <a:pos x="1466" y="193"/>
                </a:cxn>
                <a:cxn ang="0">
                  <a:pos x="1437" y="185"/>
                </a:cxn>
                <a:cxn ang="0">
                  <a:pos x="1407" y="142"/>
                </a:cxn>
                <a:cxn ang="0">
                  <a:pos x="1373" y="60"/>
                </a:cxn>
                <a:cxn ang="0">
                  <a:pos x="1352" y="109"/>
                </a:cxn>
                <a:cxn ang="0">
                  <a:pos x="1330" y="149"/>
                </a:cxn>
                <a:cxn ang="0">
                  <a:pos x="1312" y="153"/>
                </a:cxn>
                <a:cxn ang="0">
                  <a:pos x="1283" y="159"/>
                </a:cxn>
                <a:cxn ang="0">
                  <a:pos x="1248" y="167"/>
                </a:cxn>
                <a:cxn ang="0">
                  <a:pos x="1188" y="183"/>
                </a:cxn>
                <a:cxn ang="0">
                  <a:pos x="1125" y="188"/>
                </a:cxn>
                <a:cxn ang="0">
                  <a:pos x="1049" y="165"/>
                </a:cxn>
                <a:cxn ang="0">
                  <a:pos x="1039" y="119"/>
                </a:cxn>
                <a:cxn ang="0">
                  <a:pos x="1046" y="74"/>
                </a:cxn>
                <a:cxn ang="0">
                  <a:pos x="1046" y="32"/>
                </a:cxn>
                <a:cxn ang="0">
                  <a:pos x="1042" y="45"/>
                </a:cxn>
                <a:cxn ang="0">
                  <a:pos x="1030" y="70"/>
                </a:cxn>
                <a:cxn ang="0">
                  <a:pos x="1007" y="44"/>
                </a:cxn>
                <a:cxn ang="0">
                  <a:pos x="993" y="59"/>
                </a:cxn>
                <a:cxn ang="0">
                  <a:pos x="981" y="140"/>
                </a:cxn>
                <a:cxn ang="0">
                  <a:pos x="939" y="164"/>
                </a:cxn>
                <a:cxn ang="0">
                  <a:pos x="883" y="169"/>
                </a:cxn>
                <a:cxn ang="0">
                  <a:pos x="800" y="150"/>
                </a:cxn>
                <a:cxn ang="0">
                  <a:pos x="768" y="148"/>
                </a:cxn>
                <a:cxn ang="0">
                  <a:pos x="753" y="145"/>
                </a:cxn>
                <a:cxn ang="0">
                  <a:pos x="749" y="66"/>
                </a:cxn>
                <a:cxn ang="0">
                  <a:pos x="735" y="58"/>
                </a:cxn>
                <a:cxn ang="0">
                  <a:pos x="714" y="128"/>
                </a:cxn>
                <a:cxn ang="0">
                  <a:pos x="685" y="69"/>
                </a:cxn>
                <a:cxn ang="0">
                  <a:pos x="661" y="42"/>
                </a:cxn>
                <a:cxn ang="0">
                  <a:pos x="651" y="112"/>
                </a:cxn>
                <a:cxn ang="0">
                  <a:pos x="615" y="125"/>
                </a:cxn>
                <a:cxn ang="0">
                  <a:pos x="569" y="115"/>
                </a:cxn>
                <a:cxn ang="0">
                  <a:pos x="534" y="113"/>
                </a:cxn>
                <a:cxn ang="0">
                  <a:pos x="519" y="93"/>
                </a:cxn>
                <a:cxn ang="0">
                  <a:pos x="522" y="61"/>
                </a:cxn>
                <a:cxn ang="0">
                  <a:pos x="491" y="84"/>
                </a:cxn>
                <a:cxn ang="0">
                  <a:pos x="456" y="98"/>
                </a:cxn>
                <a:cxn ang="0">
                  <a:pos x="415" y="57"/>
                </a:cxn>
                <a:cxn ang="0">
                  <a:pos x="367" y="58"/>
                </a:cxn>
                <a:cxn ang="0">
                  <a:pos x="331" y="67"/>
                </a:cxn>
                <a:cxn ang="0">
                  <a:pos x="381" y="48"/>
                </a:cxn>
              </a:cxnLst>
              <a:rect l="0" t="0" r="r" b="b"/>
              <a:pathLst>
                <a:path w="1683" h="212">
                  <a:moveTo>
                    <a:pt x="399" y="43"/>
                  </a:moveTo>
                  <a:lnTo>
                    <a:pt x="397" y="44"/>
                  </a:lnTo>
                  <a:lnTo>
                    <a:pt x="397" y="46"/>
                  </a:lnTo>
                  <a:lnTo>
                    <a:pt x="395" y="48"/>
                  </a:lnTo>
                  <a:lnTo>
                    <a:pt x="394" y="50"/>
                  </a:lnTo>
                  <a:lnTo>
                    <a:pt x="392" y="53"/>
                  </a:lnTo>
                  <a:lnTo>
                    <a:pt x="391" y="57"/>
                  </a:lnTo>
                  <a:lnTo>
                    <a:pt x="388" y="60"/>
                  </a:lnTo>
                  <a:lnTo>
                    <a:pt x="386" y="63"/>
                  </a:lnTo>
                  <a:lnTo>
                    <a:pt x="383" y="66"/>
                  </a:lnTo>
                  <a:lnTo>
                    <a:pt x="380" y="70"/>
                  </a:lnTo>
                  <a:lnTo>
                    <a:pt x="376" y="74"/>
                  </a:lnTo>
                  <a:lnTo>
                    <a:pt x="374" y="76"/>
                  </a:lnTo>
                  <a:lnTo>
                    <a:pt x="371" y="78"/>
                  </a:lnTo>
                  <a:lnTo>
                    <a:pt x="368" y="80"/>
                  </a:lnTo>
                  <a:lnTo>
                    <a:pt x="364" y="82"/>
                  </a:lnTo>
                  <a:lnTo>
                    <a:pt x="362" y="82"/>
                  </a:lnTo>
                  <a:lnTo>
                    <a:pt x="352" y="82"/>
                  </a:lnTo>
                  <a:lnTo>
                    <a:pt x="338" y="82"/>
                  </a:lnTo>
                  <a:lnTo>
                    <a:pt x="317" y="81"/>
                  </a:lnTo>
                  <a:lnTo>
                    <a:pt x="292" y="79"/>
                  </a:lnTo>
                  <a:lnTo>
                    <a:pt x="264" y="78"/>
                  </a:lnTo>
                  <a:lnTo>
                    <a:pt x="234" y="74"/>
                  </a:lnTo>
                  <a:lnTo>
                    <a:pt x="202" y="71"/>
                  </a:lnTo>
                  <a:lnTo>
                    <a:pt x="170" y="66"/>
                  </a:lnTo>
                  <a:lnTo>
                    <a:pt x="137" y="63"/>
                  </a:lnTo>
                  <a:lnTo>
                    <a:pt x="106" y="59"/>
                  </a:lnTo>
                  <a:lnTo>
                    <a:pt x="78" y="56"/>
                  </a:lnTo>
                  <a:lnTo>
                    <a:pt x="52" y="51"/>
                  </a:lnTo>
                  <a:lnTo>
                    <a:pt x="31" y="47"/>
                  </a:lnTo>
                  <a:lnTo>
                    <a:pt x="14" y="43"/>
                  </a:lnTo>
                  <a:lnTo>
                    <a:pt x="3" y="40"/>
                  </a:lnTo>
                  <a:lnTo>
                    <a:pt x="0" y="36"/>
                  </a:lnTo>
                  <a:lnTo>
                    <a:pt x="0" y="34"/>
                  </a:lnTo>
                  <a:lnTo>
                    <a:pt x="3" y="32"/>
                  </a:lnTo>
                  <a:lnTo>
                    <a:pt x="7" y="30"/>
                  </a:lnTo>
                  <a:lnTo>
                    <a:pt x="14" y="28"/>
                  </a:lnTo>
                  <a:lnTo>
                    <a:pt x="20" y="27"/>
                  </a:lnTo>
                  <a:lnTo>
                    <a:pt x="30" y="25"/>
                  </a:lnTo>
                  <a:lnTo>
                    <a:pt x="38" y="23"/>
                  </a:lnTo>
                  <a:lnTo>
                    <a:pt x="49" y="21"/>
                  </a:lnTo>
                  <a:lnTo>
                    <a:pt x="57" y="21"/>
                  </a:lnTo>
                  <a:lnTo>
                    <a:pt x="68" y="19"/>
                  </a:lnTo>
                  <a:lnTo>
                    <a:pt x="78" y="17"/>
                  </a:lnTo>
                  <a:lnTo>
                    <a:pt x="88" y="15"/>
                  </a:lnTo>
                  <a:lnTo>
                    <a:pt x="96" y="15"/>
                  </a:lnTo>
                  <a:lnTo>
                    <a:pt x="104" y="13"/>
                  </a:lnTo>
                  <a:lnTo>
                    <a:pt x="110" y="12"/>
                  </a:lnTo>
                  <a:lnTo>
                    <a:pt x="116" y="11"/>
                  </a:lnTo>
                  <a:lnTo>
                    <a:pt x="128" y="10"/>
                  </a:lnTo>
                  <a:lnTo>
                    <a:pt x="145" y="8"/>
                  </a:lnTo>
                  <a:lnTo>
                    <a:pt x="165" y="7"/>
                  </a:lnTo>
                  <a:lnTo>
                    <a:pt x="189" y="5"/>
                  </a:lnTo>
                  <a:lnTo>
                    <a:pt x="215" y="5"/>
                  </a:lnTo>
                  <a:lnTo>
                    <a:pt x="243" y="4"/>
                  </a:lnTo>
                  <a:lnTo>
                    <a:pt x="273" y="4"/>
                  </a:lnTo>
                  <a:lnTo>
                    <a:pt x="304" y="2"/>
                  </a:lnTo>
                  <a:lnTo>
                    <a:pt x="333" y="2"/>
                  </a:lnTo>
                  <a:lnTo>
                    <a:pt x="363" y="2"/>
                  </a:lnTo>
                  <a:lnTo>
                    <a:pt x="391" y="2"/>
                  </a:lnTo>
                  <a:lnTo>
                    <a:pt x="418" y="1"/>
                  </a:lnTo>
                  <a:lnTo>
                    <a:pt x="442" y="1"/>
                  </a:lnTo>
                  <a:lnTo>
                    <a:pt x="463" y="1"/>
                  </a:lnTo>
                  <a:lnTo>
                    <a:pt x="481" y="1"/>
                  </a:lnTo>
                  <a:lnTo>
                    <a:pt x="495" y="0"/>
                  </a:lnTo>
                  <a:lnTo>
                    <a:pt x="503" y="2"/>
                  </a:lnTo>
                  <a:lnTo>
                    <a:pt x="512" y="2"/>
                  </a:lnTo>
                  <a:lnTo>
                    <a:pt x="520" y="2"/>
                  </a:lnTo>
                  <a:lnTo>
                    <a:pt x="529" y="2"/>
                  </a:lnTo>
                  <a:lnTo>
                    <a:pt x="536" y="4"/>
                  </a:lnTo>
                  <a:lnTo>
                    <a:pt x="545" y="4"/>
                  </a:lnTo>
                  <a:lnTo>
                    <a:pt x="553" y="5"/>
                  </a:lnTo>
                  <a:lnTo>
                    <a:pt x="562" y="5"/>
                  </a:lnTo>
                  <a:lnTo>
                    <a:pt x="569" y="7"/>
                  </a:lnTo>
                  <a:lnTo>
                    <a:pt x="578" y="7"/>
                  </a:lnTo>
                  <a:lnTo>
                    <a:pt x="585" y="8"/>
                  </a:lnTo>
                  <a:lnTo>
                    <a:pt x="595" y="8"/>
                  </a:lnTo>
                  <a:lnTo>
                    <a:pt x="603" y="9"/>
                  </a:lnTo>
                  <a:lnTo>
                    <a:pt x="612" y="9"/>
                  </a:lnTo>
                  <a:lnTo>
                    <a:pt x="621" y="9"/>
                  </a:lnTo>
                  <a:lnTo>
                    <a:pt x="631" y="8"/>
                  </a:lnTo>
                  <a:lnTo>
                    <a:pt x="647" y="9"/>
                  </a:lnTo>
                  <a:lnTo>
                    <a:pt x="668" y="9"/>
                  </a:lnTo>
                  <a:lnTo>
                    <a:pt x="691" y="9"/>
                  </a:lnTo>
                  <a:lnTo>
                    <a:pt x="718" y="9"/>
                  </a:lnTo>
                  <a:lnTo>
                    <a:pt x="745" y="9"/>
                  </a:lnTo>
                  <a:lnTo>
                    <a:pt x="775" y="9"/>
                  </a:lnTo>
                  <a:lnTo>
                    <a:pt x="805" y="9"/>
                  </a:lnTo>
                  <a:lnTo>
                    <a:pt x="838" y="9"/>
                  </a:lnTo>
                  <a:lnTo>
                    <a:pt x="868" y="11"/>
                  </a:lnTo>
                  <a:lnTo>
                    <a:pt x="899" y="11"/>
                  </a:lnTo>
                  <a:lnTo>
                    <a:pt x="928" y="11"/>
                  </a:lnTo>
                  <a:lnTo>
                    <a:pt x="957" y="11"/>
                  </a:lnTo>
                  <a:lnTo>
                    <a:pt x="983" y="11"/>
                  </a:lnTo>
                  <a:lnTo>
                    <a:pt x="1007" y="11"/>
                  </a:lnTo>
                  <a:lnTo>
                    <a:pt x="1028" y="11"/>
                  </a:lnTo>
                  <a:lnTo>
                    <a:pt x="1046" y="11"/>
                  </a:lnTo>
                  <a:lnTo>
                    <a:pt x="1057" y="11"/>
                  </a:lnTo>
                  <a:lnTo>
                    <a:pt x="1070" y="11"/>
                  </a:lnTo>
                  <a:lnTo>
                    <a:pt x="1084" y="11"/>
                  </a:lnTo>
                  <a:lnTo>
                    <a:pt x="1099" y="11"/>
                  </a:lnTo>
                  <a:lnTo>
                    <a:pt x="1115" y="11"/>
                  </a:lnTo>
                  <a:lnTo>
                    <a:pt x="1131" y="11"/>
                  </a:lnTo>
                  <a:lnTo>
                    <a:pt x="1147" y="11"/>
                  </a:lnTo>
                  <a:lnTo>
                    <a:pt x="1165" y="11"/>
                  </a:lnTo>
                  <a:lnTo>
                    <a:pt x="1181" y="11"/>
                  </a:lnTo>
                  <a:lnTo>
                    <a:pt x="1199" y="11"/>
                  </a:lnTo>
                  <a:lnTo>
                    <a:pt x="1215" y="11"/>
                  </a:lnTo>
                  <a:lnTo>
                    <a:pt x="1231" y="11"/>
                  </a:lnTo>
                  <a:lnTo>
                    <a:pt x="1246" y="11"/>
                  </a:lnTo>
                  <a:lnTo>
                    <a:pt x="1260" y="11"/>
                  </a:lnTo>
                  <a:lnTo>
                    <a:pt x="1273" y="11"/>
                  </a:lnTo>
                  <a:lnTo>
                    <a:pt x="1286" y="11"/>
                  </a:lnTo>
                  <a:lnTo>
                    <a:pt x="1298" y="11"/>
                  </a:lnTo>
                  <a:lnTo>
                    <a:pt x="1311" y="11"/>
                  </a:lnTo>
                  <a:lnTo>
                    <a:pt x="1325" y="11"/>
                  </a:lnTo>
                  <a:lnTo>
                    <a:pt x="1341" y="10"/>
                  </a:lnTo>
                  <a:lnTo>
                    <a:pt x="1357" y="10"/>
                  </a:lnTo>
                  <a:lnTo>
                    <a:pt x="1373" y="10"/>
                  </a:lnTo>
                  <a:lnTo>
                    <a:pt x="1389" y="10"/>
                  </a:lnTo>
                  <a:lnTo>
                    <a:pt x="1407" y="8"/>
                  </a:lnTo>
                  <a:lnTo>
                    <a:pt x="1423" y="8"/>
                  </a:lnTo>
                  <a:lnTo>
                    <a:pt x="1441" y="8"/>
                  </a:lnTo>
                  <a:lnTo>
                    <a:pt x="1457" y="8"/>
                  </a:lnTo>
                  <a:lnTo>
                    <a:pt x="1473" y="8"/>
                  </a:lnTo>
                  <a:lnTo>
                    <a:pt x="1487" y="9"/>
                  </a:lnTo>
                  <a:lnTo>
                    <a:pt x="1501" y="9"/>
                  </a:lnTo>
                  <a:lnTo>
                    <a:pt x="1514" y="11"/>
                  </a:lnTo>
                  <a:lnTo>
                    <a:pt x="1527" y="11"/>
                  </a:lnTo>
                  <a:lnTo>
                    <a:pt x="1532" y="12"/>
                  </a:lnTo>
                  <a:lnTo>
                    <a:pt x="1539" y="14"/>
                  </a:lnTo>
                  <a:lnTo>
                    <a:pt x="1546" y="16"/>
                  </a:lnTo>
                  <a:lnTo>
                    <a:pt x="1554" y="16"/>
                  </a:lnTo>
                  <a:lnTo>
                    <a:pt x="1561" y="18"/>
                  </a:lnTo>
                  <a:lnTo>
                    <a:pt x="1570" y="20"/>
                  </a:lnTo>
                  <a:lnTo>
                    <a:pt x="1578" y="21"/>
                  </a:lnTo>
                  <a:lnTo>
                    <a:pt x="1588" y="23"/>
                  </a:lnTo>
                  <a:lnTo>
                    <a:pt x="1595" y="26"/>
                  </a:lnTo>
                  <a:lnTo>
                    <a:pt x="1604" y="28"/>
                  </a:lnTo>
                  <a:lnTo>
                    <a:pt x="1611" y="30"/>
                  </a:lnTo>
                  <a:lnTo>
                    <a:pt x="1619" y="32"/>
                  </a:lnTo>
                  <a:lnTo>
                    <a:pt x="1626" y="36"/>
                  </a:lnTo>
                  <a:lnTo>
                    <a:pt x="1633" y="37"/>
                  </a:lnTo>
                  <a:lnTo>
                    <a:pt x="1638" y="41"/>
                  </a:lnTo>
                  <a:lnTo>
                    <a:pt x="1644" y="43"/>
                  </a:lnTo>
                  <a:lnTo>
                    <a:pt x="1646" y="46"/>
                  </a:lnTo>
                  <a:lnTo>
                    <a:pt x="1647" y="48"/>
                  </a:lnTo>
                  <a:lnTo>
                    <a:pt x="1649" y="52"/>
                  </a:lnTo>
                  <a:lnTo>
                    <a:pt x="1653" y="54"/>
                  </a:lnTo>
                  <a:lnTo>
                    <a:pt x="1655" y="58"/>
                  </a:lnTo>
                  <a:lnTo>
                    <a:pt x="1657" y="62"/>
                  </a:lnTo>
                  <a:lnTo>
                    <a:pt x="1659" y="65"/>
                  </a:lnTo>
                  <a:lnTo>
                    <a:pt x="1662" y="69"/>
                  </a:lnTo>
                  <a:lnTo>
                    <a:pt x="1664" y="74"/>
                  </a:lnTo>
                  <a:lnTo>
                    <a:pt x="1666" y="78"/>
                  </a:lnTo>
                  <a:lnTo>
                    <a:pt x="1668" y="82"/>
                  </a:lnTo>
                  <a:lnTo>
                    <a:pt x="1671" y="85"/>
                  </a:lnTo>
                  <a:lnTo>
                    <a:pt x="1672" y="89"/>
                  </a:lnTo>
                  <a:lnTo>
                    <a:pt x="1674" y="93"/>
                  </a:lnTo>
                  <a:lnTo>
                    <a:pt x="1676" y="96"/>
                  </a:lnTo>
                  <a:lnTo>
                    <a:pt x="1677" y="98"/>
                  </a:lnTo>
                  <a:lnTo>
                    <a:pt x="1677" y="103"/>
                  </a:lnTo>
                  <a:lnTo>
                    <a:pt x="1679" y="108"/>
                  </a:lnTo>
                  <a:lnTo>
                    <a:pt x="1679" y="113"/>
                  </a:lnTo>
                  <a:lnTo>
                    <a:pt x="1680" y="117"/>
                  </a:lnTo>
                  <a:lnTo>
                    <a:pt x="1680" y="124"/>
                  </a:lnTo>
                  <a:lnTo>
                    <a:pt x="1681" y="129"/>
                  </a:lnTo>
                  <a:lnTo>
                    <a:pt x="1681" y="134"/>
                  </a:lnTo>
                  <a:lnTo>
                    <a:pt x="1682" y="140"/>
                  </a:lnTo>
                  <a:lnTo>
                    <a:pt x="1682" y="146"/>
                  </a:lnTo>
                  <a:lnTo>
                    <a:pt x="1682" y="151"/>
                  </a:lnTo>
                  <a:lnTo>
                    <a:pt x="1682" y="157"/>
                  </a:lnTo>
                  <a:lnTo>
                    <a:pt x="1682" y="162"/>
                  </a:lnTo>
                  <a:lnTo>
                    <a:pt x="1680" y="167"/>
                  </a:lnTo>
                  <a:lnTo>
                    <a:pt x="1680" y="172"/>
                  </a:lnTo>
                  <a:lnTo>
                    <a:pt x="1678" y="175"/>
                  </a:lnTo>
                  <a:lnTo>
                    <a:pt x="1677" y="178"/>
                  </a:lnTo>
                  <a:lnTo>
                    <a:pt x="1674" y="181"/>
                  </a:lnTo>
                  <a:lnTo>
                    <a:pt x="1671" y="185"/>
                  </a:lnTo>
                  <a:lnTo>
                    <a:pt x="1666" y="188"/>
                  </a:lnTo>
                  <a:lnTo>
                    <a:pt x="1662" y="190"/>
                  </a:lnTo>
                  <a:lnTo>
                    <a:pt x="1657" y="194"/>
                  </a:lnTo>
                  <a:lnTo>
                    <a:pt x="1652" y="196"/>
                  </a:lnTo>
                  <a:lnTo>
                    <a:pt x="1647" y="199"/>
                  </a:lnTo>
                  <a:lnTo>
                    <a:pt x="1642" y="201"/>
                  </a:lnTo>
                  <a:lnTo>
                    <a:pt x="1636" y="204"/>
                  </a:lnTo>
                  <a:lnTo>
                    <a:pt x="1630" y="206"/>
                  </a:lnTo>
                  <a:lnTo>
                    <a:pt x="1625" y="207"/>
                  </a:lnTo>
                  <a:lnTo>
                    <a:pt x="1620" y="209"/>
                  </a:lnTo>
                  <a:lnTo>
                    <a:pt x="1614" y="211"/>
                  </a:lnTo>
                  <a:lnTo>
                    <a:pt x="1610" y="211"/>
                  </a:lnTo>
                  <a:lnTo>
                    <a:pt x="1605" y="211"/>
                  </a:lnTo>
                  <a:lnTo>
                    <a:pt x="1602" y="210"/>
                  </a:lnTo>
                  <a:lnTo>
                    <a:pt x="1597" y="210"/>
                  </a:lnTo>
                  <a:lnTo>
                    <a:pt x="1592" y="209"/>
                  </a:lnTo>
                  <a:lnTo>
                    <a:pt x="1585" y="209"/>
                  </a:lnTo>
                  <a:lnTo>
                    <a:pt x="1577" y="207"/>
                  </a:lnTo>
                  <a:lnTo>
                    <a:pt x="1567" y="207"/>
                  </a:lnTo>
                  <a:lnTo>
                    <a:pt x="1558" y="206"/>
                  </a:lnTo>
                  <a:lnTo>
                    <a:pt x="1548" y="204"/>
                  </a:lnTo>
                  <a:lnTo>
                    <a:pt x="1538" y="202"/>
                  </a:lnTo>
                  <a:lnTo>
                    <a:pt x="1526" y="202"/>
                  </a:lnTo>
                  <a:lnTo>
                    <a:pt x="1516" y="200"/>
                  </a:lnTo>
                  <a:lnTo>
                    <a:pt x="1505" y="199"/>
                  </a:lnTo>
                  <a:lnTo>
                    <a:pt x="1496" y="197"/>
                  </a:lnTo>
                  <a:lnTo>
                    <a:pt x="1487" y="197"/>
                  </a:lnTo>
                  <a:lnTo>
                    <a:pt x="1480" y="196"/>
                  </a:lnTo>
                  <a:lnTo>
                    <a:pt x="1473" y="195"/>
                  </a:lnTo>
                  <a:lnTo>
                    <a:pt x="1469" y="193"/>
                  </a:lnTo>
                  <a:lnTo>
                    <a:pt x="1466" y="193"/>
                  </a:lnTo>
                  <a:lnTo>
                    <a:pt x="1464" y="193"/>
                  </a:lnTo>
                  <a:lnTo>
                    <a:pt x="1460" y="193"/>
                  </a:lnTo>
                  <a:lnTo>
                    <a:pt x="1458" y="193"/>
                  </a:lnTo>
                  <a:lnTo>
                    <a:pt x="1455" y="193"/>
                  </a:lnTo>
                  <a:lnTo>
                    <a:pt x="1452" y="191"/>
                  </a:lnTo>
                  <a:lnTo>
                    <a:pt x="1448" y="190"/>
                  </a:lnTo>
                  <a:lnTo>
                    <a:pt x="1447" y="188"/>
                  </a:lnTo>
                  <a:lnTo>
                    <a:pt x="1443" y="188"/>
                  </a:lnTo>
                  <a:lnTo>
                    <a:pt x="1441" y="186"/>
                  </a:lnTo>
                  <a:lnTo>
                    <a:pt x="1437" y="185"/>
                  </a:lnTo>
                  <a:lnTo>
                    <a:pt x="1435" y="183"/>
                  </a:lnTo>
                  <a:lnTo>
                    <a:pt x="1432" y="183"/>
                  </a:lnTo>
                  <a:lnTo>
                    <a:pt x="1430" y="181"/>
                  </a:lnTo>
                  <a:lnTo>
                    <a:pt x="1429" y="180"/>
                  </a:lnTo>
                  <a:lnTo>
                    <a:pt x="1427" y="178"/>
                  </a:lnTo>
                  <a:lnTo>
                    <a:pt x="1422" y="174"/>
                  </a:lnTo>
                  <a:lnTo>
                    <a:pt x="1418" y="167"/>
                  </a:lnTo>
                  <a:lnTo>
                    <a:pt x="1414" y="159"/>
                  </a:lnTo>
                  <a:lnTo>
                    <a:pt x="1411" y="150"/>
                  </a:lnTo>
                  <a:lnTo>
                    <a:pt x="1407" y="142"/>
                  </a:lnTo>
                  <a:lnTo>
                    <a:pt x="1404" y="131"/>
                  </a:lnTo>
                  <a:lnTo>
                    <a:pt x="1400" y="120"/>
                  </a:lnTo>
                  <a:lnTo>
                    <a:pt x="1398" y="109"/>
                  </a:lnTo>
                  <a:lnTo>
                    <a:pt x="1395" y="100"/>
                  </a:lnTo>
                  <a:lnTo>
                    <a:pt x="1391" y="90"/>
                  </a:lnTo>
                  <a:lnTo>
                    <a:pt x="1388" y="82"/>
                  </a:lnTo>
                  <a:lnTo>
                    <a:pt x="1385" y="74"/>
                  </a:lnTo>
                  <a:lnTo>
                    <a:pt x="1381" y="68"/>
                  </a:lnTo>
                  <a:lnTo>
                    <a:pt x="1378" y="63"/>
                  </a:lnTo>
                  <a:lnTo>
                    <a:pt x="1373" y="60"/>
                  </a:lnTo>
                  <a:lnTo>
                    <a:pt x="1370" y="58"/>
                  </a:lnTo>
                  <a:lnTo>
                    <a:pt x="1366" y="60"/>
                  </a:lnTo>
                  <a:lnTo>
                    <a:pt x="1363" y="62"/>
                  </a:lnTo>
                  <a:lnTo>
                    <a:pt x="1362" y="67"/>
                  </a:lnTo>
                  <a:lnTo>
                    <a:pt x="1360" y="71"/>
                  </a:lnTo>
                  <a:lnTo>
                    <a:pt x="1358" y="78"/>
                  </a:lnTo>
                  <a:lnTo>
                    <a:pt x="1356" y="85"/>
                  </a:lnTo>
                  <a:lnTo>
                    <a:pt x="1354" y="93"/>
                  </a:lnTo>
                  <a:lnTo>
                    <a:pt x="1354" y="100"/>
                  </a:lnTo>
                  <a:lnTo>
                    <a:pt x="1352" y="109"/>
                  </a:lnTo>
                  <a:lnTo>
                    <a:pt x="1350" y="116"/>
                  </a:lnTo>
                  <a:lnTo>
                    <a:pt x="1349" y="124"/>
                  </a:lnTo>
                  <a:lnTo>
                    <a:pt x="1347" y="130"/>
                  </a:lnTo>
                  <a:lnTo>
                    <a:pt x="1344" y="137"/>
                  </a:lnTo>
                  <a:lnTo>
                    <a:pt x="1342" y="142"/>
                  </a:lnTo>
                  <a:lnTo>
                    <a:pt x="1339" y="146"/>
                  </a:lnTo>
                  <a:lnTo>
                    <a:pt x="1336" y="147"/>
                  </a:lnTo>
                  <a:lnTo>
                    <a:pt x="1334" y="148"/>
                  </a:lnTo>
                  <a:lnTo>
                    <a:pt x="1332" y="148"/>
                  </a:lnTo>
                  <a:lnTo>
                    <a:pt x="1330" y="149"/>
                  </a:lnTo>
                  <a:lnTo>
                    <a:pt x="1328" y="149"/>
                  </a:lnTo>
                  <a:lnTo>
                    <a:pt x="1326" y="151"/>
                  </a:lnTo>
                  <a:lnTo>
                    <a:pt x="1325" y="151"/>
                  </a:lnTo>
                  <a:lnTo>
                    <a:pt x="1323" y="151"/>
                  </a:lnTo>
                  <a:lnTo>
                    <a:pt x="1321" y="151"/>
                  </a:lnTo>
                  <a:lnTo>
                    <a:pt x="1319" y="153"/>
                  </a:lnTo>
                  <a:lnTo>
                    <a:pt x="1317" y="153"/>
                  </a:lnTo>
                  <a:lnTo>
                    <a:pt x="1315" y="153"/>
                  </a:lnTo>
                  <a:lnTo>
                    <a:pt x="1313" y="153"/>
                  </a:lnTo>
                  <a:lnTo>
                    <a:pt x="1312" y="153"/>
                  </a:lnTo>
                  <a:lnTo>
                    <a:pt x="1310" y="153"/>
                  </a:lnTo>
                  <a:lnTo>
                    <a:pt x="1308" y="153"/>
                  </a:lnTo>
                  <a:lnTo>
                    <a:pt x="1307" y="153"/>
                  </a:lnTo>
                  <a:lnTo>
                    <a:pt x="1304" y="154"/>
                  </a:lnTo>
                  <a:lnTo>
                    <a:pt x="1301" y="154"/>
                  </a:lnTo>
                  <a:lnTo>
                    <a:pt x="1298" y="156"/>
                  </a:lnTo>
                  <a:lnTo>
                    <a:pt x="1295" y="156"/>
                  </a:lnTo>
                  <a:lnTo>
                    <a:pt x="1290" y="158"/>
                  </a:lnTo>
                  <a:lnTo>
                    <a:pt x="1286" y="158"/>
                  </a:lnTo>
                  <a:lnTo>
                    <a:pt x="1283" y="159"/>
                  </a:lnTo>
                  <a:lnTo>
                    <a:pt x="1280" y="159"/>
                  </a:lnTo>
                  <a:lnTo>
                    <a:pt x="1274" y="161"/>
                  </a:lnTo>
                  <a:lnTo>
                    <a:pt x="1270" y="162"/>
                  </a:lnTo>
                  <a:lnTo>
                    <a:pt x="1267" y="163"/>
                  </a:lnTo>
                  <a:lnTo>
                    <a:pt x="1264" y="163"/>
                  </a:lnTo>
                  <a:lnTo>
                    <a:pt x="1260" y="165"/>
                  </a:lnTo>
                  <a:lnTo>
                    <a:pt x="1257" y="165"/>
                  </a:lnTo>
                  <a:lnTo>
                    <a:pt x="1255" y="165"/>
                  </a:lnTo>
                  <a:lnTo>
                    <a:pt x="1254" y="165"/>
                  </a:lnTo>
                  <a:lnTo>
                    <a:pt x="1248" y="167"/>
                  </a:lnTo>
                  <a:lnTo>
                    <a:pt x="1243" y="169"/>
                  </a:lnTo>
                  <a:lnTo>
                    <a:pt x="1237" y="170"/>
                  </a:lnTo>
                  <a:lnTo>
                    <a:pt x="1232" y="172"/>
                  </a:lnTo>
                  <a:lnTo>
                    <a:pt x="1225" y="174"/>
                  </a:lnTo>
                  <a:lnTo>
                    <a:pt x="1219" y="175"/>
                  </a:lnTo>
                  <a:lnTo>
                    <a:pt x="1213" y="177"/>
                  </a:lnTo>
                  <a:lnTo>
                    <a:pt x="1207" y="178"/>
                  </a:lnTo>
                  <a:lnTo>
                    <a:pt x="1200" y="180"/>
                  </a:lnTo>
                  <a:lnTo>
                    <a:pt x="1195" y="182"/>
                  </a:lnTo>
                  <a:lnTo>
                    <a:pt x="1188" y="183"/>
                  </a:lnTo>
                  <a:lnTo>
                    <a:pt x="1183" y="185"/>
                  </a:lnTo>
                  <a:lnTo>
                    <a:pt x="1177" y="186"/>
                  </a:lnTo>
                  <a:lnTo>
                    <a:pt x="1172" y="187"/>
                  </a:lnTo>
                  <a:lnTo>
                    <a:pt x="1166" y="188"/>
                  </a:lnTo>
                  <a:lnTo>
                    <a:pt x="1162" y="188"/>
                  </a:lnTo>
                  <a:lnTo>
                    <a:pt x="1155" y="188"/>
                  </a:lnTo>
                  <a:lnTo>
                    <a:pt x="1149" y="188"/>
                  </a:lnTo>
                  <a:lnTo>
                    <a:pt x="1141" y="188"/>
                  </a:lnTo>
                  <a:lnTo>
                    <a:pt x="1134" y="188"/>
                  </a:lnTo>
                  <a:lnTo>
                    <a:pt x="1125" y="188"/>
                  </a:lnTo>
                  <a:lnTo>
                    <a:pt x="1116" y="186"/>
                  </a:lnTo>
                  <a:lnTo>
                    <a:pt x="1108" y="184"/>
                  </a:lnTo>
                  <a:lnTo>
                    <a:pt x="1100" y="182"/>
                  </a:lnTo>
                  <a:lnTo>
                    <a:pt x="1091" y="181"/>
                  </a:lnTo>
                  <a:lnTo>
                    <a:pt x="1082" y="179"/>
                  </a:lnTo>
                  <a:lnTo>
                    <a:pt x="1075" y="177"/>
                  </a:lnTo>
                  <a:lnTo>
                    <a:pt x="1068" y="174"/>
                  </a:lnTo>
                  <a:lnTo>
                    <a:pt x="1061" y="172"/>
                  </a:lnTo>
                  <a:lnTo>
                    <a:pt x="1055" y="169"/>
                  </a:lnTo>
                  <a:lnTo>
                    <a:pt x="1049" y="165"/>
                  </a:lnTo>
                  <a:lnTo>
                    <a:pt x="1046" y="162"/>
                  </a:lnTo>
                  <a:lnTo>
                    <a:pt x="1042" y="160"/>
                  </a:lnTo>
                  <a:lnTo>
                    <a:pt x="1041" y="156"/>
                  </a:lnTo>
                  <a:lnTo>
                    <a:pt x="1039" y="152"/>
                  </a:lnTo>
                  <a:lnTo>
                    <a:pt x="1038" y="147"/>
                  </a:lnTo>
                  <a:lnTo>
                    <a:pt x="1037" y="142"/>
                  </a:lnTo>
                  <a:lnTo>
                    <a:pt x="1037" y="137"/>
                  </a:lnTo>
                  <a:lnTo>
                    <a:pt x="1037" y="131"/>
                  </a:lnTo>
                  <a:lnTo>
                    <a:pt x="1039" y="125"/>
                  </a:lnTo>
                  <a:lnTo>
                    <a:pt x="1039" y="119"/>
                  </a:lnTo>
                  <a:lnTo>
                    <a:pt x="1041" y="113"/>
                  </a:lnTo>
                  <a:lnTo>
                    <a:pt x="1041" y="108"/>
                  </a:lnTo>
                  <a:lnTo>
                    <a:pt x="1043" y="101"/>
                  </a:lnTo>
                  <a:lnTo>
                    <a:pt x="1043" y="97"/>
                  </a:lnTo>
                  <a:lnTo>
                    <a:pt x="1045" y="92"/>
                  </a:lnTo>
                  <a:lnTo>
                    <a:pt x="1045" y="87"/>
                  </a:lnTo>
                  <a:lnTo>
                    <a:pt x="1046" y="82"/>
                  </a:lnTo>
                  <a:lnTo>
                    <a:pt x="1046" y="81"/>
                  </a:lnTo>
                  <a:lnTo>
                    <a:pt x="1046" y="77"/>
                  </a:lnTo>
                  <a:lnTo>
                    <a:pt x="1046" y="74"/>
                  </a:lnTo>
                  <a:lnTo>
                    <a:pt x="1046" y="69"/>
                  </a:lnTo>
                  <a:lnTo>
                    <a:pt x="1046" y="65"/>
                  </a:lnTo>
                  <a:lnTo>
                    <a:pt x="1046" y="60"/>
                  </a:lnTo>
                  <a:lnTo>
                    <a:pt x="1046" y="55"/>
                  </a:lnTo>
                  <a:lnTo>
                    <a:pt x="1046" y="50"/>
                  </a:lnTo>
                  <a:lnTo>
                    <a:pt x="1046" y="46"/>
                  </a:lnTo>
                  <a:lnTo>
                    <a:pt x="1046" y="42"/>
                  </a:lnTo>
                  <a:lnTo>
                    <a:pt x="1046" y="38"/>
                  </a:lnTo>
                  <a:lnTo>
                    <a:pt x="1046" y="34"/>
                  </a:lnTo>
                  <a:lnTo>
                    <a:pt x="1046" y="32"/>
                  </a:lnTo>
                  <a:lnTo>
                    <a:pt x="1046" y="29"/>
                  </a:lnTo>
                  <a:lnTo>
                    <a:pt x="1046" y="28"/>
                  </a:lnTo>
                  <a:lnTo>
                    <a:pt x="1046" y="27"/>
                  </a:lnTo>
                  <a:lnTo>
                    <a:pt x="1044" y="28"/>
                  </a:lnTo>
                  <a:lnTo>
                    <a:pt x="1044" y="29"/>
                  </a:lnTo>
                  <a:lnTo>
                    <a:pt x="1043" y="32"/>
                  </a:lnTo>
                  <a:lnTo>
                    <a:pt x="1043" y="34"/>
                  </a:lnTo>
                  <a:lnTo>
                    <a:pt x="1042" y="38"/>
                  </a:lnTo>
                  <a:lnTo>
                    <a:pt x="1042" y="42"/>
                  </a:lnTo>
                  <a:lnTo>
                    <a:pt x="1042" y="45"/>
                  </a:lnTo>
                  <a:lnTo>
                    <a:pt x="1042" y="49"/>
                  </a:lnTo>
                  <a:lnTo>
                    <a:pt x="1041" y="53"/>
                  </a:lnTo>
                  <a:lnTo>
                    <a:pt x="1041" y="57"/>
                  </a:lnTo>
                  <a:lnTo>
                    <a:pt x="1039" y="61"/>
                  </a:lnTo>
                  <a:lnTo>
                    <a:pt x="1039" y="63"/>
                  </a:lnTo>
                  <a:lnTo>
                    <a:pt x="1037" y="67"/>
                  </a:lnTo>
                  <a:lnTo>
                    <a:pt x="1036" y="69"/>
                  </a:lnTo>
                  <a:lnTo>
                    <a:pt x="1034" y="70"/>
                  </a:lnTo>
                  <a:lnTo>
                    <a:pt x="1033" y="70"/>
                  </a:lnTo>
                  <a:lnTo>
                    <a:pt x="1030" y="70"/>
                  </a:lnTo>
                  <a:lnTo>
                    <a:pt x="1028" y="69"/>
                  </a:lnTo>
                  <a:lnTo>
                    <a:pt x="1026" y="68"/>
                  </a:lnTo>
                  <a:lnTo>
                    <a:pt x="1025" y="65"/>
                  </a:lnTo>
                  <a:lnTo>
                    <a:pt x="1021" y="63"/>
                  </a:lnTo>
                  <a:lnTo>
                    <a:pt x="1019" y="59"/>
                  </a:lnTo>
                  <a:lnTo>
                    <a:pt x="1016" y="56"/>
                  </a:lnTo>
                  <a:lnTo>
                    <a:pt x="1014" y="52"/>
                  </a:lnTo>
                  <a:lnTo>
                    <a:pt x="1011" y="50"/>
                  </a:lnTo>
                  <a:lnTo>
                    <a:pt x="1009" y="47"/>
                  </a:lnTo>
                  <a:lnTo>
                    <a:pt x="1007" y="44"/>
                  </a:lnTo>
                  <a:lnTo>
                    <a:pt x="1005" y="41"/>
                  </a:lnTo>
                  <a:lnTo>
                    <a:pt x="1003" y="39"/>
                  </a:lnTo>
                  <a:lnTo>
                    <a:pt x="1001" y="37"/>
                  </a:lnTo>
                  <a:lnTo>
                    <a:pt x="999" y="36"/>
                  </a:lnTo>
                  <a:lnTo>
                    <a:pt x="999" y="35"/>
                  </a:lnTo>
                  <a:lnTo>
                    <a:pt x="997" y="37"/>
                  </a:lnTo>
                  <a:lnTo>
                    <a:pt x="996" y="40"/>
                  </a:lnTo>
                  <a:lnTo>
                    <a:pt x="995" y="45"/>
                  </a:lnTo>
                  <a:lnTo>
                    <a:pt x="995" y="51"/>
                  </a:lnTo>
                  <a:lnTo>
                    <a:pt x="993" y="59"/>
                  </a:lnTo>
                  <a:lnTo>
                    <a:pt x="993" y="67"/>
                  </a:lnTo>
                  <a:lnTo>
                    <a:pt x="991" y="76"/>
                  </a:lnTo>
                  <a:lnTo>
                    <a:pt x="991" y="85"/>
                  </a:lnTo>
                  <a:lnTo>
                    <a:pt x="989" y="95"/>
                  </a:lnTo>
                  <a:lnTo>
                    <a:pt x="988" y="104"/>
                  </a:lnTo>
                  <a:lnTo>
                    <a:pt x="986" y="113"/>
                  </a:lnTo>
                  <a:lnTo>
                    <a:pt x="986" y="121"/>
                  </a:lnTo>
                  <a:lnTo>
                    <a:pt x="984" y="129"/>
                  </a:lnTo>
                  <a:lnTo>
                    <a:pt x="983" y="135"/>
                  </a:lnTo>
                  <a:lnTo>
                    <a:pt x="981" y="140"/>
                  </a:lnTo>
                  <a:lnTo>
                    <a:pt x="980" y="143"/>
                  </a:lnTo>
                  <a:lnTo>
                    <a:pt x="975" y="146"/>
                  </a:lnTo>
                  <a:lnTo>
                    <a:pt x="972" y="149"/>
                  </a:lnTo>
                  <a:lnTo>
                    <a:pt x="967" y="153"/>
                  </a:lnTo>
                  <a:lnTo>
                    <a:pt x="963" y="154"/>
                  </a:lnTo>
                  <a:lnTo>
                    <a:pt x="958" y="157"/>
                  </a:lnTo>
                  <a:lnTo>
                    <a:pt x="953" y="159"/>
                  </a:lnTo>
                  <a:lnTo>
                    <a:pt x="948" y="161"/>
                  </a:lnTo>
                  <a:lnTo>
                    <a:pt x="944" y="162"/>
                  </a:lnTo>
                  <a:lnTo>
                    <a:pt x="939" y="164"/>
                  </a:lnTo>
                  <a:lnTo>
                    <a:pt x="933" y="166"/>
                  </a:lnTo>
                  <a:lnTo>
                    <a:pt x="928" y="167"/>
                  </a:lnTo>
                  <a:lnTo>
                    <a:pt x="923" y="167"/>
                  </a:lnTo>
                  <a:lnTo>
                    <a:pt x="918" y="169"/>
                  </a:lnTo>
                  <a:lnTo>
                    <a:pt x="913" y="169"/>
                  </a:lnTo>
                  <a:lnTo>
                    <a:pt x="908" y="169"/>
                  </a:lnTo>
                  <a:lnTo>
                    <a:pt x="905" y="169"/>
                  </a:lnTo>
                  <a:lnTo>
                    <a:pt x="898" y="170"/>
                  </a:lnTo>
                  <a:lnTo>
                    <a:pt x="891" y="169"/>
                  </a:lnTo>
                  <a:lnTo>
                    <a:pt x="883" y="169"/>
                  </a:lnTo>
                  <a:lnTo>
                    <a:pt x="876" y="167"/>
                  </a:lnTo>
                  <a:lnTo>
                    <a:pt x="867" y="165"/>
                  </a:lnTo>
                  <a:lnTo>
                    <a:pt x="858" y="163"/>
                  </a:lnTo>
                  <a:lnTo>
                    <a:pt x="850" y="162"/>
                  </a:lnTo>
                  <a:lnTo>
                    <a:pt x="842" y="159"/>
                  </a:lnTo>
                  <a:lnTo>
                    <a:pt x="833" y="157"/>
                  </a:lnTo>
                  <a:lnTo>
                    <a:pt x="824" y="155"/>
                  </a:lnTo>
                  <a:lnTo>
                    <a:pt x="815" y="153"/>
                  </a:lnTo>
                  <a:lnTo>
                    <a:pt x="807" y="151"/>
                  </a:lnTo>
                  <a:lnTo>
                    <a:pt x="800" y="150"/>
                  </a:lnTo>
                  <a:lnTo>
                    <a:pt x="792" y="148"/>
                  </a:lnTo>
                  <a:lnTo>
                    <a:pt x="785" y="148"/>
                  </a:lnTo>
                  <a:lnTo>
                    <a:pt x="780" y="147"/>
                  </a:lnTo>
                  <a:lnTo>
                    <a:pt x="778" y="148"/>
                  </a:lnTo>
                  <a:lnTo>
                    <a:pt x="776" y="148"/>
                  </a:lnTo>
                  <a:lnTo>
                    <a:pt x="774" y="148"/>
                  </a:lnTo>
                  <a:lnTo>
                    <a:pt x="773" y="148"/>
                  </a:lnTo>
                  <a:lnTo>
                    <a:pt x="771" y="148"/>
                  </a:lnTo>
                  <a:lnTo>
                    <a:pt x="769" y="148"/>
                  </a:lnTo>
                  <a:lnTo>
                    <a:pt x="768" y="148"/>
                  </a:lnTo>
                  <a:lnTo>
                    <a:pt x="766" y="148"/>
                  </a:lnTo>
                  <a:lnTo>
                    <a:pt x="764" y="148"/>
                  </a:lnTo>
                  <a:lnTo>
                    <a:pt x="762" y="148"/>
                  </a:lnTo>
                  <a:lnTo>
                    <a:pt x="760" y="148"/>
                  </a:lnTo>
                  <a:lnTo>
                    <a:pt x="758" y="148"/>
                  </a:lnTo>
                  <a:lnTo>
                    <a:pt x="757" y="148"/>
                  </a:lnTo>
                  <a:lnTo>
                    <a:pt x="756" y="148"/>
                  </a:lnTo>
                  <a:lnTo>
                    <a:pt x="755" y="148"/>
                  </a:lnTo>
                  <a:lnTo>
                    <a:pt x="755" y="147"/>
                  </a:lnTo>
                  <a:lnTo>
                    <a:pt x="753" y="145"/>
                  </a:lnTo>
                  <a:lnTo>
                    <a:pt x="751" y="140"/>
                  </a:lnTo>
                  <a:lnTo>
                    <a:pt x="750" y="135"/>
                  </a:lnTo>
                  <a:lnTo>
                    <a:pt x="750" y="128"/>
                  </a:lnTo>
                  <a:lnTo>
                    <a:pt x="750" y="121"/>
                  </a:lnTo>
                  <a:lnTo>
                    <a:pt x="750" y="112"/>
                  </a:lnTo>
                  <a:lnTo>
                    <a:pt x="750" y="103"/>
                  </a:lnTo>
                  <a:lnTo>
                    <a:pt x="750" y="93"/>
                  </a:lnTo>
                  <a:lnTo>
                    <a:pt x="749" y="84"/>
                  </a:lnTo>
                  <a:lnTo>
                    <a:pt x="749" y="75"/>
                  </a:lnTo>
                  <a:lnTo>
                    <a:pt x="749" y="66"/>
                  </a:lnTo>
                  <a:lnTo>
                    <a:pt x="749" y="58"/>
                  </a:lnTo>
                  <a:lnTo>
                    <a:pt x="748" y="52"/>
                  </a:lnTo>
                  <a:lnTo>
                    <a:pt x="748" y="46"/>
                  </a:lnTo>
                  <a:lnTo>
                    <a:pt x="747" y="42"/>
                  </a:lnTo>
                  <a:lnTo>
                    <a:pt x="746" y="38"/>
                  </a:lnTo>
                  <a:lnTo>
                    <a:pt x="744" y="39"/>
                  </a:lnTo>
                  <a:lnTo>
                    <a:pt x="742" y="41"/>
                  </a:lnTo>
                  <a:lnTo>
                    <a:pt x="741" y="46"/>
                  </a:lnTo>
                  <a:lnTo>
                    <a:pt x="739" y="50"/>
                  </a:lnTo>
                  <a:lnTo>
                    <a:pt x="735" y="58"/>
                  </a:lnTo>
                  <a:lnTo>
                    <a:pt x="734" y="65"/>
                  </a:lnTo>
                  <a:lnTo>
                    <a:pt x="731" y="74"/>
                  </a:lnTo>
                  <a:lnTo>
                    <a:pt x="729" y="82"/>
                  </a:lnTo>
                  <a:lnTo>
                    <a:pt x="726" y="91"/>
                  </a:lnTo>
                  <a:lnTo>
                    <a:pt x="724" y="100"/>
                  </a:lnTo>
                  <a:lnTo>
                    <a:pt x="721" y="108"/>
                  </a:lnTo>
                  <a:lnTo>
                    <a:pt x="719" y="115"/>
                  </a:lnTo>
                  <a:lnTo>
                    <a:pt x="718" y="121"/>
                  </a:lnTo>
                  <a:lnTo>
                    <a:pt x="716" y="126"/>
                  </a:lnTo>
                  <a:lnTo>
                    <a:pt x="714" y="128"/>
                  </a:lnTo>
                  <a:lnTo>
                    <a:pt x="713" y="128"/>
                  </a:lnTo>
                  <a:lnTo>
                    <a:pt x="709" y="128"/>
                  </a:lnTo>
                  <a:lnTo>
                    <a:pt x="705" y="124"/>
                  </a:lnTo>
                  <a:lnTo>
                    <a:pt x="702" y="119"/>
                  </a:lnTo>
                  <a:lnTo>
                    <a:pt x="700" y="112"/>
                  </a:lnTo>
                  <a:lnTo>
                    <a:pt x="697" y="105"/>
                  </a:lnTo>
                  <a:lnTo>
                    <a:pt x="694" y="96"/>
                  </a:lnTo>
                  <a:lnTo>
                    <a:pt x="691" y="87"/>
                  </a:lnTo>
                  <a:lnTo>
                    <a:pt x="689" y="77"/>
                  </a:lnTo>
                  <a:lnTo>
                    <a:pt x="685" y="69"/>
                  </a:lnTo>
                  <a:lnTo>
                    <a:pt x="683" y="60"/>
                  </a:lnTo>
                  <a:lnTo>
                    <a:pt x="680" y="52"/>
                  </a:lnTo>
                  <a:lnTo>
                    <a:pt x="678" y="44"/>
                  </a:lnTo>
                  <a:lnTo>
                    <a:pt x="674" y="39"/>
                  </a:lnTo>
                  <a:lnTo>
                    <a:pt x="672" y="34"/>
                  </a:lnTo>
                  <a:lnTo>
                    <a:pt x="669" y="32"/>
                  </a:lnTo>
                  <a:lnTo>
                    <a:pt x="668" y="31"/>
                  </a:lnTo>
                  <a:lnTo>
                    <a:pt x="665" y="34"/>
                  </a:lnTo>
                  <a:lnTo>
                    <a:pt x="663" y="37"/>
                  </a:lnTo>
                  <a:lnTo>
                    <a:pt x="661" y="42"/>
                  </a:lnTo>
                  <a:lnTo>
                    <a:pt x="660" y="47"/>
                  </a:lnTo>
                  <a:lnTo>
                    <a:pt x="658" y="55"/>
                  </a:lnTo>
                  <a:lnTo>
                    <a:pt x="658" y="62"/>
                  </a:lnTo>
                  <a:lnTo>
                    <a:pt x="656" y="69"/>
                  </a:lnTo>
                  <a:lnTo>
                    <a:pt x="656" y="77"/>
                  </a:lnTo>
                  <a:lnTo>
                    <a:pt x="654" y="85"/>
                  </a:lnTo>
                  <a:lnTo>
                    <a:pt x="654" y="93"/>
                  </a:lnTo>
                  <a:lnTo>
                    <a:pt x="653" y="100"/>
                  </a:lnTo>
                  <a:lnTo>
                    <a:pt x="653" y="106"/>
                  </a:lnTo>
                  <a:lnTo>
                    <a:pt x="651" y="112"/>
                  </a:lnTo>
                  <a:lnTo>
                    <a:pt x="650" y="117"/>
                  </a:lnTo>
                  <a:lnTo>
                    <a:pt x="648" y="121"/>
                  </a:lnTo>
                  <a:lnTo>
                    <a:pt x="647" y="122"/>
                  </a:lnTo>
                  <a:lnTo>
                    <a:pt x="643" y="124"/>
                  </a:lnTo>
                  <a:lnTo>
                    <a:pt x="639" y="126"/>
                  </a:lnTo>
                  <a:lnTo>
                    <a:pt x="634" y="126"/>
                  </a:lnTo>
                  <a:lnTo>
                    <a:pt x="631" y="126"/>
                  </a:lnTo>
                  <a:lnTo>
                    <a:pt x="625" y="126"/>
                  </a:lnTo>
                  <a:lnTo>
                    <a:pt x="620" y="126"/>
                  </a:lnTo>
                  <a:lnTo>
                    <a:pt x="615" y="125"/>
                  </a:lnTo>
                  <a:lnTo>
                    <a:pt x="610" y="123"/>
                  </a:lnTo>
                  <a:lnTo>
                    <a:pt x="604" y="123"/>
                  </a:lnTo>
                  <a:lnTo>
                    <a:pt x="599" y="121"/>
                  </a:lnTo>
                  <a:lnTo>
                    <a:pt x="594" y="121"/>
                  </a:lnTo>
                  <a:lnTo>
                    <a:pt x="589" y="119"/>
                  </a:lnTo>
                  <a:lnTo>
                    <a:pt x="584" y="119"/>
                  </a:lnTo>
                  <a:lnTo>
                    <a:pt x="580" y="117"/>
                  </a:lnTo>
                  <a:lnTo>
                    <a:pt x="575" y="117"/>
                  </a:lnTo>
                  <a:lnTo>
                    <a:pt x="572" y="115"/>
                  </a:lnTo>
                  <a:lnTo>
                    <a:pt x="569" y="115"/>
                  </a:lnTo>
                  <a:lnTo>
                    <a:pt x="566" y="115"/>
                  </a:lnTo>
                  <a:lnTo>
                    <a:pt x="562" y="115"/>
                  </a:lnTo>
                  <a:lnTo>
                    <a:pt x="560" y="115"/>
                  </a:lnTo>
                  <a:lnTo>
                    <a:pt x="556" y="115"/>
                  </a:lnTo>
                  <a:lnTo>
                    <a:pt x="552" y="115"/>
                  </a:lnTo>
                  <a:lnTo>
                    <a:pt x="549" y="115"/>
                  </a:lnTo>
                  <a:lnTo>
                    <a:pt x="545" y="114"/>
                  </a:lnTo>
                  <a:lnTo>
                    <a:pt x="542" y="114"/>
                  </a:lnTo>
                  <a:lnTo>
                    <a:pt x="538" y="113"/>
                  </a:lnTo>
                  <a:lnTo>
                    <a:pt x="534" y="113"/>
                  </a:lnTo>
                  <a:lnTo>
                    <a:pt x="531" y="112"/>
                  </a:lnTo>
                  <a:lnTo>
                    <a:pt x="528" y="112"/>
                  </a:lnTo>
                  <a:lnTo>
                    <a:pt x="526" y="110"/>
                  </a:lnTo>
                  <a:lnTo>
                    <a:pt x="523" y="108"/>
                  </a:lnTo>
                  <a:lnTo>
                    <a:pt x="522" y="106"/>
                  </a:lnTo>
                  <a:lnTo>
                    <a:pt x="520" y="105"/>
                  </a:lnTo>
                  <a:lnTo>
                    <a:pt x="519" y="102"/>
                  </a:lnTo>
                  <a:lnTo>
                    <a:pt x="519" y="100"/>
                  </a:lnTo>
                  <a:lnTo>
                    <a:pt x="519" y="96"/>
                  </a:lnTo>
                  <a:lnTo>
                    <a:pt x="519" y="93"/>
                  </a:lnTo>
                  <a:lnTo>
                    <a:pt x="521" y="90"/>
                  </a:lnTo>
                  <a:lnTo>
                    <a:pt x="521" y="86"/>
                  </a:lnTo>
                  <a:lnTo>
                    <a:pt x="522" y="81"/>
                  </a:lnTo>
                  <a:lnTo>
                    <a:pt x="522" y="78"/>
                  </a:lnTo>
                  <a:lnTo>
                    <a:pt x="523" y="75"/>
                  </a:lnTo>
                  <a:lnTo>
                    <a:pt x="523" y="71"/>
                  </a:lnTo>
                  <a:lnTo>
                    <a:pt x="524" y="68"/>
                  </a:lnTo>
                  <a:lnTo>
                    <a:pt x="524" y="66"/>
                  </a:lnTo>
                  <a:lnTo>
                    <a:pt x="524" y="62"/>
                  </a:lnTo>
                  <a:lnTo>
                    <a:pt x="522" y="61"/>
                  </a:lnTo>
                  <a:lnTo>
                    <a:pt x="522" y="58"/>
                  </a:lnTo>
                  <a:lnTo>
                    <a:pt x="518" y="59"/>
                  </a:lnTo>
                  <a:lnTo>
                    <a:pt x="516" y="59"/>
                  </a:lnTo>
                  <a:lnTo>
                    <a:pt x="512" y="62"/>
                  </a:lnTo>
                  <a:lnTo>
                    <a:pt x="510" y="63"/>
                  </a:lnTo>
                  <a:lnTo>
                    <a:pt x="506" y="67"/>
                  </a:lnTo>
                  <a:lnTo>
                    <a:pt x="503" y="71"/>
                  </a:lnTo>
                  <a:lnTo>
                    <a:pt x="499" y="75"/>
                  </a:lnTo>
                  <a:lnTo>
                    <a:pt x="496" y="78"/>
                  </a:lnTo>
                  <a:lnTo>
                    <a:pt x="491" y="84"/>
                  </a:lnTo>
                  <a:lnTo>
                    <a:pt x="487" y="87"/>
                  </a:lnTo>
                  <a:lnTo>
                    <a:pt x="484" y="92"/>
                  </a:lnTo>
                  <a:lnTo>
                    <a:pt x="480" y="94"/>
                  </a:lnTo>
                  <a:lnTo>
                    <a:pt x="477" y="98"/>
                  </a:lnTo>
                  <a:lnTo>
                    <a:pt x="473" y="100"/>
                  </a:lnTo>
                  <a:lnTo>
                    <a:pt x="470" y="101"/>
                  </a:lnTo>
                  <a:lnTo>
                    <a:pt x="468" y="101"/>
                  </a:lnTo>
                  <a:lnTo>
                    <a:pt x="463" y="101"/>
                  </a:lnTo>
                  <a:lnTo>
                    <a:pt x="460" y="100"/>
                  </a:lnTo>
                  <a:lnTo>
                    <a:pt x="456" y="98"/>
                  </a:lnTo>
                  <a:lnTo>
                    <a:pt x="452" y="94"/>
                  </a:lnTo>
                  <a:lnTo>
                    <a:pt x="447" y="91"/>
                  </a:lnTo>
                  <a:lnTo>
                    <a:pt x="443" y="87"/>
                  </a:lnTo>
                  <a:lnTo>
                    <a:pt x="440" y="82"/>
                  </a:lnTo>
                  <a:lnTo>
                    <a:pt x="436" y="77"/>
                  </a:lnTo>
                  <a:lnTo>
                    <a:pt x="431" y="74"/>
                  </a:lnTo>
                  <a:lnTo>
                    <a:pt x="427" y="68"/>
                  </a:lnTo>
                  <a:lnTo>
                    <a:pt x="423" y="65"/>
                  </a:lnTo>
                  <a:lnTo>
                    <a:pt x="420" y="60"/>
                  </a:lnTo>
                  <a:lnTo>
                    <a:pt x="415" y="57"/>
                  </a:lnTo>
                  <a:lnTo>
                    <a:pt x="412" y="54"/>
                  </a:lnTo>
                  <a:lnTo>
                    <a:pt x="408" y="52"/>
                  </a:lnTo>
                  <a:lnTo>
                    <a:pt x="405" y="50"/>
                  </a:lnTo>
                  <a:lnTo>
                    <a:pt x="400" y="51"/>
                  </a:lnTo>
                  <a:lnTo>
                    <a:pt x="396" y="51"/>
                  </a:lnTo>
                  <a:lnTo>
                    <a:pt x="391" y="53"/>
                  </a:lnTo>
                  <a:lnTo>
                    <a:pt x="385" y="53"/>
                  </a:lnTo>
                  <a:lnTo>
                    <a:pt x="378" y="55"/>
                  </a:lnTo>
                  <a:lnTo>
                    <a:pt x="373" y="56"/>
                  </a:lnTo>
                  <a:lnTo>
                    <a:pt x="367" y="58"/>
                  </a:lnTo>
                  <a:lnTo>
                    <a:pt x="361" y="59"/>
                  </a:lnTo>
                  <a:lnTo>
                    <a:pt x="354" y="61"/>
                  </a:lnTo>
                  <a:lnTo>
                    <a:pt x="349" y="62"/>
                  </a:lnTo>
                  <a:lnTo>
                    <a:pt x="343" y="64"/>
                  </a:lnTo>
                  <a:lnTo>
                    <a:pt x="340" y="65"/>
                  </a:lnTo>
                  <a:lnTo>
                    <a:pt x="336" y="67"/>
                  </a:lnTo>
                  <a:lnTo>
                    <a:pt x="333" y="68"/>
                  </a:lnTo>
                  <a:lnTo>
                    <a:pt x="331" y="68"/>
                  </a:lnTo>
                  <a:lnTo>
                    <a:pt x="331" y="67"/>
                  </a:lnTo>
                  <a:lnTo>
                    <a:pt x="331" y="67"/>
                  </a:lnTo>
                  <a:lnTo>
                    <a:pt x="333" y="66"/>
                  </a:lnTo>
                  <a:lnTo>
                    <a:pt x="336" y="64"/>
                  </a:lnTo>
                  <a:lnTo>
                    <a:pt x="341" y="62"/>
                  </a:lnTo>
                  <a:lnTo>
                    <a:pt x="345" y="61"/>
                  </a:lnTo>
                  <a:lnTo>
                    <a:pt x="351" y="59"/>
                  </a:lnTo>
                  <a:lnTo>
                    <a:pt x="357" y="57"/>
                  </a:lnTo>
                  <a:lnTo>
                    <a:pt x="364" y="53"/>
                  </a:lnTo>
                  <a:lnTo>
                    <a:pt x="369" y="52"/>
                  </a:lnTo>
                  <a:lnTo>
                    <a:pt x="376" y="50"/>
                  </a:lnTo>
                  <a:lnTo>
                    <a:pt x="381" y="48"/>
                  </a:lnTo>
                  <a:lnTo>
                    <a:pt x="387" y="46"/>
                  </a:lnTo>
                  <a:lnTo>
                    <a:pt x="391" y="45"/>
                  </a:lnTo>
                  <a:lnTo>
                    <a:pt x="394" y="43"/>
                  </a:lnTo>
                  <a:lnTo>
                    <a:pt x="397" y="43"/>
                  </a:lnTo>
                  <a:lnTo>
                    <a:pt x="399" y="43"/>
                  </a:lnTo>
                  <a:lnTo>
                    <a:pt x="399" y="43"/>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2" name="Freeform 286"/>
            <p:cNvSpPr>
              <a:spLocks/>
            </p:cNvSpPr>
            <p:nvPr/>
          </p:nvSpPr>
          <p:spPr bwMode="auto">
            <a:xfrm flipH="1">
              <a:off x="1441" y="2899"/>
              <a:ext cx="1438" cy="602"/>
            </a:xfrm>
            <a:custGeom>
              <a:avLst/>
              <a:gdLst/>
              <a:ahLst/>
              <a:cxnLst>
                <a:cxn ang="0">
                  <a:pos x="105" y="579"/>
                </a:cxn>
                <a:cxn ang="0">
                  <a:pos x="351" y="579"/>
                </a:cxn>
                <a:cxn ang="0">
                  <a:pos x="633" y="390"/>
                </a:cxn>
                <a:cxn ang="0">
                  <a:pos x="637" y="221"/>
                </a:cxn>
                <a:cxn ang="0">
                  <a:pos x="637" y="220"/>
                </a:cxn>
                <a:cxn ang="0">
                  <a:pos x="637" y="219"/>
                </a:cxn>
                <a:cxn ang="0">
                  <a:pos x="637" y="217"/>
                </a:cxn>
                <a:cxn ang="0">
                  <a:pos x="637" y="215"/>
                </a:cxn>
                <a:cxn ang="0">
                  <a:pos x="638" y="215"/>
                </a:cxn>
                <a:cxn ang="0">
                  <a:pos x="639" y="212"/>
                </a:cxn>
                <a:cxn ang="0">
                  <a:pos x="639" y="211"/>
                </a:cxn>
                <a:cxn ang="0">
                  <a:pos x="639" y="209"/>
                </a:cxn>
                <a:cxn ang="0">
                  <a:pos x="639" y="209"/>
                </a:cxn>
                <a:cxn ang="0">
                  <a:pos x="639" y="207"/>
                </a:cxn>
                <a:cxn ang="0">
                  <a:pos x="640" y="205"/>
                </a:cxn>
                <a:cxn ang="0">
                  <a:pos x="641" y="204"/>
                </a:cxn>
                <a:cxn ang="0">
                  <a:pos x="641" y="203"/>
                </a:cxn>
                <a:cxn ang="0">
                  <a:pos x="643" y="202"/>
                </a:cxn>
                <a:cxn ang="0">
                  <a:pos x="644" y="201"/>
                </a:cxn>
                <a:cxn ang="0">
                  <a:pos x="651" y="202"/>
                </a:cxn>
                <a:cxn ang="0">
                  <a:pos x="743" y="275"/>
                </a:cxn>
                <a:cxn ang="0">
                  <a:pos x="877" y="170"/>
                </a:cxn>
                <a:cxn ang="0">
                  <a:pos x="890" y="287"/>
                </a:cxn>
                <a:cxn ang="0">
                  <a:pos x="1012" y="243"/>
                </a:cxn>
                <a:cxn ang="0">
                  <a:pos x="1081" y="373"/>
                </a:cxn>
                <a:cxn ang="0">
                  <a:pos x="1237" y="397"/>
                </a:cxn>
                <a:cxn ang="0">
                  <a:pos x="1379" y="388"/>
                </a:cxn>
                <a:cxn ang="0">
                  <a:pos x="1424" y="344"/>
                </a:cxn>
                <a:cxn ang="0">
                  <a:pos x="1434" y="293"/>
                </a:cxn>
                <a:cxn ang="0">
                  <a:pos x="1431" y="249"/>
                </a:cxn>
                <a:cxn ang="0">
                  <a:pos x="1424" y="250"/>
                </a:cxn>
                <a:cxn ang="0">
                  <a:pos x="1301" y="305"/>
                </a:cxn>
                <a:cxn ang="0">
                  <a:pos x="1217" y="273"/>
                </a:cxn>
                <a:cxn ang="0">
                  <a:pos x="1064" y="130"/>
                </a:cxn>
                <a:cxn ang="0">
                  <a:pos x="937" y="95"/>
                </a:cxn>
                <a:cxn ang="0">
                  <a:pos x="924" y="93"/>
                </a:cxn>
                <a:cxn ang="0">
                  <a:pos x="827" y="72"/>
                </a:cxn>
                <a:cxn ang="0">
                  <a:pos x="678" y="45"/>
                </a:cxn>
                <a:cxn ang="0">
                  <a:pos x="527" y="22"/>
                </a:cxn>
                <a:cxn ang="0">
                  <a:pos x="527" y="21"/>
                </a:cxn>
                <a:cxn ang="0">
                  <a:pos x="527" y="21"/>
                </a:cxn>
                <a:cxn ang="0">
                  <a:pos x="527" y="21"/>
                </a:cxn>
                <a:cxn ang="0">
                  <a:pos x="526" y="21"/>
                </a:cxn>
                <a:cxn ang="0">
                  <a:pos x="526" y="21"/>
                </a:cxn>
                <a:cxn ang="0">
                  <a:pos x="526" y="20"/>
                </a:cxn>
                <a:cxn ang="0">
                  <a:pos x="524" y="20"/>
                </a:cxn>
                <a:cxn ang="0">
                  <a:pos x="524" y="19"/>
                </a:cxn>
                <a:cxn ang="0">
                  <a:pos x="524" y="19"/>
                </a:cxn>
                <a:cxn ang="0">
                  <a:pos x="524" y="18"/>
                </a:cxn>
                <a:cxn ang="0">
                  <a:pos x="524" y="18"/>
                </a:cxn>
                <a:cxn ang="0">
                  <a:pos x="533" y="14"/>
                </a:cxn>
                <a:cxn ang="0">
                  <a:pos x="561" y="14"/>
                </a:cxn>
                <a:cxn ang="0">
                  <a:pos x="548" y="0"/>
                </a:cxn>
                <a:cxn ang="0">
                  <a:pos x="529" y="3"/>
                </a:cxn>
                <a:cxn ang="0">
                  <a:pos x="521" y="5"/>
                </a:cxn>
                <a:cxn ang="0">
                  <a:pos x="494" y="8"/>
                </a:cxn>
                <a:cxn ang="0">
                  <a:pos x="313" y="75"/>
                </a:cxn>
                <a:cxn ang="0">
                  <a:pos x="115" y="178"/>
                </a:cxn>
                <a:cxn ang="0">
                  <a:pos x="17" y="253"/>
                </a:cxn>
                <a:cxn ang="0">
                  <a:pos x="4" y="273"/>
                </a:cxn>
                <a:cxn ang="0">
                  <a:pos x="4" y="414"/>
                </a:cxn>
                <a:cxn ang="0">
                  <a:pos x="45" y="545"/>
                </a:cxn>
              </a:cxnLst>
              <a:rect l="0" t="0" r="r" b="b"/>
              <a:pathLst>
                <a:path w="1438" h="602">
                  <a:moveTo>
                    <a:pt x="45" y="545"/>
                  </a:moveTo>
                  <a:lnTo>
                    <a:pt x="105" y="579"/>
                  </a:lnTo>
                  <a:lnTo>
                    <a:pt x="201" y="601"/>
                  </a:lnTo>
                  <a:lnTo>
                    <a:pt x="351" y="579"/>
                  </a:lnTo>
                  <a:lnTo>
                    <a:pt x="470" y="519"/>
                  </a:lnTo>
                  <a:lnTo>
                    <a:pt x="633" y="390"/>
                  </a:lnTo>
                  <a:lnTo>
                    <a:pt x="676" y="287"/>
                  </a:lnTo>
                  <a:lnTo>
                    <a:pt x="637" y="221"/>
                  </a:lnTo>
                  <a:lnTo>
                    <a:pt x="637" y="220"/>
                  </a:lnTo>
                  <a:lnTo>
                    <a:pt x="637" y="220"/>
                  </a:lnTo>
                  <a:lnTo>
                    <a:pt x="637" y="220"/>
                  </a:lnTo>
                  <a:lnTo>
                    <a:pt x="637" y="219"/>
                  </a:lnTo>
                  <a:lnTo>
                    <a:pt x="637" y="218"/>
                  </a:lnTo>
                  <a:lnTo>
                    <a:pt x="637" y="217"/>
                  </a:lnTo>
                  <a:lnTo>
                    <a:pt x="637" y="217"/>
                  </a:lnTo>
                  <a:lnTo>
                    <a:pt x="637" y="215"/>
                  </a:lnTo>
                  <a:lnTo>
                    <a:pt x="638" y="215"/>
                  </a:lnTo>
                  <a:lnTo>
                    <a:pt x="638" y="215"/>
                  </a:lnTo>
                  <a:lnTo>
                    <a:pt x="638" y="213"/>
                  </a:lnTo>
                  <a:lnTo>
                    <a:pt x="639" y="212"/>
                  </a:lnTo>
                  <a:lnTo>
                    <a:pt x="639" y="212"/>
                  </a:lnTo>
                  <a:lnTo>
                    <a:pt x="639" y="211"/>
                  </a:lnTo>
                  <a:lnTo>
                    <a:pt x="639" y="210"/>
                  </a:lnTo>
                  <a:lnTo>
                    <a:pt x="639" y="209"/>
                  </a:lnTo>
                  <a:lnTo>
                    <a:pt x="639" y="209"/>
                  </a:lnTo>
                  <a:lnTo>
                    <a:pt x="639" y="209"/>
                  </a:lnTo>
                  <a:lnTo>
                    <a:pt x="639" y="207"/>
                  </a:lnTo>
                  <a:lnTo>
                    <a:pt x="639" y="207"/>
                  </a:lnTo>
                  <a:lnTo>
                    <a:pt x="640" y="206"/>
                  </a:lnTo>
                  <a:lnTo>
                    <a:pt x="640" y="205"/>
                  </a:lnTo>
                  <a:lnTo>
                    <a:pt x="640" y="205"/>
                  </a:lnTo>
                  <a:lnTo>
                    <a:pt x="641" y="204"/>
                  </a:lnTo>
                  <a:lnTo>
                    <a:pt x="641" y="203"/>
                  </a:lnTo>
                  <a:lnTo>
                    <a:pt x="641" y="203"/>
                  </a:lnTo>
                  <a:lnTo>
                    <a:pt x="641" y="202"/>
                  </a:lnTo>
                  <a:lnTo>
                    <a:pt x="643" y="202"/>
                  </a:lnTo>
                  <a:lnTo>
                    <a:pt x="643" y="201"/>
                  </a:lnTo>
                  <a:lnTo>
                    <a:pt x="644" y="201"/>
                  </a:lnTo>
                  <a:lnTo>
                    <a:pt x="646" y="201"/>
                  </a:lnTo>
                  <a:lnTo>
                    <a:pt x="651" y="202"/>
                  </a:lnTo>
                  <a:lnTo>
                    <a:pt x="688" y="225"/>
                  </a:lnTo>
                  <a:lnTo>
                    <a:pt x="743" y="275"/>
                  </a:lnTo>
                  <a:lnTo>
                    <a:pt x="833" y="281"/>
                  </a:lnTo>
                  <a:lnTo>
                    <a:pt x="877" y="170"/>
                  </a:lnTo>
                  <a:lnTo>
                    <a:pt x="901" y="209"/>
                  </a:lnTo>
                  <a:lnTo>
                    <a:pt x="890" y="287"/>
                  </a:lnTo>
                  <a:lnTo>
                    <a:pt x="958" y="328"/>
                  </a:lnTo>
                  <a:lnTo>
                    <a:pt x="1012" y="243"/>
                  </a:lnTo>
                  <a:lnTo>
                    <a:pt x="1012" y="300"/>
                  </a:lnTo>
                  <a:lnTo>
                    <a:pt x="1081" y="373"/>
                  </a:lnTo>
                  <a:lnTo>
                    <a:pt x="1169" y="390"/>
                  </a:lnTo>
                  <a:lnTo>
                    <a:pt x="1237" y="397"/>
                  </a:lnTo>
                  <a:lnTo>
                    <a:pt x="1299" y="400"/>
                  </a:lnTo>
                  <a:lnTo>
                    <a:pt x="1379" y="388"/>
                  </a:lnTo>
                  <a:lnTo>
                    <a:pt x="1422" y="345"/>
                  </a:lnTo>
                  <a:lnTo>
                    <a:pt x="1424" y="344"/>
                  </a:lnTo>
                  <a:lnTo>
                    <a:pt x="1434" y="295"/>
                  </a:lnTo>
                  <a:lnTo>
                    <a:pt x="1434" y="293"/>
                  </a:lnTo>
                  <a:lnTo>
                    <a:pt x="1437" y="257"/>
                  </a:lnTo>
                  <a:lnTo>
                    <a:pt x="1431" y="249"/>
                  </a:lnTo>
                  <a:lnTo>
                    <a:pt x="1430" y="248"/>
                  </a:lnTo>
                  <a:lnTo>
                    <a:pt x="1424" y="250"/>
                  </a:lnTo>
                  <a:lnTo>
                    <a:pt x="1407" y="260"/>
                  </a:lnTo>
                  <a:lnTo>
                    <a:pt x="1301" y="305"/>
                  </a:lnTo>
                  <a:lnTo>
                    <a:pt x="1277" y="300"/>
                  </a:lnTo>
                  <a:lnTo>
                    <a:pt x="1217" y="273"/>
                  </a:lnTo>
                  <a:lnTo>
                    <a:pt x="1200" y="210"/>
                  </a:lnTo>
                  <a:lnTo>
                    <a:pt x="1064" y="130"/>
                  </a:lnTo>
                  <a:lnTo>
                    <a:pt x="1006" y="114"/>
                  </a:lnTo>
                  <a:lnTo>
                    <a:pt x="937" y="95"/>
                  </a:lnTo>
                  <a:lnTo>
                    <a:pt x="934" y="95"/>
                  </a:lnTo>
                  <a:lnTo>
                    <a:pt x="924" y="93"/>
                  </a:lnTo>
                  <a:lnTo>
                    <a:pt x="919" y="93"/>
                  </a:lnTo>
                  <a:lnTo>
                    <a:pt x="827" y="72"/>
                  </a:lnTo>
                  <a:lnTo>
                    <a:pt x="735" y="50"/>
                  </a:lnTo>
                  <a:lnTo>
                    <a:pt x="678" y="45"/>
                  </a:lnTo>
                  <a:lnTo>
                    <a:pt x="527" y="22"/>
                  </a:lnTo>
                  <a:lnTo>
                    <a:pt x="527" y="22"/>
                  </a:lnTo>
                  <a:lnTo>
                    <a:pt x="527" y="21"/>
                  </a:lnTo>
                  <a:lnTo>
                    <a:pt x="527" y="21"/>
                  </a:lnTo>
                  <a:lnTo>
                    <a:pt x="527" y="21"/>
                  </a:lnTo>
                  <a:lnTo>
                    <a:pt x="527" y="21"/>
                  </a:lnTo>
                  <a:lnTo>
                    <a:pt x="527" y="21"/>
                  </a:lnTo>
                  <a:lnTo>
                    <a:pt x="527" y="21"/>
                  </a:lnTo>
                  <a:lnTo>
                    <a:pt x="527" y="21"/>
                  </a:lnTo>
                  <a:lnTo>
                    <a:pt x="526" y="21"/>
                  </a:lnTo>
                  <a:lnTo>
                    <a:pt x="526" y="21"/>
                  </a:lnTo>
                  <a:lnTo>
                    <a:pt x="526" y="21"/>
                  </a:lnTo>
                  <a:lnTo>
                    <a:pt x="526" y="21"/>
                  </a:lnTo>
                  <a:lnTo>
                    <a:pt x="526" y="20"/>
                  </a:lnTo>
                  <a:lnTo>
                    <a:pt x="526" y="20"/>
                  </a:lnTo>
                  <a:lnTo>
                    <a:pt x="524" y="20"/>
                  </a:lnTo>
                  <a:lnTo>
                    <a:pt x="524" y="19"/>
                  </a:lnTo>
                  <a:lnTo>
                    <a:pt x="524" y="19"/>
                  </a:lnTo>
                  <a:lnTo>
                    <a:pt x="524" y="19"/>
                  </a:lnTo>
                  <a:lnTo>
                    <a:pt x="524" y="19"/>
                  </a:lnTo>
                  <a:lnTo>
                    <a:pt x="524" y="18"/>
                  </a:lnTo>
                  <a:lnTo>
                    <a:pt x="524" y="18"/>
                  </a:lnTo>
                  <a:lnTo>
                    <a:pt x="524" y="18"/>
                  </a:lnTo>
                  <a:lnTo>
                    <a:pt x="524" y="18"/>
                  </a:lnTo>
                  <a:lnTo>
                    <a:pt x="524" y="18"/>
                  </a:lnTo>
                  <a:lnTo>
                    <a:pt x="533" y="14"/>
                  </a:lnTo>
                  <a:lnTo>
                    <a:pt x="539" y="13"/>
                  </a:lnTo>
                  <a:lnTo>
                    <a:pt x="561" y="14"/>
                  </a:lnTo>
                  <a:lnTo>
                    <a:pt x="564" y="14"/>
                  </a:lnTo>
                  <a:lnTo>
                    <a:pt x="548" y="0"/>
                  </a:lnTo>
                  <a:lnTo>
                    <a:pt x="543" y="2"/>
                  </a:lnTo>
                  <a:lnTo>
                    <a:pt x="529" y="3"/>
                  </a:lnTo>
                  <a:lnTo>
                    <a:pt x="524" y="4"/>
                  </a:lnTo>
                  <a:lnTo>
                    <a:pt x="521" y="5"/>
                  </a:lnTo>
                  <a:lnTo>
                    <a:pt x="500" y="7"/>
                  </a:lnTo>
                  <a:lnTo>
                    <a:pt x="494" y="8"/>
                  </a:lnTo>
                  <a:lnTo>
                    <a:pt x="441" y="18"/>
                  </a:lnTo>
                  <a:lnTo>
                    <a:pt x="313" y="75"/>
                  </a:lnTo>
                  <a:lnTo>
                    <a:pt x="202" y="137"/>
                  </a:lnTo>
                  <a:lnTo>
                    <a:pt x="115" y="178"/>
                  </a:lnTo>
                  <a:lnTo>
                    <a:pt x="61" y="210"/>
                  </a:lnTo>
                  <a:lnTo>
                    <a:pt x="17" y="253"/>
                  </a:lnTo>
                  <a:lnTo>
                    <a:pt x="4" y="271"/>
                  </a:lnTo>
                  <a:lnTo>
                    <a:pt x="4" y="273"/>
                  </a:lnTo>
                  <a:lnTo>
                    <a:pt x="0" y="312"/>
                  </a:lnTo>
                  <a:lnTo>
                    <a:pt x="4" y="414"/>
                  </a:lnTo>
                  <a:lnTo>
                    <a:pt x="3" y="498"/>
                  </a:lnTo>
                  <a:lnTo>
                    <a:pt x="45" y="545"/>
                  </a:lnTo>
                  <a:lnTo>
                    <a:pt x="45" y="545"/>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3" name="Freeform 287"/>
            <p:cNvSpPr>
              <a:spLocks/>
            </p:cNvSpPr>
            <p:nvPr/>
          </p:nvSpPr>
          <p:spPr bwMode="auto">
            <a:xfrm>
              <a:off x="1840" y="3214"/>
              <a:ext cx="738" cy="382"/>
            </a:xfrm>
            <a:custGeom>
              <a:avLst/>
              <a:gdLst/>
              <a:ahLst/>
              <a:cxnLst>
                <a:cxn ang="0">
                  <a:pos x="329" y="0"/>
                </a:cxn>
                <a:cxn ang="0">
                  <a:pos x="334" y="15"/>
                </a:cxn>
                <a:cxn ang="0">
                  <a:pos x="417" y="30"/>
                </a:cxn>
                <a:cxn ang="0">
                  <a:pos x="470" y="10"/>
                </a:cxn>
                <a:cxn ang="0">
                  <a:pos x="496" y="46"/>
                </a:cxn>
                <a:cxn ang="0">
                  <a:pos x="543" y="51"/>
                </a:cxn>
                <a:cxn ang="0">
                  <a:pos x="585" y="51"/>
                </a:cxn>
                <a:cxn ang="0">
                  <a:pos x="600" y="36"/>
                </a:cxn>
                <a:cxn ang="0">
                  <a:pos x="647" y="67"/>
                </a:cxn>
                <a:cxn ang="0">
                  <a:pos x="737" y="83"/>
                </a:cxn>
                <a:cxn ang="0">
                  <a:pos x="622" y="72"/>
                </a:cxn>
                <a:cxn ang="0">
                  <a:pos x="559" y="88"/>
                </a:cxn>
                <a:cxn ang="0">
                  <a:pos x="486" y="72"/>
                </a:cxn>
                <a:cxn ang="0">
                  <a:pos x="397" y="61"/>
                </a:cxn>
                <a:cxn ang="0">
                  <a:pos x="307" y="77"/>
                </a:cxn>
                <a:cxn ang="0">
                  <a:pos x="245" y="98"/>
                </a:cxn>
                <a:cxn ang="0">
                  <a:pos x="209" y="177"/>
                </a:cxn>
                <a:cxn ang="0">
                  <a:pos x="198" y="208"/>
                </a:cxn>
                <a:cxn ang="0">
                  <a:pos x="177" y="218"/>
                </a:cxn>
                <a:cxn ang="0">
                  <a:pos x="119" y="255"/>
                </a:cxn>
                <a:cxn ang="0">
                  <a:pos x="98" y="297"/>
                </a:cxn>
                <a:cxn ang="0">
                  <a:pos x="98" y="338"/>
                </a:cxn>
                <a:cxn ang="0">
                  <a:pos x="104" y="381"/>
                </a:cxn>
                <a:cxn ang="0">
                  <a:pos x="43" y="322"/>
                </a:cxn>
                <a:cxn ang="0">
                  <a:pos x="0" y="302"/>
                </a:cxn>
                <a:cxn ang="0">
                  <a:pos x="87" y="263"/>
                </a:cxn>
                <a:cxn ang="0">
                  <a:pos x="146" y="224"/>
                </a:cxn>
                <a:cxn ang="0">
                  <a:pos x="182" y="187"/>
                </a:cxn>
                <a:cxn ang="0">
                  <a:pos x="229" y="109"/>
                </a:cxn>
                <a:cxn ang="0">
                  <a:pos x="292" y="67"/>
                </a:cxn>
                <a:cxn ang="0">
                  <a:pos x="323" y="20"/>
                </a:cxn>
                <a:cxn ang="0">
                  <a:pos x="329" y="0"/>
                </a:cxn>
                <a:cxn ang="0">
                  <a:pos x="329" y="0"/>
                </a:cxn>
              </a:cxnLst>
              <a:rect l="0" t="0" r="r" b="b"/>
              <a:pathLst>
                <a:path w="738" h="382">
                  <a:moveTo>
                    <a:pt x="329" y="0"/>
                  </a:moveTo>
                  <a:lnTo>
                    <a:pt x="334" y="15"/>
                  </a:lnTo>
                  <a:lnTo>
                    <a:pt x="417" y="30"/>
                  </a:lnTo>
                  <a:lnTo>
                    <a:pt x="470" y="10"/>
                  </a:lnTo>
                  <a:lnTo>
                    <a:pt x="496" y="46"/>
                  </a:lnTo>
                  <a:lnTo>
                    <a:pt x="543" y="51"/>
                  </a:lnTo>
                  <a:lnTo>
                    <a:pt x="585" y="51"/>
                  </a:lnTo>
                  <a:lnTo>
                    <a:pt x="600" y="36"/>
                  </a:lnTo>
                  <a:lnTo>
                    <a:pt x="647" y="67"/>
                  </a:lnTo>
                  <a:lnTo>
                    <a:pt x="737" y="83"/>
                  </a:lnTo>
                  <a:lnTo>
                    <a:pt x="622" y="72"/>
                  </a:lnTo>
                  <a:lnTo>
                    <a:pt x="559" y="88"/>
                  </a:lnTo>
                  <a:lnTo>
                    <a:pt x="486" y="72"/>
                  </a:lnTo>
                  <a:lnTo>
                    <a:pt x="397" y="61"/>
                  </a:lnTo>
                  <a:lnTo>
                    <a:pt x="307" y="77"/>
                  </a:lnTo>
                  <a:lnTo>
                    <a:pt x="245" y="98"/>
                  </a:lnTo>
                  <a:lnTo>
                    <a:pt x="209" y="177"/>
                  </a:lnTo>
                  <a:lnTo>
                    <a:pt x="198" y="208"/>
                  </a:lnTo>
                  <a:lnTo>
                    <a:pt x="177" y="218"/>
                  </a:lnTo>
                  <a:lnTo>
                    <a:pt x="119" y="255"/>
                  </a:lnTo>
                  <a:lnTo>
                    <a:pt x="98" y="297"/>
                  </a:lnTo>
                  <a:lnTo>
                    <a:pt x="98" y="338"/>
                  </a:lnTo>
                  <a:lnTo>
                    <a:pt x="104" y="381"/>
                  </a:lnTo>
                  <a:lnTo>
                    <a:pt x="43" y="322"/>
                  </a:lnTo>
                  <a:lnTo>
                    <a:pt x="0" y="302"/>
                  </a:lnTo>
                  <a:lnTo>
                    <a:pt x="87" y="263"/>
                  </a:lnTo>
                  <a:lnTo>
                    <a:pt x="146" y="224"/>
                  </a:lnTo>
                  <a:lnTo>
                    <a:pt x="182" y="187"/>
                  </a:lnTo>
                  <a:lnTo>
                    <a:pt x="229" y="109"/>
                  </a:lnTo>
                  <a:lnTo>
                    <a:pt x="292" y="67"/>
                  </a:lnTo>
                  <a:lnTo>
                    <a:pt x="323" y="20"/>
                  </a:lnTo>
                  <a:lnTo>
                    <a:pt x="329" y="0"/>
                  </a:lnTo>
                  <a:lnTo>
                    <a:pt x="329"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4" name="Freeform 288"/>
            <p:cNvSpPr>
              <a:spLocks/>
            </p:cNvSpPr>
            <p:nvPr/>
          </p:nvSpPr>
          <p:spPr bwMode="auto">
            <a:xfrm>
              <a:off x="2509" y="3010"/>
              <a:ext cx="503" cy="126"/>
            </a:xfrm>
            <a:custGeom>
              <a:avLst/>
              <a:gdLst/>
              <a:ahLst/>
              <a:cxnLst>
                <a:cxn ang="0">
                  <a:pos x="0" y="0"/>
                </a:cxn>
                <a:cxn ang="0">
                  <a:pos x="68" y="31"/>
                </a:cxn>
                <a:cxn ang="0">
                  <a:pos x="130" y="73"/>
                </a:cxn>
                <a:cxn ang="0">
                  <a:pos x="156" y="104"/>
                </a:cxn>
                <a:cxn ang="0">
                  <a:pos x="183" y="104"/>
                </a:cxn>
                <a:cxn ang="0">
                  <a:pos x="272" y="104"/>
                </a:cxn>
                <a:cxn ang="0">
                  <a:pos x="339" y="109"/>
                </a:cxn>
                <a:cxn ang="0">
                  <a:pos x="392" y="114"/>
                </a:cxn>
                <a:cxn ang="0">
                  <a:pos x="434" y="125"/>
                </a:cxn>
                <a:cxn ang="0">
                  <a:pos x="502" y="109"/>
                </a:cxn>
                <a:cxn ang="0">
                  <a:pos x="455" y="104"/>
                </a:cxn>
                <a:cxn ang="0">
                  <a:pos x="366" y="104"/>
                </a:cxn>
                <a:cxn ang="0">
                  <a:pos x="324" y="104"/>
                </a:cxn>
                <a:cxn ang="0">
                  <a:pos x="251" y="104"/>
                </a:cxn>
                <a:cxn ang="0">
                  <a:pos x="235" y="83"/>
                </a:cxn>
                <a:cxn ang="0">
                  <a:pos x="225" y="62"/>
                </a:cxn>
                <a:cxn ang="0">
                  <a:pos x="193" y="83"/>
                </a:cxn>
                <a:cxn ang="0">
                  <a:pos x="178" y="73"/>
                </a:cxn>
                <a:cxn ang="0">
                  <a:pos x="167" y="67"/>
                </a:cxn>
                <a:cxn ang="0">
                  <a:pos x="141" y="62"/>
                </a:cxn>
                <a:cxn ang="0">
                  <a:pos x="110" y="41"/>
                </a:cxn>
                <a:cxn ang="0">
                  <a:pos x="47" y="21"/>
                </a:cxn>
                <a:cxn ang="0">
                  <a:pos x="15" y="0"/>
                </a:cxn>
                <a:cxn ang="0">
                  <a:pos x="0" y="0"/>
                </a:cxn>
                <a:cxn ang="0">
                  <a:pos x="0" y="0"/>
                </a:cxn>
              </a:cxnLst>
              <a:rect l="0" t="0" r="r" b="b"/>
              <a:pathLst>
                <a:path w="503" h="126">
                  <a:moveTo>
                    <a:pt x="0" y="0"/>
                  </a:moveTo>
                  <a:lnTo>
                    <a:pt x="68" y="31"/>
                  </a:lnTo>
                  <a:lnTo>
                    <a:pt x="130" y="73"/>
                  </a:lnTo>
                  <a:lnTo>
                    <a:pt x="156" y="104"/>
                  </a:lnTo>
                  <a:lnTo>
                    <a:pt x="183" y="104"/>
                  </a:lnTo>
                  <a:lnTo>
                    <a:pt x="272" y="104"/>
                  </a:lnTo>
                  <a:lnTo>
                    <a:pt x="339" y="109"/>
                  </a:lnTo>
                  <a:lnTo>
                    <a:pt x="392" y="114"/>
                  </a:lnTo>
                  <a:lnTo>
                    <a:pt x="434" y="125"/>
                  </a:lnTo>
                  <a:lnTo>
                    <a:pt x="502" y="109"/>
                  </a:lnTo>
                  <a:lnTo>
                    <a:pt x="455" y="104"/>
                  </a:lnTo>
                  <a:lnTo>
                    <a:pt x="366" y="104"/>
                  </a:lnTo>
                  <a:lnTo>
                    <a:pt x="324" y="104"/>
                  </a:lnTo>
                  <a:lnTo>
                    <a:pt x="251" y="104"/>
                  </a:lnTo>
                  <a:lnTo>
                    <a:pt x="235" y="83"/>
                  </a:lnTo>
                  <a:lnTo>
                    <a:pt x="225" y="62"/>
                  </a:lnTo>
                  <a:lnTo>
                    <a:pt x="193" y="83"/>
                  </a:lnTo>
                  <a:lnTo>
                    <a:pt x="178" y="73"/>
                  </a:lnTo>
                  <a:lnTo>
                    <a:pt x="167" y="67"/>
                  </a:lnTo>
                  <a:lnTo>
                    <a:pt x="141" y="62"/>
                  </a:lnTo>
                  <a:lnTo>
                    <a:pt x="110" y="41"/>
                  </a:lnTo>
                  <a:lnTo>
                    <a:pt x="47" y="21"/>
                  </a:lnTo>
                  <a:lnTo>
                    <a:pt x="15" y="0"/>
                  </a:lnTo>
                  <a:lnTo>
                    <a:pt x="0" y="0"/>
                  </a:lnTo>
                  <a:lnTo>
                    <a:pt x="0"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5" name="Freeform 289"/>
            <p:cNvSpPr>
              <a:spLocks/>
            </p:cNvSpPr>
            <p:nvPr/>
          </p:nvSpPr>
          <p:spPr bwMode="auto">
            <a:xfrm>
              <a:off x="1860" y="3539"/>
              <a:ext cx="86" cy="255"/>
            </a:xfrm>
            <a:custGeom>
              <a:avLst/>
              <a:gdLst/>
              <a:ahLst/>
              <a:cxnLst>
                <a:cxn ang="0">
                  <a:pos x="85" y="56"/>
                </a:cxn>
                <a:cxn ang="0">
                  <a:pos x="78" y="66"/>
                </a:cxn>
                <a:cxn ang="0">
                  <a:pos x="47" y="92"/>
                </a:cxn>
                <a:cxn ang="0">
                  <a:pos x="42" y="139"/>
                </a:cxn>
                <a:cxn ang="0">
                  <a:pos x="57" y="171"/>
                </a:cxn>
                <a:cxn ang="0">
                  <a:pos x="68" y="207"/>
                </a:cxn>
                <a:cxn ang="0">
                  <a:pos x="78" y="238"/>
                </a:cxn>
                <a:cxn ang="0">
                  <a:pos x="84" y="254"/>
                </a:cxn>
                <a:cxn ang="0">
                  <a:pos x="57" y="233"/>
                </a:cxn>
                <a:cxn ang="0">
                  <a:pos x="47" y="181"/>
                </a:cxn>
                <a:cxn ang="0">
                  <a:pos x="26" y="160"/>
                </a:cxn>
                <a:cxn ang="0">
                  <a:pos x="0" y="123"/>
                </a:cxn>
                <a:cxn ang="0">
                  <a:pos x="16" y="118"/>
                </a:cxn>
                <a:cxn ang="0">
                  <a:pos x="42" y="87"/>
                </a:cxn>
                <a:cxn ang="0">
                  <a:pos x="52" y="52"/>
                </a:cxn>
                <a:cxn ang="0">
                  <a:pos x="28" y="0"/>
                </a:cxn>
                <a:cxn ang="0">
                  <a:pos x="85" y="56"/>
                </a:cxn>
                <a:cxn ang="0">
                  <a:pos x="85" y="56"/>
                </a:cxn>
              </a:cxnLst>
              <a:rect l="0" t="0" r="r" b="b"/>
              <a:pathLst>
                <a:path w="86" h="255">
                  <a:moveTo>
                    <a:pt x="85" y="56"/>
                  </a:moveTo>
                  <a:lnTo>
                    <a:pt x="78" y="66"/>
                  </a:lnTo>
                  <a:lnTo>
                    <a:pt x="47" y="92"/>
                  </a:lnTo>
                  <a:lnTo>
                    <a:pt x="42" y="139"/>
                  </a:lnTo>
                  <a:lnTo>
                    <a:pt x="57" y="171"/>
                  </a:lnTo>
                  <a:lnTo>
                    <a:pt x="68" y="207"/>
                  </a:lnTo>
                  <a:lnTo>
                    <a:pt x="78" y="238"/>
                  </a:lnTo>
                  <a:lnTo>
                    <a:pt x="84" y="254"/>
                  </a:lnTo>
                  <a:lnTo>
                    <a:pt x="57" y="233"/>
                  </a:lnTo>
                  <a:lnTo>
                    <a:pt x="47" y="181"/>
                  </a:lnTo>
                  <a:lnTo>
                    <a:pt x="26" y="160"/>
                  </a:lnTo>
                  <a:lnTo>
                    <a:pt x="0" y="123"/>
                  </a:lnTo>
                  <a:lnTo>
                    <a:pt x="16" y="118"/>
                  </a:lnTo>
                  <a:lnTo>
                    <a:pt x="42" y="87"/>
                  </a:lnTo>
                  <a:lnTo>
                    <a:pt x="52" y="52"/>
                  </a:lnTo>
                  <a:lnTo>
                    <a:pt x="28" y="0"/>
                  </a:lnTo>
                  <a:lnTo>
                    <a:pt x="85" y="56"/>
                  </a:lnTo>
                  <a:lnTo>
                    <a:pt x="85" y="56"/>
                  </a:lnTo>
                </a:path>
              </a:pathLst>
            </a:custGeom>
            <a:solidFill>
              <a:srgbClr val="008000"/>
            </a:solidFill>
            <a:ln w="9088" cap="flat" cmpd="sng">
              <a:solidFill>
                <a:srgbClr val="008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6" name="Freeform 290"/>
            <p:cNvSpPr>
              <a:spLocks/>
            </p:cNvSpPr>
            <p:nvPr/>
          </p:nvSpPr>
          <p:spPr bwMode="auto">
            <a:xfrm>
              <a:off x="1296" y="3509"/>
              <a:ext cx="372" cy="296"/>
            </a:xfrm>
            <a:custGeom>
              <a:avLst/>
              <a:gdLst/>
              <a:ahLst/>
              <a:cxnLst>
                <a:cxn ang="0">
                  <a:pos x="192" y="262"/>
                </a:cxn>
                <a:cxn ang="0">
                  <a:pos x="96" y="249"/>
                </a:cxn>
                <a:cxn ang="0">
                  <a:pos x="0" y="237"/>
                </a:cxn>
                <a:cxn ang="0">
                  <a:pos x="0" y="0"/>
                </a:cxn>
                <a:cxn ang="0">
                  <a:pos x="104" y="34"/>
                </a:cxn>
                <a:cxn ang="0">
                  <a:pos x="117" y="124"/>
                </a:cxn>
                <a:cxn ang="0">
                  <a:pos x="188" y="225"/>
                </a:cxn>
                <a:cxn ang="0">
                  <a:pos x="308" y="258"/>
                </a:cxn>
                <a:cxn ang="0">
                  <a:pos x="371" y="295"/>
                </a:cxn>
                <a:cxn ang="0">
                  <a:pos x="192" y="262"/>
                </a:cxn>
                <a:cxn ang="0">
                  <a:pos x="192" y="262"/>
                </a:cxn>
              </a:cxnLst>
              <a:rect l="0" t="0" r="r" b="b"/>
              <a:pathLst>
                <a:path w="372" h="296">
                  <a:moveTo>
                    <a:pt x="192" y="262"/>
                  </a:moveTo>
                  <a:lnTo>
                    <a:pt x="96" y="249"/>
                  </a:lnTo>
                  <a:lnTo>
                    <a:pt x="0" y="237"/>
                  </a:lnTo>
                  <a:lnTo>
                    <a:pt x="0" y="0"/>
                  </a:lnTo>
                  <a:lnTo>
                    <a:pt x="104" y="34"/>
                  </a:lnTo>
                  <a:lnTo>
                    <a:pt x="117" y="124"/>
                  </a:lnTo>
                  <a:lnTo>
                    <a:pt x="188" y="225"/>
                  </a:lnTo>
                  <a:lnTo>
                    <a:pt x="308" y="258"/>
                  </a:lnTo>
                  <a:lnTo>
                    <a:pt x="371" y="295"/>
                  </a:lnTo>
                  <a:lnTo>
                    <a:pt x="192" y="262"/>
                  </a:lnTo>
                  <a:lnTo>
                    <a:pt x="192" y="262"/>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7" name="Freeform 291"/>
            <p:cNvSpPr>
              <a:spLocks/>
            </p:cNvSpPr>
            <p:nvPr/>
          </p:nvSpPr>
          <p:spPr bwMode="auto">
            <a:xfrm>
              <a:off x="895" y="3102"/>
              <a:ext cx="534" cy="743"/>
            </a:xfrm>
            <a:custGeom>
              <a:avLst/>
              <a:gdLst/>
              <a:ahLst/>
              <a:cxnLst>
                <a:cxn ang="0">
                  <a:pos x="478" y="33"/>
                </a:cxn>
                <a:cxn ang="0">
                  <a:pos x="467" y="63"/>
                </a:cxn>
                <a:cxn ang="0">
                  <a:pos x="457" y="94"/>
                </a:cxn>
                <a:cxn ang="0">
                  <a:pos x="447" y="132"/>
                </a:cxn>
                <a:cxn ang="0">
                  <a:pos x="439" y="174"/>
                </a:cxn>
                <a:cxn ang="0">
                  <a:pos x="433" y="214"/>
                </a:cxn>
                <a:cxn ang="0">
                  <a:pos x="435" y="245"/>
                </a:cxn>
                <a:cxn ang="0">
                  <a:pos x="440" y="291"/>
                </a:cxn>
                <a:cxn ang="0">
                  <a:pos x="446" y="340"/>
                </a:cxn>
                <a:cxn ang="0">
                  <a:pos x="454" y="381"/>
                </a:cxn>
                <a:cxn ang="0">
                  <a:pos x="458" y="405"/>
                </a:cxn>
                <a:cxn ang="0">
                  <a:pos x="462" y="432"/>
                </a:cxn>
                <a:cxn ang="0">
                  <a:pos x="468" y="462"/>
                </a:cxn>
                <a:cxn ang="0">
                  <a:pos x="475" y="492"/>
                </a:cxn>
                <a:cxn ang="0">
                  <a:pos x="482" y="522"/>
                </a:cxn>
                <a:cxn ang="0">
                  <a:pos x="486" y="549"/>
                </a:cxn>
                <a:cxn ang="0">
                  <a:pos x="490" y="574"/>
                </a:cxn>
                <a:cxn ang="0">
                  <a:pos x="499" y="609"/>
                </a:cxn>
                <a:cxn ang="0">
                  <a:pos x="512" y="645"/>
                </a:cxn>
                <a:cxn ang="0">
                  <a:pos x="523" y="680"/>
                </a:cxn>
                <a:cxn ang="0">
                  <a:pos x="531" y="703"/>
                </a:cxn>
                <a:cxn ang="0">
                  <a:pos x="529" y="713"/>
                </a:cxn>
                <a:cxn ang="0">
                  <a:pos x="499" y="723"/>
                </a:cxn>
                <a:cxn ang="0">
                  <a:pos x="448" y="731"/>
                </a:cxn>
                <a:cxn ang="0">
                  <a:pos x="392" y="737"/>
                </a:cxn>
                <a:cxn ang="0">
                  <a:pos x="343" y="740"/>
                </a:cxn>
                <a:cxn ang="0">
                  <a:pos x="315" y="739"/>
                </a:cxn>
                <a:cxn ang="0">
                  <a:pos x="262" y="738"/>
                </a:cxn>
                <a:cxn ang="0">
                  <a:pos x="210" y="738"/>
                </a:cxn>
                <a:cxn ang="0">
                  <a:pos x="162" y="741"/>
                </a:cxn>
                <a:cxn ang="0">
                  <a:pos x="124" y="742"/>
                </a:cxn>
                <a:cxn ang="0">
                  <a:pos x="97" y="742"/>
                </a:cxn>
                <a:cxn ang="0">
                  <a:pos x="82" y="727"/>
                </a:cxn>
                <a:cxn ang="0">
                  <a:pos x="61" y="662"/>
                </a:cxn>
                <a:cxn ang="0">
                  <a:pos x="39" y="564"/>
                </a:cxn>
                <a:cxn ang="0">
                  <a:pos x="16" y="459"/>
                </a:cxn>
                <a:cxn ang="0">
                  <a:pos x="3" y="364"/>
                </a:cxn>
                <a:cxn ang="0">
                  <a:pos x="1" y="298"/>
                </a:cxn>
                <a:cxn ang="0">
                  <a:pos x="1" y="227"/>
                </a:cxn>
                <a:cxn ang="0">
                  <a:pos x="1" y="153"/>
                </a:cxn>
                <a:cxn ang="0">
                  <a:pos x="4" y="84"/>
                </a:cxn>
                <a:cxn ang="0">
                  <a:pos x="9" y="33"/>
                </a:cxn>
                <a:cxn ang="0">
                  <a:pos x="17" y="9"/>
                </a:cxn>
                <a:cxn ang="0">
                  <a:pos x="61" y="5"/>
                </a:cxn>
                <a:cxn ang="0">
                  <a:pos x="158" y="2"/>
                </a:cxn>
                <a:cxn ang="0">
                  <a:pos x="276" y="0"/>
                </a:cxn>
                <a:cxn ang="0">
                  <a:pos x="393" y="0"/>
                </a:cxn>
                <a:cxn ang="0">
                  <a:pos x="477" y="3"/>
                </a:cxn>
                <a:cxn ang="0">
                  <a:pos x="493" y="4"/>
                </a:cxn>
                <a:cxn ang="0">
                  <a:pos x="490" y="6"/>
                </a:cxn>
                <a:cxn ang="0">
                  <a:pos x="490" y="7"/>
                </a:cxn>
                <a:cxn ang="0">
                  <a:pos x="488" y="11"/>
                </a:cxn>
                <a:cxn ang="0">
                  <a:pos x="488" y="12"/>
                </a:cxn>
                <a:cxn ang="0">
                  <a:pos x="488" y="12"/>
                </a:cxn>
              </a:cxnLst>
              <a:rect l="0" t="0" r="r" b="b"/>
              <a:pathLst>
                <a:path w="534" h="743">
                  <a:moveTo>
                    <a:pt x="488" y="12"/>
                  </a:moveTo>
                  <a:lnTo>
                    <a:pt x="482" y="23"/>
                  </a:lnTo>
                  <a:lnTo>
                    <a:pt x="478" y="33"/>
                  </a:lnTo>
                  <a:lnTo>
                    <a:pt x="474" y="43"/>
                  </a:lnTo>
                  <a:lnTo>
                    <a:pt x="470" y="52"/>
                  </a:lnTo>
                  <a:lnTo>
                    <a:pt x="467" y="63"/>
                  </a:lnTo>
                  <a:lnTo>
                    <a:pt x="463" y="73"/>
                  </a:lnTo>
                  <a:lnTo>
                    <a:pt x="459" y="84"/>
                  </a:lnTo>
                  <a:lnTo>
                    <a:pt x="457" y="94"/>
                  </a:lnTo>
                  <a:lnTo>
                    <a:pt x="454" y="106"/>
                  </a:lnTo>
                  <a:lnTo>
                    <a:pt x="451" y="118"/>
                  </a:lnTo>
                  <a:lnTo>
                    <a:pt x="447" y="132"/>
                  </a:lnTo>
                  <a:lnTo>
                    <a:pt x="445" y="144"/>
                  </a:lnTo>
                  <a:lnTo>
                    <a:pt x="442" y="160"/>
                  </a:lnTo>
                  <a:lnTo>
                    <a:pt x="439" y="174"/>
                  </a:lnTo>
                  <a:lnTo>
                    <a:pt x="436" y="191"/>
                  </a:lnTo>
                  <a:lnTo>
                    <a:pt x="434" y="207"/>
                  </a:lnTo>
                  <a:lnTo>
                    <a:pt x="433" y="214"/>
                  </a:lnTo>
                  <a:lnTo>
                    <a:pt x="433" y="222"/>
                  </a:lnTo>
                  <a:lnTo>
                    <a:pt x="433" y="234"/>
                  </a:lnTo>
                  <a:lnTo>
                    <a:pt x="435" y="245"/>
                  </a:lnTo>
                  <a:lnTo>
                    <a:pt x="437" y="260"/>
                  </a:lnTo>
                  <a:lnTo>
                    <a:pt x="438" y="275"/>
                  </a:lnTo>
                  <a:lnTo>
                    <a:pt x="440" y="291"/>
                  </a:lnTo>
                  <a:lnTo>
                    <a:pt x="443" y="307"/>
                  </a:lnTo>
                  <a:lnTo>
                    <a:pt x="445" y="324"/>
                  </a:lnTo>
                  <a:lnTo>
                    <a:pt x="446" y="340"/>
                  </a:lnTo>
                  <a:lnTo>
                    <a:pt x="448" y="355"/>
                  </a:lnTo>
                  <a:lnTo>
                    <a:pt x="452" y="368"/>
                  </a:lnTo>
                  <a:lnTo>
                    <a:pt x="454" y="381"/>
                  </a:lnTo>
                  <a:lnTo>
                    <a:pt x="455" y="392"/>
                  </a:lnTo>
                  <a:lnTo>
                    <a:pt x="457" y="400"/>
                  </a:lnTo>
                  <a:lnTo>
                    <a:pt x="458" y="405"/>
                  </a:lnTo>
                  <a:lnTo>
                    <a:pt x="459" y="414"/>
                  </a:lnTo>
                  <a:lnTo>
                    <a:pt x="461" y="423"/>
                  </a:lnTo>
                  <a:lnTo>
                    <a:pt x="462" y="432"/>
                  </a:lnTo>
                  <a:lnTo>
                    <a:pt x="464" y="441"/>
                  </a:lnTo>
                  <a:lnTo>
                    <a:pt x="466" y="452"/>
                  </a:lnTo>
                  <a:lnTo>
                    <a:pt x="468" y="462"/>
                  </a:lnTo>
                  <a:lnTo>
                    <a:pt x="470" y="473"/>
                  </a:lnTo>
                  <a:lnTo>
                    <a:pt x="473" y="481"/>
                  </a:lnTo>
                  <a:lnTo>
                    <a:pt x="475" y="492"/>
                  </a:lnTo>
                  <a:lnTo>
                    <a:pt x="477" y="502"/>
                  </a:lnTo>
                  <a:lnTo>
                    <a:pt x="478" y="513"/>
                  </a:lnTo>
                  <a:lnTo>
                    <a:pt x="482" y="522"/>
                  </a:lnTo>
                  <a:lnTo>
                    <a:pt x="483" y="531"/>
                  </a:lnTo>
                  <a:lnTo>
                    <a:pt x="485" y="540"/>
                  </a:lnTo>
                  <a:lnTo>
                    <a:pt x="486" y="549"/>
                  </a:lnTo>
                  <a:lnTo>
                    <a:pt x="488" y="556"/>
                  </a:lnTo>
                  <a:lnTo>
                    <a:pt x="488" y="565"/>
                  </a:lnTo>
                  <a:lnTo>
                    <a:pt x="490" y="574"/>
                  </a:lnTo>
                  <a:lnTo>
                    <a:pt x="492" y="585"/>
                  </a:lnTo>
                  <a:lnTo>
                    <a:pt x="496" y="596"/>
                  </a:lnTo>
                  <a:lnTo>
                    <a:pt x="499" y="609"/>
                  </a:lnTo>
                  <a:lnTo>
                    <a:pt x="503" y="620"/>
                  </a:lnTo>
                  <a:lnTo>
                    <a:pt x="507" y="633"/>
                  </a:lnTo>
                  <a:lnTo>
                    <a:pt x="512" y="645"/>
                  </a:lnTo>
                  <a:lnTo>
                    <a:pt x="515" y="657"/>
                  </a:lnTo>
                  <a:lnTo>
                    <a:pt x="519" y="669"/>
                  </a:lnTo>
                  <a:lnTo>
                    <a:pt x="523" y="680"/>
                  </a:lnTo>
                  <a:lnTo>
                    <a:pt x="527" y="688"/>
                  </a:lnTo>
                  <a:lnTo>
                    <a:pt x="528" y="697"/>
                  </a:lnTo>
                  <a:lnTo>
                    <a:pt x="531" y="703"/>
                  </a:lnTo>
                  <a:lnTo>
                    <a:pt x="532" y="707"/>
                  </a:lnTo>
                  <a:lnTo>
                    <a:pt x="533" y="708"/>
                  </a:lnTo>
                  <a:lnTo>
                    <a:pt x="529" y="713"/>
                  </a:lnTo>
                  <a:lnTo>
                    <a:pt x="522" y="717"/>
                  </a:lnTo>
                  <a:lnTo>
                    <a:pt x="511" y="720"/>
                  </a:lnTo>
                  <a:lnTo>
                    <a:pt x="499" y="723"/>
                  </a:lnTo>
                  <a:lnTo>
                    <a:pt x="483" y="726"/>
                  </a:lnTo>
                  <a:lnTo>
                    <a:pt x="466" y="729"/>
                  </a:lnTo>
                  <a:lnTo>
                    <a:pt x="448" y="731"/>
                  </a:lnTo>
                  <a:lnTo>
                    <a:pt x="430" y="733"/>
                  </a:lnTo>
                  <a:lnTo>
                    <a:pt x="411" y="736"/>
                  </a:lnTo>
                  <a:lnTo>
                    <a:pt x="392" y="737"/>
                  </a:lnTo>
                  <a:lnTo>
                    <a:pt x="374" y="739"/>
                  </a:lnTo>
                  <a:lnTo>
                    <a:pt x="358" y="739"/>
                  </a:lnTo>
                  <a:lnTo>
                    <a:pt x="343" y="740"/>
                  </a:lnTo>
                  <a:lnTo>
                    <a:pt x="331" y="740"/>
                  </a:lnTo>
                  <a:lnTo>
                    <a:pt x="320" y="740"/>
                  </a:lnTo>
                  <a:lnTo>
                    <a:pt x="315" y="739"/>
                  </a:lnTo>
                  <a:lnTo>
                    <a:pt x="297" y="739"/>
                  </a:lnTo>
                  <a:lnTo>
                    <a:pt x="279" y="738"/>
                  </a:lnTo>
                  <a:lnTo>
                    <a:pt x="262" y="738"/>
                  </a:lnTo>
                  <a:lnTo>
                    <a:pt x="244" y="737"/>
                  </a:lnTo>
                  <a:lnTo>
                    <a:pt x="227" y="738"/>
                  </a:lnTo>
                  <a:lnTo>
                    <a:pt x="210" y="738"/>
                  </a:lnTo>
                  <a:lnTo>
                    <a:pt x="193" y="739"/>
                  </a:lnTo>
                  <a:lnTo>
                    <a:pt x="178" y="739"/>
                  </a:lnTo>
                  <a:lnTo>
                    <a:pt x="162" y="741"/>
                  </a:lnTo>
                  <a:lnTo>
                    <a:pt x="148" y="741"/>
                  </a:lnTo>
                  <a:lnTo>
                    <a:pt x="135" y="742"/>
                  </a:lnTo>
                  <a:lnTo>
                    <a:pt x="124" y="742"/>
                  </a:lnTo>
                  <a:lnTo>
                    <a:pt x="112" y="742"/>
                  </a:lnTo>
                  <a:lnTo>
                    <a:pt x="104" y="742"/>
                  </a:lnTo>
                  <a:lnTo>
                    <a:pt x="97" y="742"/>
                  </a:lnTo>
                  <a:lnTo>
                    <a:pt x="93" y="741"/>
                  </a:lnTo>
                  <a:lnTo>
                    <a:pt x="88" y="738"/>
                  </a:lnTo>
                  <a:lnTo>
                    <a:pt x="82" y="727"/>
                  </a:lnTo>
                  <a:lnTo>
                    <a:pt x="76" y="710"/>
                  </a:lnTo>
                  <a:lnTo>
                    <a:pt x="69" y="688"/>
                  </a:lnTo>
                  <a:lnTo>
                    <a:pt x="61" y="662"/>
                  </a:lnTo>
                  <a:lnTo>
                    <a:pt x="54" y="632"/>
                  </a:lnTo>
                  <a:lnTo>
                    <a:pt x="46" y="599"/>
                  </a:lnTo>
                  <a:lnTo>
                    <a:pt x="39" y="564"/>
                  </a:lnTo>
                  <a:lnTo>
                    <a:pt x="30" y="530"/>
                  </a:lnTo>
                  <a:lnTo>
                    <a:pt x="23" y="494"/>
                  </a:lnTo>
                  <a:lnTo>
                    <a:pt x="16" y="459"/>
                  </a:lnTo>
                  <a:lnTo>
                    <a:pt x="11" y="425"/>
                  </a:lnTo>
                  <a:lnTo>
                    <a:pt x="6" y="393"/>
                  </a:lnTo>
                  <a:lnTo>
                    <a:pt x="3" y="364"/>
                  </a:lnTo>
                  <a:lnTo>
                    <a:pt x="0" y="340"/>
                  </a:lnTo>
                  <a:lnTo>
                    <a:pt x="1" y="318"/>
                  </a:lnTo>
                  <a:lnTo>
                    <a:pt x="1" y="298"/>
                  </a:lnTo>
                  <a:lnTo>
                    <a:pt x="1" y="276"/>
                  </a:lnTo>
                  <a:lnTo>
                    <a:pt x="1" y="253"/>
                  </a:lnTo>
                  <a:lnTo>
                    <a:pt x="1" y="227"/>
                  </a:lnTo>
                  <a:lnTo>
                    <a:pt x="1" y="203"/>
                  </a:lnTo>
                  <a:lnTo>
                    <a:pt x="1" y="178"/>
                  </a:lnTo>
                  <a:lnTo>
                    <a:pt x="1" y="153"/>
                  </a:lnTo>
                  <a:lnTo>
                    <a:pt x="3" y="128"/>
                  </a:lnTo>
                  <a:lnTo>
                    <a:pt x="3" y="106"/>
                  </a:lnTo>
                  <a:lnTo>
                    <a:pt x="4" y="84"/>
                  </a:lnTo>
                  <a:lnTo>
                    <a:pt x="5" y="65"/>
                  </a:lnTo>
                  <a:lnTo>
                    <a:pt x="7" y="47"/>
                  </a:lnTo>
                  <a:lnTo>
                    <a:pt x="9" y="33"/>
                  </a:lnTo>
                  <a:lnTo>
                    <a:pt x="11" y="20"/>
                  </a:lnTo>
                  <a:lnTo>
                    <a:pt x="13" y="14"/>
                  </a:lnTo>
                  <a:lnTo>
                    <a:pt x="17" y="9"/>
                  </a:lnTo>
                  <a:lnTo>
                    <a:pt x="24" y="9"/>
                  </a:lnTo>
                  <a:lnTo>
                    <a:pt x="39" y="7"/>
                  </a:lnTo>
                  <a:lnTo>
                    <a:pt x="61" y="5"/>
                  </a:lnTo>
                  <a:lnTo>
                    <a:pt x="89" y="3"/>
                  </a:lnTo>
                  <a:lnTo>
                    <a:pt x="121" y="3"/>
                  </a:lnTo>
                  <a:lnTo>
                    <a:pt x="158" y="2"/>
                  </a:lnTo>
                  <a:lnTo>
                    <a:pt x="196" y="2"/>
                  </a:lnTo>
                  <a:lnTo>
                    <a:pt x="236" y="0"/>
                  </a:lnTo>
                  <a:lnTo>
                    <a:pt x="276" y="0"/>
                  </a:lnTo>
                  <a:lnTo>
                    <a:pt x="318" y="0"/>
                  </a:lnTo>
                  <a:lnTo>
                    <a:pt x="356" y="0"/>
                  </a:lnTo>
                  <a:lnTo>
                    <a:pt x="393" y="0"/>
                  </a:lnTo>
                  <a:lnTo>
                    <a:pt x="425" y="1"/>
                  </a:lnTo>
                  <a:lnTo>
                    <a:pt x="454" y="1"/>
                  </a:lnTo>
                  <a:lnTo>
                    <a:pt x="477" y="3"/>
                  </a:lnTo>
                  <a:lnTo>
                    <a:pt x="494" y="3"/>
                  </a:lnTo>
                  <a:lnTo>
                    <a:pt x="493" y="4"/>
                  </a:lnTo>
                  <a:lnTo>
                    <a:pt x="493" y="4"/>
                  </a:lnTo>
                  <a:lnTo>
                    <a:pt x="492" y="4"/>
                  </a:lnTo>
                  <a:lnTo>
                    <a:pt x="492" y="4"/>
                  </a:lnTo>
                  <a:lnTo>
                    <a:pt x="490" y="6"/>
                  </a:lnTo>
                  <a:lnTo>
                    <a:pt x="490" y="6"/>
                  </a:lnTo>
                  <a:lnTo>
                    <a:pt x="490" y="7"/>
                  </a:lnTo>
                  <a:lnTo>
                    <a:pt x="490" y="7"/>
                  </a:lnTo>
                  <a:lnTo>
                    <a:pt x="489" y="9"/>
                  </a:lnTo>
                  <a:lnTo>
                    <a:pt x="489" y="9"/>
                  </a:lnTo>
                  <a:lnTo>
                    <a:pt x="488" y="11"/>
                  </a:lnTo>
                  <a:lnTo>
                    <a:pt x="488" y="11"/>
                  </a:lnTo>
                  <a:lnTo>
                    <a:pt x="488" y="12"/>
                  </a:lnTo>
                  <a:lnTo>
                    <a:pt x="488" y="12"/>
                  </a:lnTo>
                  <a:lnTo>
                    <a:pt x="488" y="12"/>
                  </a:lnTo>
                  <a:lnTo>
                    <a:pt x="488" y="12"/>
                  </a:lnTo>
                  <a:lnTo>
                    <a:pt x="488" y="12"/>
                  </a:lnTo>
                </a:path>
              </a:pathLst>
            </a:custGeom>
            <a:solidFill>
              <a:srgbClr val="E1E1E1"/>
            </a:solidFill>
            <a:ln w="9088" cap="flat" cmpd="sng">
              <a:solidFill>
                <a:srgbClr val="80808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8" name="Freeform 292"/>
            <p:cNvSpPr>
              <a:spLocks/>
            </p:cNvSpPr>
            <p:nvPr/>
          </p:nvSpPr>
          <p:spPr bwMode="auto">
            <a:xfrm>
              <a:off x="1196" y="3099"/>
              <a:ext cx="228" cy="748"/>
            </a:xfrm>
            <a:custGeom>
              <a:avLst/>
              <a:gdLst/>
              <a:ahLst/>
              <a:cxnLst>
                <a:cxn ang="0">
                  <a:pos x="227" y="717"/>
                </a:cxn>
                <a:cxn ang="0">
                  <a:pos x="38" y="747"/>
                </a:cxn>
                <a:cxn ang="0">
                  <a:pos x="0" y="17"/>
                </a:cxn>
                <a:cxn ang="0">
                  <a:pos x="94" y="0"/>
                </a:cxn>
                <a:cxn ang="0">
                  <a:pos x="51" y="269"/>
                </a:cxn>
                <a:cxn ang="0">
                  <a:pos x="85" y="499"/>
                </a:cxn>
                <a:cxn ang="0">
                  <a:pos x="167" y="615"/>
                </a:cxn>
                <a:cxn ang="0">
                  <a:pos x="218" y="709"/>
                </a:cxn>
                <a:cxn ang="0">
                  <a:pos x="227" y="717"/>
                </a:cxn>
                <a:cxn ang="0">
                  <a:pos x="227" y="717"/>
                </a:cxn>
              </a:cxnLst>
              <a:rect l="0" t="0" r="r" b="b"/>
              <a:pathLst>
                <a:path w="228" h="748">
                  <a:moveTo>
                    <a:pt x="227" y="717"/>
                  </a:moveTo>
                  <a:lnTo>
                    <a:pt x="38" y="747"/>
                  </a:lnTo>
                  <a:lnTo>
                    <a:pt x="0" y="17"/>
                  </a:lnTo>
                  <a:lnTo>
                    <a:pt x="94" y="0"/>
                  </a:lnTo>
                  <a:lnTo>
                    <a:pt x="51" y="269"/>
                  </a:lnTo>
                  <a:lnTo>
                    <a:pt x="85" y="499"/>
                  </a:lnTo>
                  <a:lnTo>
                    <a:pt x="167" y="615"/>
                  </a:lnTo>
                  <a:lnTo>
                    <a:pt x="218" y="709"/>
                  </a:lnTo>
                  <a:lnTo>
                    <a:pt x="227" y="717"/>
                  </a:lnTo>
                  <a:lnTo>
                    <a:pt x="227" y="717"/>
                  </a:lnTo>
                </a:path>
              </a:pathLst>
            </a:custGeom>
            <a:solidFill>
              <a:srgbClr val="C0C0C0"/>
            </a:solidFill>
            <a:ln w="9088" cap="flat" cmpd="sng">
              <a:solidFill>
                <a:srgbClr val="C0C0C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89" name="Freeform 293"/>
            <p:cNvSpPr>
              <a:spLocks/>
            </p:cNvSpPr>
            <p:nvPr/>
          </p:nvSpPr>
          <p:spPr bwMode="auto">
            <a:xfrm>
              <a:off x="425" y="3014"/>
              <a:ext cx="922" cy="962"/>
            </a:xfrm>
            <a:custGeom>
              <a:avLst/>
              <a:gdLst/>
              <a:ahLst/>
              <a:cxnLst>
                <a:cxn ang="0">
                  <a:pos x="1" y="72"/>
                </a:cxn>
                <a:cxn ang="0">
                  <a:pos x="1" y="0"/>
                </a:cxn>
                <a:cxn ang="0">
                  <a:pos x="899" y="13"/>
                </a:cxn>
                <a:cxn ang="0">
                  <a:pos x="850" y="108"/>
                </a:cxn>
                <a:cxn ang="0">
                  <a:pos x="791" y="341"/>
                </a:cxn>
                <a:cxn ang="0">
                  <a:pos x="817" y="541"/>
                </a:cxn>
                <a:cxn ang="0">
                  <a:pos x="883" y="761"/>
                </a:cxn>
                <a:cxn ang="0">
                  <a:pos x="921" y="923"/>
                </a:cxn>
                <a:cxn ang="0">
                  <a:pos x="0" y="961"/>
                </a:cxn>
                <a:cxn ang="0">
                  <a:pos x="1" y="72"/>
                </a:cxn>
                <a:cxn ang="0">
                  <a:pos x="1" y="72"/>
                </a:cxn>
              </a:cxnLst>
              <a:rect l="0" t="0" r="r" b="b"/>
              <a:pathLst>
                <a:path w="922" h="962">
                  <a:moveTo>
                    <a:pt x="1" y="72"/>
                  </a:moveTo>
                  <a:lnTo>
                    <a:pt x="1" y="0"/>
                  </a:lnTo>
                  <a:lnTo>
                    <a:pt x="899" y="13"/>
                  </a:lnTo>
                  <a:lnTo>
                    <a:pt x="850" y="108"/>
                  </a:lnTo>
                  <a:lnTo>
                    <a:pt x="791" y="341"/>
                  </a:lnTo>
                  <a:lnTo>
                    <a:pt x="817" y="541"/>
                  </a:lnTo>
                  <a:lnTo>
                    <a:pt x="883" y="761"/>
                  </a:lnTo>
                  <a:lnTo>
                    <a:pt x="921" y="923"/>
                  </a:lnTo>
                  <a:lnTo>
                    <a:pt x="0" y="961"/>
                  </a:lnTo>
                  <a:lnTo>
                    <a:pt x="1" y="72"/>
                  </a:lnTo>
                  <a:lnTo>
                    <a:pt x="1" y="72"/>
                  </a:lnTo>
                </a:path>
              </a:pathLst>
            </a:custGeom>
            <a:solidFill>
              <a:srgbClr val="004080"/>
            </a:solidFill>
            <a:ln w="9088" cap="flat" cmpd="sng">
              <a:solidFill>
                <a:srgbClr val="00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390" name="Freeform 294"/>
            <p:cNvSpPr>
              <a:spLocks/>
            </p:cNvSpPr>
            <p:nvPr/>
          </p:nvSpPr>
          <p:spPr bwMode="auto">
            <a:xfrm flipH="1">
              <a:off x="476" y="3513"/>
              <a:ext cx="841" cy="427"/>
            </a:xfrm>
            <a:custGeom>
              <a:avLst/>
              <a:gdLst/>
              <a:ahLst/>
              <a:cxnLst>
                <a:cxn ang="0">
                  <a:pos x="0" y="421"/>
                </a:cxn>
                <a:cxn ang="0">
                  <a:pos x="35" y="426"/>
                </a:cxn>
                <a:cxn ang="0">
                  <a:pos x="392" y="409"/>
                </a:cxn>
                <a:cxn ang="0">
                  <a:pos x="840" y="406"/>
                </a:cxn>
                <a:cxn ang="0">
                  <a:pos x="827" y="303"/>
                </a:cxn>
                <a:cxn ang="0">
                  <a:pos x="767" y="111"/>
                </a:cxn>
                <a:cxn ang="0">
                  <a:pos x="754" y="0"/>
                </a:cxn>
                <a:cxn ang="0">
                  <a:pos x="641" y="267"/>
                </a:cxn>
                <a:cxn ang="0">
                  <a:pos x="450" y="267"/>
                </a:cxn>
                <a:cxn ang="0">
                  <a:pos x="286" y="196"/>
                </a:cxn>
                <a:cxn ang="0">
                  <a:pos x="199" y="213"/>
                </a:cxn>
                <a:cxn ang="0">
                  <a:pos x="329" y="327"/>
                </a:cxn>
                <a:cxn ang="0">
                  <a:pos x="226" y="338"/>
                </a:cxn>
                <a:cxn ang="0">
                  <a:pos x="57" y="355"/>
                </a:cxn>
                <a:cxn ang="0">
                  <a:pos x="0" y="421"/>
                </a:cxn>
                <a:cxn ang="0">
                  <a:pos x="0" y="421"/>
                </a:cxn>
              </a:cxnLst>
              <a:rect l="0" t="0" r="r" b="b"/>
              <a:pathLst>
                <a:path w="841" h="427">
                  <a:moveTo>
                    <a:pt x="0" y="421"/>
                  </a:moveTo>
                  <a:lnTo>
                    <a:pt x="35" y="426"/>
                  </a:lnTo>
                  <a:lnTo>
                    <a:pt x="392" y="409"/>
                  </a:lnTo>
                  <a:lnTo>
                    <a:pt x="840" y="406"/>
                  </a:lnTo>
                  <a:lnTo>
                    <a:pt x="827" y="303"/>
                  </a:lnTo>
                  <a:lnTo>
                    <a:pt x="767" y="111"/>
                  </a:lnTo>
                  <a:lnTo>
                    <a:pt x="754" y="0"/>
                  </a:lnTo>
                  <a:lnTo>
                    <a:pt x="641" y="267"/>
                  </a:lnTo>
                  <a:lnTo>
                    <a:pt x="450" y="267"/>
                  </a:lnTo>
                  <a:lnTo>
                    <a:pt x="286" y="196"/>
                  </a:lnTo>
                  <a:lnTo>
                    <a:pt x="199" y="213"/>
                  </a:lnTo>
                  <a:lnTo>
                    <a:pt x="329" y="327"/>
                  </a:lnTo>
                  <a:lnTo>
                    <a:pt x="226" y="338"/>
                  </a:lnTo>
                  <a:lnTo>
                    <a:pt x="57" y="355"/>
                  </a:lnTo>
                  <a:lnTo>
                    <a:pt x="0" y="421"/>
                  </a:lnTo>
                  <a:lnTo>
                    <a:pt x="0" y="421"/>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grpSp>
      <p:sp>
        <p:nvSpPr>
          <p:cNvPr id="900424" name="AutoShape 328"/>
          <p:cNvSpPr>
            <a:spLocks noChangeArrowheads="1"/>
          </p:cNvSpPr>
          <p:nvPr/>
        </p:nvSpPr>
        <p:spPr bwMode="auto">
          <a:xfrm>
            <a:off x="8256588" y="5490279"/>
            <a:ext cx="1835150" cy="306467"/>
          </a:xfrm>
          <a:prstGeom prst="roundRect">
            <a:avLst>
              <a:gd name="adj" fmla="val 16667"/>
            </a:avLst>
          </a:prstGeom>
          <a:solidFill>
            <a:srgbClr val="CCFFFF">
              <a:alpha val="20000"/>
            </a:srgbClr>
          </a:solidFill>
          <a:ln w="28575">
            <a:solidFill>
              <a:schemeClr val="accent2"/>
            </a:solidFill>
            <a:round/>
            <a:headEnd/>
            <a:tailEnd/>
          </a:ln>
          <a:effectLst/>
        </p:spPr>
        <p:txBody>
          <a:bodyPr lIns="0" tIns="0" rIns="0" bIns="0" anchor="ctr">
            <a:spAutoFit/>
          </a:bodyPr>
          <a:lstStyle/>
          <a:p>
            <a:endParaRPr lang="ja-JP" altLang="en-US">
              <a:latin typeface="Meiryo UI" panose="020B0604030504040204" pitchFamily="50" charset="-128"/>
              <a:ea typeface="Meiryo UI" panose="020B0604030504040204" pitchFamily="50" charset="-128"/>
            </a:endParaRPr>
          </a:p>
        </p:txBody>
      </p:sp>
      <p:grpSp>
        <p:nvGrpSpPr>
          <p:cNvPr id="8" name="Group 329"/>
          <p:cNvGrpSpPr>
            <a:grpSpLocks/>
          </p:cNvGrpSpPr>
          <p:nvPr/>
        </p:nvGrpSpPr>
        <p:grpSpPr bwMode="auto">
          <a:xfrm rot="2403057">
            <a:off x="7381757" y="4884521"/>
            <a:ext cx="471488" cy="171450"/>
            <a:chOff x="421" y="2865"/>
            <a:chExt cx="3259" cy="1114"/>
          </a:xfrm>
        </p:grpSpPr>
        <p:sp>
          <p:nvSpPr>
            <p:cNvPr id="900426" name="Freeform 330"/>
            <p:cNvSpPr>
              <a:spLocks/>
            </p:cNvSpPr>
            <p:nvPr/>
          </p:nvSpPr>
          <p:spPr bwMode="auto">
            <a:xfrm>
              <a:off x="421" y="3027"/>
              <a:ext cx="955" cy="952"/>
            </a:xfrm>
            <a:custGeom>
              <a:avLst/>
              <a:gdLst/>
              <a:ahLst/>
              <a:cxnLst>
                <a:cxn ang="0">
                  <a:pos x="4" y="0"/>
                </a:cxn>
                <a:cxn ang="0">
                  <a:pos x="0" y="0"/>
                </a:cxn>
                <a:cxn ang="0">
                  <a:pos x="904" y="4"/>
                </a:cxn>
                <a:cxn ang="0">
                  <a:pos x="925" y="75"/>
                </a:cxn>
                <a:cxn ang="0">
                  <a:pos x="954" y="382"/>
                </a:cxn>
                <a:cxn ang="0">
                  <a:pos x="954" y="707"/>
                </a:cxn>
                <a:cxn ang="0">
                  <a:pos x="942" y="811"/>
                </a:cxn>
                <a:cxn ang="0">
                  <a:pos x="925" y="915"/>
                </a:cxn>
                <a:cxn ang="0">
                  <a:pos x="4" y="951"/>
                </a:cxn>
                <a:cxn ang="0">
                  <a:pos x="4" y="0"/>
                </a:cxn>
                <a:cxn ang="0">
                  <a:pos x="4" y="0"/>
                </a:cxn>
              </a:cxnLst>
              <a:rect l="0" t="0" r="r" b="b"/>
              <a:pathLst>
                <a:path w="955" h="952">
                  <a:moveTo>
                    <a:pt x="4" y="0"/>
                  </a:moveTo>
                  <a:lnTo>
                    <a:pt x="0" y="0"/>
                  </a:lnTo>
                  <a:lnTo>
                    <a:pt x="904" y="4"/>
                  </a:lnTo>
                  <a:lnTo>
                    <a:pt x="925" y="75"/>
                  </a:lnTo>
                  <a:lnTo>
                    <a:pt x="954" y="382"/>
                  </a:lnTo>
                  <a:lnTo>
                    <a:pt x="954" y="707"/>
                  </a:lnTo>
                  <a:lnTo>
                    <a:pt x="942" y="811"/>
                  </a:lnTo>
                  <a:lnTo>
                    <a:pt x="925" y="915"/>
                  </a:lnTo>
                  <a:lnTo>
                    <a:pt x="4" y="951"/>
                  </a:lnTo>
                  <a:lnTo>
                    <a:pt x="4" y="0"/>
                  </a:lnTo>
                  <a:lnTo>
                    <a:pt x="4" y="0"/>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27" name="Freeform 331"/>
            <p:cNvSpPr>
              <a:spLocks/>
            </p:cNvSpPr>
            <p:nvPr/>
          </p:nvSpPr>
          <p:spPr bwMode="auto">
            <a:xfrm>
              <a:off x="1299" y="3109"/>
              <a:ext cx="132" cy="698"/>
            </a:xfrm>
            <a:custGeom>
              <a:avLst/>
              <a:gdLst/>
              <a:ahLst/>
              <a:cxnLst>
                <a:cxn ang="0">
                  <a:pos x="70" y="0"/>
                </a:cxn>
                <a:cxn ang="0">
                  <a:pos x="92" y="9"/>
                </a:cxn>
                <a:cxn ang="0">
                  <a:pos x="131" y="697"/>
                </a:cxn>
                <a:cxn ang="0">
                  <a:pos x="0" y="281"/>
                </a:cxn>
                <a:cxn ang="0">
                  <a:pos x="70" y="0"/>
                </a:cxn>
                <a:cxn ang="0">
                  <a:pos x="70" y="0"/>
                </a:cxn>
              </a:cxnLst>
              <a:rect l="0" t="0" r="r" b="b"/>
              <a:pathLst>
                <a:path w="132" h="698">
                  <a:moveTo>
                    <a:pt x="70" y="0"/>
                  </a:moveTo>
                  <a:lnTo>
                    <a:pt x="92" y="9"/>
                  </a:lnTo>
                  <a:lnTo>
                    <a:pt x="131" y="697"/>
                  </a:lnTo>
                  <a:lnTo>
                    <a:pt x="0" y="281"/>
                  </a:lnTo>
                  <a:lnTo>
                    <a:pt x="70" y="0"/>
                  </a:lnTo>
                  <a:lnTo>
                    <a:pt x="70" y="0"/>
                  </a:lnTo>
                </a:path>
              </a:pathLst>
            </a:custGeom>
            <a:solidFill>
              <a:srgbClr val="404040"/>
            </a:solidFill>
            <a:ln w="9088" cap="flat" cmpd="sng">
              <a:solidFill>
                <a:srgbClr val="40404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28" name="Freeform 332"/>
            <p:cNvSpPr>
              <a:spLocks/>
            </p:cNvSpPr>
            <p:nvPr/>
          </p:nvSpPr>
          <p:spPr bwMode="auto">
            <a:xfrm>
              <a:off x="1240" y="2865"/>
              <a:ext cx="2440" cy="1105"/>
            </a:xfrm>
            <a:custGeom>
              <a:avLst/>
              <a:gdLst/>
              <a:ahLst/>
              <a:cxnLst>
                <a:cxn ang="0">
                  <a:pos x="211" y="278"/>
                </a:cxn>
                <a:cxn ang="0">
                  <a:pos x="487" y="149"/>
                </a:cxn>
                <a:cxn ang="0">
                  <a:pos x="772" y="33"/>
                </a:cxn>
                <a:cxn ang="0">
                  <a:pos x="935" y="16"/>
                </a:cxn>
                <a:cxn ang="0">
                  <a:pos x="1061" y="16"/>
                </a:cxn>
                <a:cxn ang="0">
                  <a:pos x="1171" y="4"/>
                </a:cxn>
                <a:cxn ang="0">
                  <a:pos x="1225" y="0"/>
                </a:cxn>
                <a:cxn ang="0">
                  <a:pos x="1260" y="5"/>
                </a:cxn>
                <a:cxn ang="0">
                  <a:pos x="1302" y="9"/>
                </a:cxn>
                <a:cxn ang="0">
                  <a:pos x="1363" y="2"/>
                </a:cxn>
                <a:cxn ang="0">
                  <a:pos x="1419" y="15"/>
                </a:cxn>
                <a:cxn ang="0">
                  <a:pos x="1507" y="13"/>
                </a:cxn>
                <a:cxn ang="0">
                  <a:pos x="1683" y="9"/>
                </a:cxn>
                <a:cxn ang="0">
                  <a:pos x="1878" y="12"/>
                </a:cxn>
                <a:cxn ang="0">
                  <a:pos x="2029" y="17"/>
                </a:cxn>
                <a:cxn ang="0">
                  <a:pos x="2135" y="17"/>
                </a:cxn>
                <a:cxn ang="0">
                  <a:pos x="2244" y="16"/>
                </a:cxn>
                <a:cxn ang="0">
                  <a:pos x="2344" y="25"/>
                </a:cxn>
                <a:cxn ang="0">
                  <a:pos x="2415" y="66"/>
                </a:cxn>
                <a:cxn ang="0">
                  <a:pos x="2439" y="143"/>
                </a:cxn>
                <a:cxn ang="0">
                  <a:pos x="2418" y="203"/>
                </a:cxn>
                <a:cxn ang="0">
                  <a:pos x="2224" y="236"/>
                </a:cxn>
                <a:cxn ang="0">
                  <a:pos x="2091" y="243"/>
                </a:cxn>
                <a:cxn ang="0">
                  <a:pos x="1958" y="252"/>
                </a:cxn>
                <a:cxn ang="0">
                  <a:pos x="1816" y="260"/>
                </a:cxn>
                <a:cxn ang="0">
                  <a:pos x="1683" y="305"/>
                </a:cxn>
                <a:cxn ang="0">
                  <a:pos x="1685" y="345"/>
                </a:cxn>
                <a:cxn ang="0">
                  <a:pos x="1660" y="367"/>
                </a:cxn>
                <a:cxn ang="0">
                  <a:pos x="1638" y="393"/>
                </a:cxn>
                <a:cxn ang="0">
                  <a:pos x="1617" y="420"/>
                </a:cxn>
                <a:cxn ang="0">
                  <a:pos x="1600" y="442"/>
                </a:cxn>
                <a:cxn ang="0">
                  <a:pos x="1608" y="475"/>
                </a:cxn>
                <a:cxn ang="0">
                  <a:pos x="1630" y="538"/>
                </a:cxn>
                <a:cxn ang="0">
                  <a:pos x="1636" y="583"/>
                </a:cxn>
                <a:cxn ang="0">
                  <a:pos x="1619" y="628"/>
                </a:cxn>
                <a:cxn ang="0">
                  <a:pos x="1577" y="674"/>
                </a:cxn>
                <a:cxn ang="0">
                  <a:pos x="1544" y="706"/>
                </a:cxn>
                <a:cxn ang="0">
                  <a:pos x="1452" y="729"/>
                </a:cxn>
                <a:cxn ang="0">
                  <a:pos x="1463" y="768"/>
                </a:cxn>
                <a:cxn ang="0">
                  <a:pos x="1472" y="819"/>
                </a:cxn>
                <a:cxn ang="0">
                  <a:pos x="1448" y="872"/>
                </a:cxn>
                <a:cxn ang="0">
                  <a:pos x="1399" y="914"/>
                </a:cxn>
                <a:cxn ang="0">
                  <a:pos x="1364" y="920"/>
                </a:cxn>
                <a:cxn ang="0">
                  <a:pos x="1303" y="947"/>
                </a:cxn>
                <a:cxn ang="0">
                  <a:pos x="1284" y="989"/>
                </a:cxn>
                <a:cxn ang="0">
                  <a:pos x="1257" y="1034"/>
                </a:cxn>
                <a:cxn ang="0">
                  <a:pos x="1221" y="1075"/>
                </a:cxn>
                <a:cxn ang="0">
                  <a:pos x="1171" y="1103"/>
                </a:cxn>
                <a:cxn ang="0">
                  <a:pos x="1090" y="1093"/>
                </a:cxn>
                <a:cxn ang="0">
                  <a:pos x="998" y="1052"/>
                </a:cxn>
                <a:cxn ang="0">
                  <a:pos x="915" y="1013"/>
                </a:cxn>
                <a:cxn ang="0">
                  <a:pos x="856" y="1003"/>
                </a:cxn>
                <a:cxn ang="0">
                  <a:pos x="836" y="1016"/>
                </a:cxn>
                <a:cxn ang="0">
                  <a:pos x="760" y="1018"/>
                </a:cxn>
                <a:cxn ang="0">
                  <a:pos x="707" y="1006"/>
                </a:cxn>
                <a:cxn ang="0">
                  <a:pos x="628" y="997"/>
                </a:cxn>
                <a:cxn ang="0">
                  <a:pos x="527" y="982"/>
                </a:cxn>
                <a:cxn ang="0">
                  <a:pos x="427" y="942"/>
                </a:cxn>
                <a:cxn ang="0">
                  <a:pos x="64" y="882"/>
                </a:cxn>
                <a:cxn ang="0">
                  <a:pos x="4" y="453"/>
                </a:cxn>
                <a:cxn ang="0">
                  <a:pos x="104" y="301"/>
                </a:cxn>
              </a:cxnLst>
              <a:rect l="0" t="0" r="r" b="b"/>
              <a:pathLst>
                <a:path w="2440" h="1105">
                  <a:moveTo>
                    <a:pt x="205" y="277"/>
                  </a:moveTo>
                  <a:lnTo>
                    <a:pt x="205" y="278"/>
                  </a:lnTo>
                  <a:lnTo>
                    <a:pt x="205" y="278"/>
                  </a:lnTo>
                  <a:lnTo>
                    <a:pt x="205" y="278"/>
                  </a:lnTo>
                  <a:lnTo>
                    <a:pt x="206" y="278"/>
                  </a:lnTo>
                  <a:lnTo>
                    <a:pt x="206" y="278"/>
                  </a:lnTo>
                  <a:lnTo>
                    <a:pt x="207" y="278"/>
                  </a:lnTo>
                  <a:lnTo>
                    <a:pt x="207" y="278"/>
                  </a:lnTo>
                  <a:lnTo>
                    <a:pt x="209" y="278"/>
                  </a:lnTo>
                  <a:lnTo>
                    <a:pt x="209" y="278"/>
                  </a:lnTo>
                  <a:lnTo>
                    <a:pt x="209" y="278"/>
                  </a:lnTo>
                  <a:lnTo>
                    <a:pt x="209" y="278"/>
                  </a:lnTo>
                  <a:lnTo>
                    <a:pt x="211" y="278"/>
                  </a:lnTo>
                  <a:lnTo>
                    <a:pt x="211" y="278"/>
                  </a:lnTo>
                  <a:lnTo>
                    <a:pt x="212" y="278"/>
                  </a:lnTo>
                  <a:lnTo>
                    <a:pt x="212" y="278"/>
                  </a:lnTo>
                  <a:lnTo>
                    <a:pt x="213" y="277"/>
                  </a:lnTo>
                  <a:lnTo>
                    <a:pt x="238" y="271"/>
                  </a:lnTo>
                  <a:lnTo>
                    <a:pt x="266" y="261"/>
                  </a:lnTo>
                  <a:lnTo>
                    <a:pt x="294" y="250"/>
                  </a:lnTo>
                  <a:lnTo>
                    <a:pt x="325" y="235"/>
                  </a:lnTo>
                  <a:lnTo>
                    <a:pt x="356" y="220"/>
                  </a:lnTo>
                  <a:lnTo>
                    <a:pt x="389" y="203"/>
                  </a:lnTo>
                  <a:lnTo>
                    <a:pt x="421" y="186"/>
                  </a:lnTo>
                  <a:lnTo>
                    <a:pt x="455" y="167"/>
                  </a:lnTo>
                  <a:lnTo>
                    <a:pt x="487" y="149"/>
                  </a:lnTo>
                  <a:lnTo>
                    <a:pt x="520" y="131"/>
                  </a:lnTo>
                  <a:lnTo>
                    <a:pt x="552" y="114"/>
                  </a:lnTo>
                  <a:lnTo>
                    <a:pt x="584" y="97"/>
                  </a:lnTo>
                  <a:lnTo>
                    <a:pt x="613" y="82"/>
                  </a:lnTo>
                  <a:lnTo>
                    <a:pt x="642" y="68"/>
                  </a:lnTo>
                  <a:lnTo>
                    <a:pt x="669" y="57"/>
                  </a:lnTo>
                  <a:lnTo>
                    <a:pt x="695" y="48"/>
                  </a:lnTo>
                  <a:lnTo>
                    <a:pt x="705" y="46"/>
                  </a:lnTo>
                  <a:lnTo>
                    <a:pt x="716" y="43"/>
                  </a:lnTo>
                  <a:lnTo>
                    <a:pt x="729" y="41"/>
                  </a:lnTo>
                  <a:lnTo>
                    <a:pt x="743" y="37"/>
                  </a:lnTo>
                  <a:lnTo>
                    <a:pt x="757" y="36"/>
                  </a:lnTo>
                  <a:lnTo>
                    <a:pt x="772" y="33"/>
                  </a:lnTo>
                  <a:lnTo>
                    <a:pt x="786" y="32"/>
                  </a:lnTo>
                  <a:lnTo>
                    <a:pt x="802" y="28"/>
                  </a:lnTo>
                  <a:lnTo>
                    <a:pt x="817" y="27"/>
                  </a:lnTo>
                  <a:lnTo>
                    <a:pt x="832" y="25"/>
                  </a:lnTo>
                  <a:lnTo>
                    <a:pt x="847" y="23"/>
                  </a:lnTo>
                  <a:lnTo>
                    <a:pt x="862" y="21"/>
                  </a:lnTo>
                  <a:lnTo>
                    <a:pt x="875" y="21"/>
                  </a:lnTo>
                  <a:lnTo>
                    <a:pt x="888" y="19"/>
                  </a:lnTo>
                  <a:lnTo>
                    <a:pt x="900" y="17"/>
                  </a:lnTo>
                  <a:lnTo>
                    <a:pt x="912" y="16"/>
                  </a:lnTo>
                  <a:lnTo>
                    <a:pt x="918" y="16"/>
                  </a:lnTo>
                  <a:lnTo>
                    <a:pt x="926" y="16"/>
                  </a:lnTo>
                  <a:lnTo>
                    <a:pt x="935" y="16"/>
                  </a:lnTo>
                  <a:lnTo>
                    <a:pt x="944" y="16"/>
                  </a:lnTo>
                  <a:lnTo>
                    <a:pt x="954" y="17"/>
                  </a:lnTo>
                  <a:lnTo>
                    <a:pt x="965" y="17"/>
                  </a:lnTo>
                  <a:lnTo>
                    <a:pt x="975" y="17"/>
                  </a:lnTo>
                  <a:lnTo>
                    <a:pt x="986" y="17"/>
                  </a:lnTo>
                  <a:lnTo>
                    <a:pt x="995" y="17"/>
                  </a:lnTo>
                  <a:lnTo>
                    <a:pt x="1006" y="17"/>
                  </a:lnTo>
                  <a:lnTo>
                    <a:pt x="1016" y="17"/>
                  </a:lnTo>
                  <a:lnTo>
                    <a:pt x="1027" y="17"/>
                  </a:lnTo>
                  <a:lnTo>
                    <a:pt x="1036" y="17"/>
                  </a:lnTo>
                  <a:lnTo>
                    <a:pt x="1045" y="17"/>
                  </a:lnTo>
                  <a:lnTo>
                    <a:pt x="1053" y="17"/>
                  </a:lnTo>
                  <a:lnTo>
                    <a:pt x="1061" y="16"/>
                  </a:lnTo>
                  <a:lnTo>
                    <a:pt x="1067" y="16"/>
                  </a:lnTo>
                  <a:lnTo>
                    <a:pt x="1074" y="16"/>
                  </a:lnTo>
                  <a:lnTo>
                    <a:pt x="1082" y="16"/>
                  </a:lnTo>
                  <a:lnTo>
                    <a:pt x="1091" y="14"/>
                  </a:lnTo>
                  <a:lnTo>
                    <a:pt x="1100" y="14"/>
                  </a:lnTo>
                  <a:lnTo>
                    <a:pt x="1109" y="12"/>
                  </a:lnTo>
                  <a:lnTo>
                    <a:pt x="1118" y="10"/>
                  </a:lnTo>
                  <a:lnTo>
                    <a:pt x="1128" y="9"/>
                  </a:lnTo>
                  <a:lnTo>
                    <a:pt x="1137" y="9"/>
                  </a:lnTo>
                  <a:lnTo>
                    <a:pt x="1146" y="7"/>
                  </a:lnTo>
                  <a:lnTo>
                    <a:pt x="1155" y="5"/>
                  </a:lnTo>
                  <a:lnTo>
                    <a:pt x="1164" y="4"/>
                  </a:lnTo>
                  <a:lnTo>
                    <a:pt x="1171" y="4"/>
                  </a:lnTo>
                  <a:lnTo>
                    <a:pt x="1180" y="2"/>
                  </a:lnTo>
                  <a:lnTo>
                    <a:pt x="1188" y="2"/>
                  </a:lnTo>
                  <a:lnTo>
                    <a:pt x="1195" y="0"/>
                  </a:lnTo>
                  <a:lnTo>
                    <a:pt x="1197" y="0"/>
                  </a:lnTo>
                  <a:lnTo>
                    <a:pt x="1199" y="0"/>
                  </a:lnTo>
                  <a:lnTo>
                    <a:pt x="1201" y="0"/>
                  </a:lnTo>
                  <a:lnTo>
                    <a:pt x="1205" y="0"/>
                  </a:lnTo>
                  <a:lnTo>
                    <a:pt x="1208" y="0"/>
                  </a:lnTo>
                  <a:lnTo>
                    <a:pt x="1211" y="0"/>
                  </a:lnTo>
                  <a:lnTo>
                    <a:pt x="1215" y="0"/>
                  </a:lnTo>
                  <a:lnTo>
                    <a:pt x="1218" y="0"/>
                  </a:lnTo>
                  <a:lnTo>
                    <a:pt x="1221" y="0"/>
                  </a:lnTo>
                  <a:lnTo>
                    <a:pt x="1225" y="0"/>
                  </a:lnTo>
                  <a:lnTo>
                    <a:pt x="1228" y="0"/>
                  </a:lnTo>
                  <a:lnTo>
                    <a:pt x="1232" y="0"/>
                  </a:lnTo>
                  <a:lnTo>
                    <a:pt x="1234" y="0"/>
                  </a:lnTo>
                  <a:lnTo>
                    <a:pt x="1237" y="0"/>
                  </a:lnTo>
                  <a:lnTo>
                    <a:pt x="1240" y="0"/>
                  </a:lnTo>
                  <a:lnTo>
                    <a:pt x="1243" y="0"/>
                  </a:lnTo>
                  <a:lnTo>
                    <a:pt x="1245" y="1"/>
                  </a:lnTo>
                  <a:lnTo>
                    <a:pt x="1247" y="1"/>
                  </a:lnTo>
                  <a:lnTo>
                    <a:pt x="1249" y="2"/>
                  </a:lnTo>
                  <a:lnTo>
                    <a:pt x="1252" y="2"/>
                  </a:lnTo>
                  <a:lnTo>
                    <a:pt x="1254" y="4"/>
                  </a:lnTo>
                  <a:lnTo>
                    <a:pt x="1258" y="4"/>
                  </a:lnTo>
                  <a:lnTo>
                    <a:pt x="1260" y="5"/>
                  </a:lnTo>
                  <a:lnTo>
                    <a:pt x="1264" y="5"/>
                  </a:lnTo>
                  <a:lnTo>
                    <a:pt x="1266" y="7"/>
                  </a:lnTo>
                  <a:lnTo>
                    <a:pt x="1269" y="7"/>
                  </a:lnTo>
                  <a:lnTo>
                    <a:pt x="1271" y="8"/>
                  </a:lnTo>
                  <a:lnTo>
                    <a:pt x="1275" y="8"/>
                  </a:lnTo>
                  <a:lnTo>
                    <a:pt x="1277" y="9"/>
                  </a:lnTo>
                  <a:lnTo>
                    <a:pt x="1279" y="9"/>
                  </a:lnTo>
                  <a:lnTo>
                    <a:pt x="1281" y="9"/>
                  </a:lnTo>
                  <a:lnTo>
                    <a:pt x="1285" y="9"/>
                  </a:lnTo>
                  <a:lnTo>
                    <a:pt x="1289" y="9"/>
                  </a:lnTo>
                  <a:lnTo>
                    <a:pt x="1293" y="9"/>
                  </a:lnTo>
                  <a:lnTo>
                    <a:pt x="1297" y="9"/>
                  </a:lnTo>
                  <a:lnTo>
                    <a:pt x="1302" y="9"/>
                  </a:lnTo>
                  <a:lnTo>
                    <a:pt x="1307" y="9"/>
                  </a:lnTo>
                  <a:lnTo>
                    <a:pt x="1312" y="7"/>
                  </a:lnTo>
                  <a:lnTo>
                    <a:pt x="1318" y="7"/>
                  </a:lnTo>
                  <a:lnTo>
                    <a:pt x="1323" y="5"/>
                  </a:lnTo>
                  <a:lnTo>
                    <a:pt x="1328" y="5"/>
                  </a:lnTo>
                  <a:lnTo>
                    <a:pt x="1333" y="4"/>
                  </a:lnTo>
                  <a:lnTo>
                    <a:pt x="1338" y="4"/>
                  </a:lnTo>
                  <a:lnTo>
                    <a:pt x="1343" y="2"/>
                  </a:lnTo>
                  <a:lnTo>
                    <a:pt x="1347" y="2"/>
                  </a:lnTo>
                  <a:lnTo>
                    <a:pt x="1352" y="1"/>
                  </a:lnTo>
                  <a:lnTo>
                    <a:pt x="1356" y="1"/>
                  </a:lnTo>
                  <a:lnTo>
                    <a:pt x="1361" y="0"/>
                  </a:lnTo>
                  <a:lnTo>
                    <a:pt x="1363" y="2"/>
                  </a:lnTo>
                  <a:lnTo>
                    <a:pt x="1366" y="2"/>
                  </a:lnTo>
                  <a:lnTo>
                    <a:pt x="1370" y="3"/>
                  </a:lnTo>
                  <a:lnTo>
                    <a:pt x="1374" y="3"/>
                  </a:lnTo>
                  <a:lnTo>
                    <a:pt x="1378" y="5"/>
                  </a:lnTo>
                  <a:lnTo>
                    <a:pt x="1383" y="6"/>
                  </a:lnTo>
                  <a:lnTo>
                    <a:pt x="1388" y="8"/>
                  </a:lnTo>
                  <a:lnTo>
                    <a:pt x="1393" y="8"/>
                  </a:lnTo>
                  <a:lnTo>
                    <a:pt x="1397" y="10"/>
                  </a:lnTo>
                  <a:lnTo>
                    <a:pt x="1402" y="12"/>
                  </a:lnTo>
                  <a:lnTo>
                    <a:pt x="1406" y="13"/>
                  </a:lnTo>
                  <a:lnTo>
                    <a:pt x="1411" y="13"/>
                  </a:lnTo>
                  <a:lnTo>
                    <a:pt x="1415" y="15"/>
                  </a:lnTo>
                  <a:lnTo>
                    <a:pt x="1419" y="15"/>
                  </a:lnTo>
                  <a:lnTo>
                    <a:pt x="1422" y="16"/>
                  </a:lnTo>
                  <a:lnTo>
                    <a:pt x="1427" y="16"/>
                  </a:lnTo>
                  <a:lnTo>
                    <a:pt x="1432" y="17"/>
                  </a:lnTo>
                  <a:lnTo>
                    <a:pt x="1438" y="17"/>
                  </a:lnTo>
                  <a:lnTo>
                    <a:pt x="1445" y="17"/>
                  </a:lnTo>
                  <a:lnTo>
                    <a:pt x="1452" y="17"/>
                  </a:lnTo>
                  <a:lnTo>
                    <a:pt x="1459" y="17"/>
                  </a:lnTo>
                  <a:lnTo>
                    <a:pt x="1467" y="16"/>
                  </a:lnTo>
                  <a:lnTo>
                    <a:pt x="1476" y="16"/>
                  </a:lnTo>
                  <a:lnTo>
                    <a:pt x="1485" y="14"/>
                  </a:lnTo>
                  <a:lnTo>
                    <a:pt x="1492" y="14"/>
                  </a:lnTo>
                  <a:lnTo>
                    <a:pt x="1500" y="13"/>
                  </a:lnTo>
                  <a:lnTo>
                    <a:pt x="1507" y="13"/>
                  </a:lnTo>
                  <a:lnTo>
                    <a:pt x="1516" y="11"/>
                  </a:lnTo>
                  <a:lnTo>
                    <a:pt x="1523" y="11"/>
                  </a:lnTo>
                  <a:lnTo>
                    <a:pt x="1531" y="10"/>
                  </a:lnTo>
                  <a:lnTo>
                    <a:pt x="1536" y="10"/>
                  </a:lnTo>
                  <a:lnTo>
                    <a:pt x="1544" y="9"/>
                  </a:lnTo>
                  <a:lnTo>
                    <a:pt x="1557" y="9"/>
                  </a:lnTo>
                  <a:lnTo>
                    <a:pt x="1571" y="9"/>
                  </a:lnTo>
                  <a:lnTo>
                    <a:pt x="1587" y="9"/>
                  </a:lnTo>
                  <a:lnTo>
                    <a:pt x="1605" y="9"/>
                  </a:lnTo>
                  <a:lnTo>
                    <a:pt x="1623" y="9"/>
                  </a:lnTo>
                  <a:lnTo>
                    <a:pt x="1643" y="9"/>
                  </a:lnTo>
                  <a:lnTo>
                    <a:pt x="1662" y="9"/>
                  </a:lnTo>
                  <a:lnTo>
                    <a:pt x="1683" y="9"/>
                  </a:lnTo>
                  <a:lnTo>
                    <a:pt x="1703" y="10"/>
                  </a:lnTo>
                  <a:lnTo>
                    <a:pt x="1722" y="10"/>
                  </a:lnTo>
                  <a:lnTo>
                    <a:pt x="1741" y="10"/>
                  </a:lnTo>
                  <a:lnTo>
                    <a:pt x="1760" y="10"/>
                  </a:lnTo>
                  <a:lnTo>
                    <a:pt x="1777" y="10"/>
                  </a:lnTo>
                  <a:lnTo>
                    <a:pt x="1794" y="10"/>
                  </a:lnTo>
                  <a:lnTo>
                    <a:pt x="1810" y="10"/>
                  </a:lnTo>
                  <a:lnTo>
                    <a:pt x="1825" y="9"/>
                  </a:lnTo>
                  <a:lnTo>
                    <a:pt x="1831" y="10"/>
                  </a:lnTo>
                  <a:lnTo>
                    <a:pt x="1840" y="10"/>
                  </a:lnTo>
                  <a:lnTo>
                    <a:pt x="1852" y="10"/>
                  </a:lnTo>
                  <a:lnTo>
                    <a:pt x="1865" y="10"/>
                  </a:lnTo>
                  <a:lnTo>
                    <a:pt x="1878" y="12"/>
                  </a:lnTo>
                  <a:lnTo>
                    <a:pt x="1894" y="12"/>
                  </a:lnTo>
                  <a:lnTo>
                    <a:pt x="1910" y="12"/>
                  </a:lnTo>
                  <a:lnTo>
                    <a:pt x="1926" y="12"/>
                  </a:lnTo>
                  <a:lnTo>
                    <a:pt x="1940" y="14"/>
                  </a:lnTo>
                  <a:lnTo>
                    <a:pt x="1956" y="14"/>
                  </a:lnTo>
                  <a:lnTo>
                    <a:pt x="1970" y="14"/>
                  </a:lnTo>
                  <a:lnTo>
                    <a:pt x="1983" y="14"/>
                  </a:lnTo>
                  <a:lnTo>
                    <a:pt x="1995" y="16"/>
                  </a:lnTo>
                  <a:lnTo>
                    <a:pt x="2004" y="16"/>
                  </a:lnTo>
                  <a:lnTo>
                    <a:pt x="2012" y="16"/>
                  </a:lnTo>
                  <a:lnTo>
                    <a:pt x="2017" y="16"/>
                  </a:lnTo>
                  <a:lnTo>
                    <a:pt x="2022" y="17"/>
                  </a:lnTo>
                  <a:lnTo>
                    <a:pt x="2029" y="17"/>
                  </a:lnTo>
                  <a:lnTo>
                    <a:pt x="2036" y="18"/>
                  </a:lnTo>
                  <a:lnTo>
                    <a:pt x="2044" y="18"/>
                  </a:lnTo>
                  <a:lnTo>
                    <a:pt x="2051" y="18"/>
                  </a:lnTo>
                  <a:lnTo>
                    <a:pt x="2060" y="18"/>
                  </a:lnTo>
                  <a:lnTo>
                    <a:pt x="2069" y="18"/>
                  </a:lnTo>
                  <a:lnTo>
                    <a:pt x="2078" y="17"/>
                  </a:lnTo>
                  <a:lnTo>
                    <a:pt x="2086" y="17"/>
                  </a:lnTo>
                  <a:lnTo>
                    <a:pt x="2096" y="17"/>
                  </a:lnTo>
                  <a:lnTo>
                    <a:pt x="2104" y="17"/>
                  </a:lnTo>
                  <a:lnTo>
                    <a:pt x="2113" y="17"/>
                  </a:lnTo>
                  <a:lnTo>
                    <a:pt x="2120" y="17"/>
                  </a:lnTo>
                  <a:lnTo>
                    <a:pt x="2128" y="17"/>
                  </a:lnTo>
                  <a:lnTo>
                    <a:pt x="2135" y="17"/>
                  </a:lnTo>
                  <a:lnTo>
                    <a:pt x="2142" y="16"/>
                  </a:lnTo>
                  <a:lnTo>
                    <a:pt x="2147" y="16"/>
                  </a:lnTo>
                  <a:lnTo>
                    <a:pt x="2154" y="16"/>
                  </a:lnTo>
                  <a:lnTo>
                    <a:pt x="2162" y="16"/>
                  </a:lnTo>
                  <a:lnTo>
                    <a:pt x="2171" y="16"/>
                  </a:lnTo>
                  <a:lnTo>
                    <a:pt x="2180" y="16"/>
                  </a:lnTo>
                  <a:lnTo>
                    <a:pt x="2189" y="16"/>
                  </a:lnTo>
                  <a:lnTo>
                    <a:pt x="2198" y="16"/>
                  </a:lnTo>
                  <a:lnTo>
                    <a:pt x="2208" y="16"/>
                  </a:lnTo>
                  <a:lnTo>
                    <a:pt x="2217" y="16"/>
                  </a:lnTo>
                  <a:lnTo>
                    <a:pt x="2226" y="16"/>
                  </a:lnTo>
                  <a:lnTo>
                    <a:pt x="2235" y="16"/>
                  </a:lnTo>
                  <a:lnTo>
                    <a:pt x="2244" y="16"/>
                  </a:lnTo>
                  <a:lnTo>
                    <a:pt x="2251" y="16"/>
                  </a:lnTo>
                  <a:lnTo>
                    <a:pt x="2259" y="16"/>
                  </a:lnTo>
                  <a:lnTo>
                    <a:pt x="2267" y="16"/>
                  </a:lnTo>
                  <a:lnTo>
                    <a:pt x="2274" y="16"/>
                  </a:lnTo>
                  <a:lnTo>
                    <a:pt x="2279" y="17"/>
                  </a:lnTo>
                  <a:lnTo>
                    <a:pt x="2285" y="17"/>
                  </a:lnTo>
                  <a:lnTo>
                    <a:pt x="2292" y="19"/>
                  </a:lnTo>
                  <a:lnTo>
                    <a:pt x="2301" y="19"/>
                  </a:lnTo>
                  <a:lnTo>
                    <a:pt x="2308" y="21"/>
                  </a:lnTo>
                  <a:lnTo>
                    <a:pt x="2317" y="21"/>
                  </a:lnTo>
                  <a:lnTo>
                    <a:pt x="2326" y="23"/>
                  </a:lnTo>
                  <a:lnTo>
                    <a:pt x="2336" y="23"/>
                  </a:lnTo>
                  <a:lnTo>
                    <a:pt x="2344" y="25"/>
                  </a:lnTo>
                  <a:lnTo>
                    <a:pt x="2353" y="27"/>
                  </a:lnTo>
                  <a:lnTo>
                    <a:pt x="2360" y="29"/>
                  </a:lnTo>
                  <a:lnTo>
                    <a:pt x="2370" y="29"/>
                  </a:lnTo>
                  <a:lnTo>
                    <a:pt x="2377" y="32"/>
                  </a:lnTo>
                  <a:lnTo>
                    <a:pt x="2384" y="34"/>
                  </a:lnTo>
                  <a:lnTo>
                    <a:pt x="2389" y="36"/>
                  </a:lnTo>
                  <a:lnTo>
                    <a:pt x="2395" y="38"/>
                  </a:lnTo>
                  <a:lnTo>
                    <a:pt x="2398" y="42"/>
                  </a:lnTo>
                  <a:lnTo>
                    <a:pt x="2402" y="45"/>
                  </a:lnTo>
                  <a:lnTo>
                    <a:pt x="2405" y="50"/>
                  </a:lnTo>
                  <a:lnTo>
                    <a:pt x="2409" y="54"/>
                  </a:lnTo>
                  <a:lnTo>
                    <a:pt x="2411" y="61"/>
                  </a:lnTo>
                  <a:lnTo>
                    <a:pt x="2415" y="66"/>
                  </a:lnTo>
                  <a:lnTo>
                    <a:pt x="2418" y="73"/>
                  </a:lnTo>
                  <a:lnTo>
                    <a:pt x="2422" y="79"/>
                  </a:lnTo>
                  <a:lnTo>
                    <a:pt x="2424" y="86"/>
                  </a:lnTo>
                  <a:lnTo>
                    <a:pt x="2427" y="93"/>
                  </a:lnTo>
                  <a:lnTo>
                    <a:pt x="2428" y="100"/>
                  </a:lnTo>
                  <a:lnTo>
                    <a:pt x="2431" y="105"/>
                  </a:lnTo>
                  <a:lnTo>
                    <a:pt x="2433" y="113"/>
                  </a:lnTo>
                  <a:lnTo>
                    <a:pt x="2435" y="118"/>
                  </a:lnTo>
                  <a:lnTo>
                    <a:pt x="2437" y="123"/>
                  </a:lnTo>
                  <a:lnTo>
                    <a:pt x="2439" y="127"/>
                  </a:lnTo>
                  <a:lnTo>
                    <a:pt x="2439" y="132"/>
                  </a:lnTo>
                  <a:lnTo>
                    <a:pt x="2439" y="137"/>
                  </a:lnTo>
                  <a:lnTo>
                    <a:pt x="2439" y="143"/>
                  </a:lnTo>
                  <a:lnTo>
                    <a:pt x="2439" y="148"/>
                  </a:lnTo>
                  <a:lnTo>
                    <a:pt x="2437" y="153"/>
                  </a:lnTo>
                  <a:lnTo>
                    <a:pt x="2437" y="158"/>
                  </a:lnTo>
                  <a:lnTo>
                    <a:pt x="2435" y="164"/>
                  </a:lnTo>
                  <a:lnTo>
                    <a:pt x="2435" y="167"/>
                  </a:lnTo>
                  <a:lnTo>
                    <a:pt x="2433" y="172"/>
                  </a:lnTo>
                  <a:lnTo>
                    <a:pt x="2431" y="177"/>
                  </a:lnTo>
                  <a:lnTo>
                    <a:pt x="2429" y="183"/>
                  </a:lnTo>
                  <a:lnTo>
                    <a:pt x="2428" y="186"/>
                  </a:lnTo>
                  <a:lnTo>
                    <a:pt x="2425" y="191"/>
                  </a:lnTo>
                  <a:lnTo>
                    <a:pt x="2423" y="195"/>
                  </a:lnTo>
                  <a:lnTo>
                    <a:pt x="2420" y="200"/>
                  </a:lnTo>
                  <a:lnTo>
                    <a:pt x="2418" y="203"/>
                  </a:lnTo>
                  <a:lnTo>
                    <a:pt x="2413" y="206"/>
                  </a:lnTo>
                  <a:lnTo>
                    <a:pt x="2406" y="210"/>
                  </a:lnTo>
                  <a:lnTo>
                    <a:pt x="2394" y="214"/>
                  </a:lnTo>
                  <a:lnTo>
                    <a:pt x="2381" y="216"/>
                  </a:lnTo>
                  <a:lnTo>
                    <a:pt x="2365" y="220"/>
                  </a:lnTo>
                  <a:lnTo>
                    <a:pt x="2348" y="221"/>
                  </a:lnTo>
                  <a:lnTo>
                    <a:pt x="2329" y="224"/>
                  </a:lnTo>
                  <a:lnTo>
                    <a:pt x="2311" y="226"/>
                  </a:lnTo>
                  <a:lnTo>
                    <a:pt x="2292" y="229"/>
                  </a:lnTo>
                  <a:lnTo>
                    <a:pt x="2273" y="231"/>
                  </a:lnTo>
                  <a:lnTo>
                    <a:pt x="2255" y="233"/>
                  </a:lnTo>
                  <a:lnTo>
                    <a:pt x="2239" y="235"/>
                  </a:lnTo>
                  <a:lnTo>
                    <a:pt x="2224" y="236"/>
                  </a:lnTo>
                  <a:lnTo>
                    <a:pt x="2213" y="238"/>
                  </a:lnTo>
                  <a:lnTo>
                    <a:pt x="2204" y="240"/>
                  </a:lnTo>
                  <a:lnTo>
                    <a:pt x="2198" y="240"/>
                  </a:lnTo>
                  <a:lnTo>
                    <a:pt x="2193" y="241"/>
                  </a:lnTo>
                  <a:lnTo>
                    <a:pt x="2186" y="241"/>
                  </a:lnTo>
                  <a:lnTo>
                    <a:pt x="2177" y="242"/>
                  </a:lnTo>
                  <a:lnTo>
                    <a:pt x="2167" y="242"/>
                  </a:lnTo>
                  <a:lnTo>
                    <a:pt x="2155" y="243"/>
                  </a:lnTo>
                  <a:lnTo>
                    <a:pt x="2144" y="243"/>
                  </a:lnTo>
                  <a:lnTo>
                    <a:pt x="2131" y="243"/>
                  </a:lnTo>
                  <a:lnTo>
                    <a:pt x="2118" y="243"/>
                  </a:lnTo>
                  <a:lnTo>
                    <a:pt x="2104" y="243"/>
                  </a:lnTo>
                  <a:lnTo>
                    <a:pt x="2091" y="243"/>
                  </a:lnTo>
                  <a:lnTo>
                    <a:pt x="2078" y="243"/>
                  </a:lnTo>
                  <a:lnTo>
                    <a:pt x="2066" y="243"/>
                  </a:lnTo>
                  <a:lnTo>
                    <a:pt x="2055" y="245"/>
                  </a:lnTo>
                  <a:lnTo>
                    <a:pt x="2046" y="245"/>
                  </a:lnTo>
                  <a:lnTo>
                    <a:pt x="2038" y="246"/>
                  </a:lnTo>
                  <a:lnTo>
                    <a:pt x="2033" y="246"/>
                  </a:lnTo>
                  <a:lnTo>
                    <a:pt x="2029" y="248"/>
                  </a:lnTo>
                  <a:lnTo>
                    <a:pt x="2022" y="248"/>
                  </a:lnTo>
                  <a:lnTo>
                    <a:pt x="2013" y="249"/>
                  </a:lnTo>
                  <a:lnTo>
                    <a:pt x="2001" y="249"/>
                  </a:lnTo>
                  <a:lnTo>
                    <a:pt x="1988" y="251"/>
                  </a:lnTo>
                  <a:lnTo>
                    <a:pt x="1974" y="251"/>
                  </a:lnTo>
                  <a:lnTo>
                    <a:pt x="1958" y="252"/>
                  </a:lnTo>
                  <a:lnTo>
                    <a:pt x="1943" y="252"/>
                  </a:lnTo>
                  <a:lnTo>
                    <a:pt x="1927" y="254"/>
                  </a:lnTo>
                  <a:lnTo>
                    <a:pt x="1912" y="254"/>
                  </a:lnTo>
                  <a:lnTo>
                    <a:pt x="1897" y="254"/>
                  </a:lnTo>
                  <a:lnTo>
                    <a:pt x="1884" y="254"/>
                  </a:lnTo>
                  <a:lnTo>
                    <a:pt x="1871" y="254"/>
                  </a:lnTo>
                  <a:lnTo>
                    <a:pt x="1862" y="254"/>
                  </a:lnTo>
                  <a:lnTo>
                    <a:pt x="1854" y="254"/>
                  </a:lnTo>
                  <a:lnTo>
                    <a:pt x="1850" y="254"/>
                  </a:lnTo>
                  <a:lnTo>
                    <a:pt x="1844" y="255"/>
                  </a:lnTo>
                  <a:lnTo>
                    <a:pt x="1837" y="256"/>
                  </a:lnTo>
                  <a:lnTo>
                    <a:pt x="1827" y="258"/>
                  </a:lnTo>
                  <a:lnTo>
                    <a:pt x="1816" y="260"/>
                  </a:lnTo>
                  <a:lnTo>
                    <a:pt x="1804" y="264"/>
                  </a:lnTo>
                  <a:lnTo>
                    <a:pt x="1791" y="266"/>
                  </a:lnTo>
                  <a:lnTo>
                    <a:pt x="1777" y="270"/>
                  </a:lnTo>
                  <a:lnTo>
                    <a:pt x="1764" y="272"/>
                  </a:lnTo>
                  <a:lnTo>
                    <a:pt x="1749" y="278"/>
                  </a:lnTo>
                  <a:lnTo>
                    <a:pt x="1736" y="281"/>
                  </a:lnTo>
                  <a:lnTo>
                    <a:pt x="1723" y="285"/>
                  </a:lnTo>
                  <a:lnTo>
                    <a:pt x="1712" y="289"/>
                  </a:lnTo>
                  <a:lnTo>
                    <a:pt x="1702" y="292"/>
                  </a:lnTo>
                  <a:lnTo>
                    <a:pt x="1694" y="296"/>
                  </a:lnTo>
                  <a:lnTo>
                    <a:pt x="1688" y="299"/>
                  </a:lnTo>
                  <a:lnTo>
                    <a:pt x="1685" y="302"/>
                  </a:lnTo>
                  <a:lnTo>
                    <a:pt x="1683" y="305"/>
                  </a:lnTo>
                  <a:lnTo>
                    <a:pt x="1682" y="306"/>
                  </a:lnTo>
                  <a:lnTo>
                    <a:pt x="1682" y="310"/>
                  </a:lnTo>
                  <a:lnTo>
                    <a:pt x="1682" y="312"/>
                  </a:lnTo>
                  <a:lnTo>
                    <a:pt x="1682" y="315"/>
                  </a:lnTo>
                  <a:lnTo>
                    <a:pt x="1682" y="319"/>
                  </a:lnTo>
                  <a:lnTo>
                    <a:pt x="1682" y="322"/>
                  </a:lnTo>
                  <a:lnTo>
                    <a:pt x="1683" y="325"/>
                  </a:lnTo>
                  <a:lnTo>
                    <a:pt x="1683" y="329"/>
                  </a:lnTo>
                  <a:lnTo>
                    <a:pt x="1683" y="333"/>
                  </a:lnTo>
                  <a:lnTo>
                    <a:pt x="1683" y="336"/>
                  </a:lnTo>
                  <a:lnTo>
                    <a:pt x="1685" y="339"/>
                  </a:lnTo>
                  <a:lnTo>
                    <a:pt x="1685" y="343"/>
                  </a:lnTo>
                  <a:lnTo>
                    <a:pt x="1685" y="345"/>
                  </a:lnTo>
                  <a:lnTo>
                    <a:pt x="1685" y="347"/>
                  </a:lnTo>
                  <a:lnTo>
                    <a:pt x="1685" y="349"/>
                  </a:lnTo>
                  <a:lnTo>
                    <a:pt x="1683" y="351"/>
                  </a:lnTo>
                  <a:lnTo>
                    <a:pt x="1682" y="353"/>
                  </a:lnTo>
                  <a:lnTo>
                    <a:pt x="1680" y="355"/>
                  </a:lnTo>
                  <a:lnTo>
                    <a:pt x="1678" y="356"/>
                  </a:lnTo>
                  <a:lnTo>
                    <a:pt x="1674" y="358"/>
                  </a:lnTo>
                  <a:lnTo>
                    <a:pt x="1673" y="360"/>
                  </a:lnTo>
                  <a:lnTo>
                    <a:pt x="1670" y="362"/>
                  </a:lnTo>
                  <a:lnTo>
                    <a:pt x="1669" y="362"/>
                  </a:lnTo>
                  <a:lnTo>
                    <a:pt x="1665" y="363"/>
                  </a:lnTo>
                  <a:lnTo>
                    <a:pt x="1663" y="365"/>
                  </a:lnTo>
                  <a:lnTo>
                    <a:pt x="1660" y="367"/>
                  </a:lnTo>
                  <a:lnTo>
                    <a:pt x="1658" y="368"/>
                  </a:lnTo>
                  <a:lnTo>
                    <a:pt x="1656" y="370"/>
                  </a:lnTo>
                  <a:lnTo>
                    <a:pt x="1654" y="371"/>
                  </a:lnTo>
                  <a:lnTo>
                    <a:pt x="1653" y="373"/>
                  </a:lnTo>
                  <a:lnTo>
                    <a:pt x="1652" y="373"/>
                  </a:lnTo>
                  <a:lnTo>
                    <a:pt x="1650" y="375"/>
                  </a:lnTo>
                  <a:lnTo>
                    <a:pt x="1648" y="377"/>
                  </a:lnTo>
                  <a:lnTo>
                    <a:pt x="1646" y="379"/>
                  </a:lnTo>
                  <a:lnTo>
                    <a:pt x="1645" y="381"/>
                  </a:lnTo>
                  <a:lnTo>
                    <a:pt x="1643" y="385"/>
                  </a:lnTo>
                  <a:lnTo>
                    <a:pt x="1641" y="387"/>
                  </a:lnTo>
                  <a:lnTo>
                    <a:pt x="1639" y="391"/>
                  </a:lnTo>
                  <a:lnTo>
                    <a:pt x="1638" y="393"/>
                  </a:lnTo>
                  <a:lnTo>
                    <a:pt x="1636" y="396"/>
                  </a:lnTo>
                  <a:lnTo>
                    <a:pt x="1634" y="399"/>
                  </a:lnTo>
                  <a:lnTo>
                    <a:pt x="1632" y="403"/>
                  </a:lnTo>
                  <a:lnTo>
                    <a:pt x="1630" y="405"/>
                  </a:lnTo>
                  <a:lnTo>
                    <a:pt x="1629" y="407"/>
                  </a:lnTo>
                  <a:lnTo>
                    <a:pt x="1627" y="409"/>
                  </a:lnTo>
                  <a:lnTo>
                    <a:pt x="1625" y="410"/>
                  </a:lnTo>
                  <a:lnTo>
                    <a:pt x="1625" y="411"/>
                  </a:lnTo>
                  <a:lnTo>
                    <a:pt x="1623" y="413"/>
                  </a:lnTo>
                  <a:lnTo>
                    <a:pt x="1622" y="415"/>
                  </a:lnTo>
                  <a:lnTo>
                    <a:pt x="1620" y="417"/>
                  </a:lnTo>
                  <a:lnTo>
                    <a:pt x="1619" y="418"/>
                  </a:lnTo>
                  <a:lnTo>
                    <a:pt x="1617" y="420"/>
                  </a:lnTo>
                  <a:lnTo>
                    <a:pt x="1616" y="422"/>
                  </a:lnTo>
                  <a:lnTo>
                    <a:pt x="1614" y="424"/>
                  </a:lnTo>
                  <a:lnTo>
                    <a:pt x="1612" y="424"/>
                  </a:lnTo>
                  <a:lnTo>
                    <a:pt x="1610" y="426"/>
                  </a:lnTo>
                  <a:lnTo>
                    <a:pt x="1608" y="428"/>
                  </a:lnTo>
                  <a:lnTo>
                    <a:pt x="1606" y="429"/>
                  </a:lnTo>
                  <a:lnTo>
                    <a:pt x="1604" y="431"/>
                  </a:lnTo>
                  <a:lnTo>
                    <a:pt x="1602" y="433"/>
                  </a:lnTo>
                  <a:lnTo>
                    <a:pt x="1602" y="435"/>
                  </a:lnTo>
                  <a:lnTo>
                    <a:pt x="1601" y="437"/>
                  </a:lnTo>
                  <a:lnTo>
                    <a:pt x="1601" y="437"/>
                  </a:lnTo>
                  <a:lnTo>
                    <a:pt x="1600" y="440"/>
                  </a:lnTo>
                  <a:lnTo>
                    <a:pt x="1600" y="442"/>
                  </a:lnTo>
                  <a:lnTo>
                    <a:pt x="1600" y="444"/>
                  </a:lnTo>
                  <a:lnTo>
                    <a:pt x="1601" y="446"/>
                  </a:lnTo>
                  <a:lnTo>
                    <a:pt x="1601" y="450"/>
                  </a:lnTo>
                  <a:lnTo>
                    <a:pt x="1602" y="451"/>
                  </a:lnTo>
                  <a:lnTo>
                    <a:pt x="1602" y="455"/>
                  </a:lnTo>
                  <a:lnTo>
                    <a:pt x="1604" y="457"/>
                  </a:lnTo>
                  <a:lnTo>
                    <a:pt x="1604" y="460"/>
                  </a:lnTo>
                  <a:lnTo>
                    <a:pt x="1605" y="463"/>
                  </a:lnTo>
                  <a:lnTo>
                    <a:pt x="1605" y="466"/>
                  </a:lnTo>
                  <a:lnTo>
                    <a:pt x="1606" y="468"/>
                  </a:lnTo>
                  <a:lnTo>
                    <a:pt x="1606" y="471"/>
                  </a:lnTo>
                  <a:lnTo>
                    <a:pt x="1608" y="473"/>
                  </a:lnTo>
                  <a:lnTo>
                    <a:pt x="1608" y="475"/>
                  </a:lnTo>
                  <a:lnTo>
                    <a:pt x="1610" y="476"/>
                  </a:lnTo>
                  <a:lnTo>
                    <a:pt x="1610" y="480"/>
                  </a:lnTo>
                  <a:lnTo>
                    <a:pt x="1611" y="485"/>
                  </a:lnTo>
                  <a:lnTo>
                    <a:pt x="1613" y="490"/>
                  </a:lnTo>
                  <a:lnTo>
                    <a:pt x="1614" y="494"/>
                  </a:lnTo>
                  <a:lnTo>
                    <a:pt x="1616" y="500"/>
                  </a:lnTo>
                  <a:lnTo>
                    <a:pt x="1618" y="505"/>
                  </a:lnTo>
                  <a:lnTo>
                    <a:pt x="1620" y="510"/>
                  </a:lnTo>
                  <a:lnTo>
                    <a:pt x="1623" y="515"/>
                  </a:lnTo>
                  <a:lnTo>
                    <a:pt x="1624" y="522"/>
                  </a:lnTo>
                  <a:lnTo>
                    <a:pt x="1626" y="527"/>
                  </a:lnTo>
                  <a:lnTo>
                    <a:pt x="1628" y="532"/>
                  </a:lnTo>
                  <a:lnTo>
                    <a:pt x="1630" y="538"/>
                  </a:lnTo>
                  <a:lnTo>
                    <a:pt x="1630" y="543"/>
                  </a:lnTo>
                  <a:lnTo>
                    <a:pt x="1632" y="547"/>
                  </a:lnTo>
                  <a:lnTo>
                    <a:pt x="1634" y="551"/>
                  </a:lnTo>
                  <a:lnTo>
                    <a:pt x="1635" y="555"/>
                  </a:lnTo>
                  <a:lnTo>
                    <a:pt x="1635" y="559"/>
                  </a:lnTo>
                  <a:lnTo>
                    <a:pt x="1635" y="561"/>
                  </a:lnTo>
                  <a:lnTo>
                    <a:pt x="1635" y="564"/>
                  </a:lnTo>
                  <a:lnTo>
                    <a:pt x="1635" y="566"/>
                  </a:lnTo>
                  <a:lnTo>
                    <a:pt x="1635" y="570"/>
                  </a:lnTo>
                  <a:lnTo>
                    <a:pt x="1635" y="573"/>
                  </a:lnTo>
                  <a:lnTo>
                    <a:pt x="1635" y="577"/>
                  </a:lnTo>
                  <a:lnTo>
                    <a:pt x="1636" y="580"/>
                  </a:lnTo>
                  <a:lnTo>
                    <a:pt x="1636" y="583"/>
                  </a:lnTo>
                  <a:lnTo>
                    <a:pt x="1636" y="587"/>
                  </a:lnTo>
                  <a:lnTo>
                    <a:pt x="1636" y="591"/>
                  </a:lnTo>
                  <a:lnTo>
                    <a:pt x="1636" y="594"/>
                  </a:lnTo>
                  <a:lnTo>
                    <a:pt x="1635" y="597"/>
                  </a:lnTo>
                  <a:lnTo>
                    <a:pt x="1635" y="599"/>
                  </a:lnTo>
                  <a:lnTo>
                    <a:pt x="1635" y="601"/>
                  </a:lnTo>
                  <a:lnTo>
                    <a:pt x="1635" y="603"/>
                  </a:lnTo>
                  <a:lnTo>
                    <a:pt x="1633" y="608"/>
                  </a:lnTo>
                  <a:lnTo>
                    <a:pt x="1631" y="612"/>
                  </a:lnTo>
                  <a:lnTo>
                    <a:pt x="1627" y="616"/>
                  </a:lnTo>
                  <a:lnTo>
                    <a:pt x="1626" y="619"/>
                  </a:lnTo>
                  <a:lnTo>
                    <a:pt x="1622" y="625"/>
                  </a:lnTo>
                  <a:lnTo>
                    <a:pt x="1619" y="628"/>
                  </a:lnTo>
                  <a:lnTo>
                    <a:pt x="1615" y="633"/>
                  </a:lnTo>
                  <a:lnTo>
                    <a:pt x="1612" y="636"/>
                  </a:lnTo>
                  <a:lnTo>
                    <a:pt x="1608" y="642"/>
                  </a:lnTo>
                  <a:lnTo>
                    <a:pt x="1604" y="646"/>
                  </a:lnTo>
                  <a:lnTo>
                    <a:pt x="1601" y="650"/>
                  </a:lnTo>
                  <a:lnTo>
                    <a:pt x="1597" y="654"/>
                  </a:lnTo>
                  <a:lnTo>
                    <a:pt x="1593" y="657"/>
                  </a:lnTo>
                  <a:lnTo>
                    <a:pt x="1590" y="661"/>
                  </a:lnTo>
                  <a:lnTo>
                    <a:pt x="1587" y="664"/>
                  </a:lnTo>
                  <a:lnTo>
                    <a:pt x="1585" y="666"/>
                  </a:lnTo>
                  <a:lnTo>
                    <a:pt x="1582" y="670"/>
                  </a:lnTo>
                  <a:lnTo>
                    <a:pt x="1580" y="671"/>
                  </a:lnTo>
                  <a:lnTo>
                    <a:pt x="1577" y="674"/>
                  </a:lnTo>
                  <a:lnTo>
                    <a:pt x="1575" y="676"/>
                  </a:lnTo>
                  <a:lnTo>
                    <a:pt x="1571" y="680"/>
                  </a:lnTo>
                  <a:lnTo>
                    <a:pt x="1570" y="682"/>
                  </a:lnTo>
                  <a:lnTo>
                    <a:pt x="1566" y="686"/>
                  </a:lnTo>
                  <a:lnTo>
                    <a:pt x="1565" y="687"/>
                  </a:lnTo>
                  <a:lnTo>
                    <a:pt x="1561" y="691"/>
                  </a:lnTo>
                  <a:lnTo>
                    <a:pt x="1558" y="694"/>
                  </a:lnTo>
                  <a:lnTo>
                    <a:pt x="1555" y="697"/>
                  </a:lnTo>
                  <a:lnTo>
                    <a:pt x="1553" y="699"/>
                  </a:lnTo>
                  <a:lnTo>
                    <a:pt x="1550" y="701"/>
                  </a:lnTo>
                  <a:lnTo>
                    <a:pt x="1548" y="703"/>
                  </a:lnTo>
                  <a:lnTo>
                    <a:pt x="1545" y="705"/>
                  </a:lnTo>
                  <a:lnTo>
                    <a:pt x="1544" y="706"/>
                  </a:lnTo>
                  <a:lnTo>
                    <a:pt x="1537" y="709"/>
                  </a:lnTo>
                  <a:lnTo>
                    <a:pt x="1532" y="711"/>
                  </a:lnTo>
                  <a:lnTo>
                    <a:pt x="1525" y="713"/>
                  </a:lnTo>
                  <a:lnTo>
                    <a:pt x="1519" y="714"/>
                  </a:lnTo>
                  <a:lnTo>
                    <a:pt x="1510" y="716"/>
                  </a:lnTo>
                  <a:lnTo>
                    <a:pt x="1503" y="717"/>
                  </a:lnTo>
                  <a:lnTo>
                    <a:pt x="1495" y="718"/>
                  </a:lnTo>
                  <a:lnTo>
                    <a:pt x="1488" y="718"/>
                  </a:lnTo>
                  <a:lnTo>
                    <a:pt x="1479" y="720"/>
                  </a:lnTo>
                  <a:lnTo>
                    <a:pt x="1472" y="722"/>
                  </a:lnTo>
                  <a:lnTo>
                    <a:pt x="1465" y="724"/>
                  </a:lnTo>
                  <a:lnTo>
                    <a:pt x="1458" y="726"/>
                  </a:lnTo>
                  <a:lnTo>
                    <a:pt x="1452" y="729"/>
                  </a:lnTo>
                  <a:lnTo>
                    <a:pt x="1448" y="731"/>
                  </a:lnTo>
                  <a:lnTo>
                    <a:pt x="1444" y="735"/>
                  </a:lnTo>
                  <a:lnTo>
                    <a:pt x="1443" y="737"/>
                  </a:lnTo>
                  <a:lnTo>
                    <a:pt x="1443" y="741"/>
                  </a:lnTo>
                  <a:lnTo>
                    <a:pt x="1443" y="743"/>
                  </a:lnTo>
                  <a:lnTo>
                    <a:pt x="1444" y="747"/>
                  </a:lnTo>
                  <a:lnTo>
                    <a:pt x="1446" y="749"/>
                  </a:lnTo>
                  <a:lnTo>
                    <a:pt x="1447" y="752"/>
                  </a:lnTo>
                  <a:lnTo>
                    <a:pt x="1450" y="756"/>
                  </a:lnTo>
                  <a:lnTo>
                    <a:pt x="1453" y="759"/>
                  </a:lnTo>
                  <a:lnTo>
                    <a:pt x="1457" y="761"/>
                  </a:lnTo>
                  <a:lnTo>
                    <a:pt x="1459" y="765"/>
                  </a:lnTo>
                  <a:lnTo>
                    <a:pt x="1463" y="768"/>
                  </a:lnTo>
                  <a:lnTo>
                    <a:pt x="1466" y="772"/>
                  </a:lnTo>
                  <a:lnTo>
                    <a:pt x="1469" y="774"/>
                  </a:lnTo>
                  <a:lnTo>
                    <a:pt x="1471" y="778"/>
                  </a:lnTo>
                  <a:lnTo>
                    <a:pt x="1473" y="780"/>
                  </a:lnTo>
                  <a:lnTo>
                    <a:pt x="1475" y="784"/>
                  </a:lnTo>
                  <a:lnTo>
                    <a:pt x="1476" y="786"/>
                  </a:lnTo>
                  <a:lnTo>
                    <a:pt x="1476" y="790"/>
                  </a:lnTo>
                  <a:lnTo>
                    <a:pt x="1476" y="794"/>
                  </a:lnTo>
                  <a:lnTo>
                    <a:pt x="1475" y="800"/>
                  </a:lnTo>
                  <a:lnTo>
                    <a:pt x="1475" y="803"/>
                  </a:lnTo>
                  <a:lnTo>
                    <a:pt x="1473" y="808"/>
                  </a:lnTo>
                  <a:lnTo>
                    <a:pt x="1473" y="813"/>
                  </a:lnTo>
                  <a:lnTo>
                    <a:pt x="1472" y="819"/>
                  </a:lnTo>
                  <a:lnTo>
                    <a:pt x="1472" y="822"/>
                  </a:lnTo>
                  <a:lnTo>
                    <a:pt x="1470" y="827"/>
                  </a:lnTo>
                  <a:lnTo>
                    <a:pt x="1468" y="832"/>
                  </a:lnTo>
                  <a:lnTo>
                    <a:pt x="1466" y="837"/>
                  </a:lnTo>
                  <a:lnTo>
                    <a:pt x="1465" y="841"/>
                  </a:lnTo>
                  <a:lnTo>
                    <a:pt x="1463" y="846"/>
                  </a:lnTo>
                  <a:lnTo>
                    <a:pt x="1462" y="850"/>
                  </a:lnTo>
                  <a:lnTo>
                    <a:pt x="1460" y="854"/>
                  </a:lnTo>
                  <a:lnTo>
                    <a:pt x="1459" y="856"/>
                  </a:lnTo>
                  <a:lnTo>
                    <a:pt x="1456" y="861"/>
                  </a:lnTo>
                  <a:lnTo>
                    <a:pt x="1454" y="865"/>
                  </a:lnTo>
                  <a:lnTo>
                    <a:pt x="1450" y="869"/>
                  </a:lnTo>
                  <a:lnTo>
                    <a:pt x="1448" y="872"/>
                  </a:lnTo>
                  <a:lnTo>
                    <a:pt x="1444" y="877"/>
                  </a:lnTo>
                  <a:lnTo>
                    <a:pt x="1440" y="881"/>
                  </a:lnTo>
                  <a:lnTo>
                    <a:pt x="1436" y="885"/>
                  </a:lnTo>
                  <a:lnTo>
                    <a:pt x="1433" y="888"/>
                  </a:lnTo>
                  <a:lnTo>
                    <a:pt x="1428" y="892"/>
                  </a:lnTo>
                  <a:lnTo>
                    <a:pt x="1424" y="896"/>
                  </a:lnTo>
                  <a:lnTo>
                    <a:pt x="1420" y="899"/>
                  </a:lnTo>
                  <a:lnTo>
                    <a:pt x="1416" y="902"/>
                  </a:lnTo>
                  <a:lnTo>
                    <a:pt x="1412" y="906"/>
                  </a:lnTo>
                  <a:lnTo>
                    <a:pt x="1409" y="908"/>
                  </a:lnTo>
                  <a:lnTo>
                    <a:pt x="1405" y="910"/>
                  </a:lnTo>
                  <a:lnTo>
                    <a:pt x="1402" y="912"/>
                  </a:lnTo>
                  <a:lnTo>
                    <a:pt x="1399" y="914"/>
                  </a:lnTo>
                  <a:lnTo>
                    <a:pt x="1397" y="914"/>
                  </a:lnTo>
                  <a:lnTo>
                    <a:pt x="1394" y="916"/>
                  </a:lnTo>
                  <a:lnTo>
                    <a:pt x="1393" y="916"/>
                  </a:lnTo>
                  <a:lnTo>
                    <a:pt x="1389" y="918"/>
                  </a:lnTo>
                  <a:lnTo>
                    <a:pt x="1386" y="918"/>
                  </a:lnTo>
                  <a:lnTo>
                    <a:pt x="1382" y="918"/>
                  </a:lnTo>
                  <a:lnTo>
                    <a:pt x="1381" y="918"/>
                  </a:lnTo>
                  <a:lnTo>
                    <a:pt x="1377" y="920"/>
                  </a:lnTo>
                  <a:lnTo>
                    <a:pt x="1374" y="920"/>
                  </a:lnTo>
                  <a:lnTo>
                    <a:pt x="1370" y="920"/>
                  </a:lnTo>
                  <a:lnTo>
                    <a:pt x="1369" y="920"/>
                  </a:lnTo>
                  <a:lnTo>
                    <a:pt x="1366" y="920"/>
                  </a:lnTo>
                  <a:lnTo>
                    <a:pt x="1364" y="920"/>
                  </a:lnTo>
                  <a:lnTo>
                    <a:pt x="1362" y="920"/>
                  </a:lnTo>
                  <a:lnTo>
                    <a:pt x="1361" y="920"/>
                  </a:lnTo>
                  <a:lnTo>
                    <a:pt x="1355" y="922"/>
                  </a:lnTo>
                  <a:lnTo>
                    <a:pt x="1350" y="923"/>
                  </a:lnTo>
                  <a:lnTo>
                    <a:pt x="1344" y="924"/>
                  </a:lnTo>
                  <a:lnTo>
                    <a:pt x="1339" y="926"/>
                  </a:lnTo>
                  <a:lnTo>
                    <a:pt x="1333" y="930"/>
                  </a:lnTo>
                  <a:lnTo>
                    <a:pt x="1328" y="931"/>
                  </a:lnTo>
                  <a:lnTo>
                    <a:pt x="1322" y="935"/>
                  </a:lnTo>
                  <a:lnTo>
                    <a:pt x="1317" y="937"/>
                  </a:lnTo>
                  <a:lnTo>
                    <a:pt x="1312" y="940"/>
                  </a:lnTo>
                  <a:lnTo>
                    <a:pt x="1307" y="944"/>
                  </a:lnTo>
                  <a:lnTo>
                    <a:pt x="1303" y="947"/>
                  </a:lnTo>
                  <a:lnTo>
                    <a:pt x="1300" y="950"/>
                  </a:lnTo>
                  <a:lnTo>
                    <a:pt x="1296" y="954"/>
                  </a:lnTo>
                  <a:lnTo>
                    <a:pt x="1294" y="955"/>
                  </a:lnTo>
                  <a:lnTo>
                    <a:pt x="1294" y="958"/>
                  </a:lnTo>
                  <a:lnTo>
                    <a:pt x="1294" y="960"/>
                  </a:lnTo>
                  <a:lnTo>
                    <a:pt x="1293" y="963"/>
                  </a:lnTo>
                  <a:lnTo>
                    <a:pt x="1293" y="966"/>
                  </a:lnTo>
                  <a:lnTo>
                    <a:pt x="1292" y="970"/>
                  </a:lnTo>
                  <a:lnTo>
                    <a:pt x="1291" y="973"/>
                  </a:lnTo>
                  <a:lnTo>
                    <a:pt x="1289" y="978"/>
                  </a:lnTo>
                  <a:lnTo>
                    <a:pt x="1287" y="981"/>
                  </a:lnTo>
                  <a:lnTo>
                    <a:pt x="1285" y="985"/>
                  </a:lnTo>
                  <a:lnTo>
                    <a:pt x="1284" y="989"/>
                  </a:lnTo>
                  <a:lnTo>
                    <a:pt x="1280" y="993"/>
                  </a:lnTo>
                  <a:lnTo>
                    <a:pt x="1278" y="997"/>
                  </a:lnTo>
                  <a:lnTo>
                    <a:pt x="1277" y="1000"/>
                  </a:lnTo>
                  <a:lnTo>
                    <a:pt x="1275" y="1004"/>
                  </a:lnTo>
                  <a:lnTo>
                    <a:pt x="1273" y="1008"/>
                  </a:lnTo>
                  <a:lnTo>
                    <a:pt x="1271" y="1011"/>
                  </a:lnTo>
                  <a:lnTo>
                    <a:pt x="1269" y="1014"/>
                  </a:lnTo>
                  <a:lnTo>
                    <a:pt x="1269" y="1016"/>
                  </a:lnTo>
                  <a:lnTo>
                    <a:pt x="1266" y="1019"/>
                  </a:lnTo>
                  <a:lnTo>
                    <a:pt x="1264" y="1023"/>
                  </a:lnTo>
                  <a:lnTo>
                    <a:pt x="1262" y="1026"/>
                  </a:lnTo>
                  <a:lnTo>
                    <a:pt x="1260" y="1029"/>
                  </a:lnTo>
                  <a:lnTo>
                    <a:pt x="1257" y="1034"/>
                  </a:lnTo>
                  <a:lnTo>
                    <a:pt x="1255" y="1038"/>
                  </a:lnTo>
                  <a:lnTo>
                    <a:pt x="1251" y="1042"/>
                  </a:lnTo>
                  <a:lnTo>
                    <a:pt x="1249" y="1045"/>
                  </a:lnTo>
                  <a:lnTo>
                    <a:pt x="1245" y="1050"/>
                  </a:lnTo>
                  <a:lnTo>
                    <a:pt x="1242" y="1053"/>
                  </a:lnTo>
                  <a:lnTo>
                    <a:pt x="1239" y="1057"/>
                  </a:lnTo>
                  <a:lnTo>
                    <a:pt x="1237" y="1060"/>
                  </a:lnTo>
                  <a:lnTo>
                    <a:pt x="1233" y="1063"/>
                  </a:lnTo>
                  <a:lnTo>
                    <a:pt x="1231" y="1066"/>
                  </a:lnTo>
                  <a:lnTo>
                    <a:pt x="1228" y="1068"/>
                  </a:lnTo>
                  <a:lnTo>
                    <a:pt x="1227" y="1070"/>
                  </a:lnTo>
                  <a:lnTo>
                    <a:pt x="1223" y="1074"/>
                  </a:lnTo>
                  <a:lnTo>
                    <a:pt x="1221" y="1075"/>
                  </a:lnTo>
                  <a:lnTo>
                    <a:pt x="1217" y="1078"/>
                  </a:lnTo>
                  <a:lnTo>
                    <a:pt x="1214" y="1080"/>
                  </a:lnTo>
                  <a:lnTo>
                    <a:pt x="1209" y="1084"/>
                  </a:lnTo>
                  <a:lnTo>
                    <a:pt x="1206" y="1085"/>
                  </a:lnTo>
                  <a:lnTo>
                    <a:pt x="1202" y="1088"/>
                  </a:lnTo>
                  <a:lnTo>
                    <a:pt x="1199" y="1090"/>
                  </a:lnTo>
                  <a:lnTo>
                    <a:pt x="1193" y="1094"/>
                  </a:lnTo>
                  <a:lnTo>
                    <a:pt x="1190" y="1095"/>
                  </a:lnTo>
                  <a:lnTo>
                    <a:pt x="1186" y="1097"/>
                  </a:lnTo>
                  <a:lnTo>
                    <a:pt x="1182" y="1099"/>
                  </a:lnTo>
                  <a:lnTo>
                    <a:pt x="1178" y="1101"/>
                  </a:lnTo>
                  <a:lnTo>
                    <a:pt x="1174" y="1102"/>
                  </a:lnTo>
                  <a:lnTo>
                    <a:pt x="1171" y="1103"/>
                  </a:lnTo>
                  <a:lnTo>
                    <a:pt x="1168" y="1103"/>
                  </a:lnTo>
                  <a:lnTo>
                    <a:pt x="1163" y="1104"/>
                  </a:lnTo>
                  <a:lnTo>
                    <a:pt x="1158" y="1104"/>
                  </a:lnTo>
                  <a:lnTo>
                    <a:pt x="1151" y="1104"/>
                  </a:lnTo>
                  <a:lnTo>
                    <a:pt x="1146" y="1104"/>
                  </a:lnTo>
                  <a:lnTo>
                    <a:pt x="1139" y="1104"/>
                  </a:lnTo>
                  <a:lnTo>
                    <a:pt x="1132" y="1103"/>
                  </a:lnTo>
                  <a:lnTo>
                    <a:pt x="1125" y="1101"/>
                  </a:lnTo>
                  <a:lnTo>
                    <a:pt x="1119" y="1100"/>
                  </a:lnTo>
                  <a:lnTo>
                    <a:pt x="1111" y="1098"/>
                  </a:lnTo>
                  <a:lnTo>
                    <a:pt x="1104" y="1097"/>
                  </a:lnTo>
                  <a:lnTo>
                    <a:pt x="1097" y="1095"/>
                  </a:lnTo>
                  <a:lnTo>
                    <a:pt x="1090" y="1093"/>
                  </a:lnTo>
                  <a:lnTo>
                    <a:pt x="1083" y="1092"/>
                  </a:lnTo>
                  <a:lnTo>
                    <a:pt x="1078" y="1090"/>
                  </a:lnTo>
                  <a:lnTo>
                    <a:pt x="1073" y="1088"/>
                  </a:lnTo>
                  <a:lnTo>
                    <a:pt x="1069" y="1085"/>
                  </a:lnTo>
                  <a:lnTo>
                    <a:pt x="1062" y="1084"/>
                  </a:lnTo>
                  <a:lnTo>
                    <a:pt x="1055" y="1081"/>
                  </a:lnTo>
                  <a:lnTo>
                    <a:pt x="1047" y="1078"/>
                  </a:lnTo>
                  <a:lnTo>
                    <a:pt x="1040" y="1074"/>
                  </a:lnTo>
                  <a:lnTo>
                    <a:pt x="1031" y="1071"/>
                  </a:lnTo>
                  <a:lnTo>
                    <a:pt x="1022" y="1066"/>
                  </a:lnTo>
                  <a:lnTo>
                    <a:pt x="1014" y="1061"/>
                  </a:lnTo>
                  <a:lnTo>
                    <a:pt x="1006" y="1056"/>
                  </a:lnTo>
                  <a:lnTo>
                    <a:pt x="998" y="1052"/>
                  </a:lnTo>
                  <a:lnTo>
                    <a:pt x="989" y="1047"/>
                  </a:lnTo>
                  <a:lnTo>
                    <a:pt x="981" y="1043"/>
                  </a:lnTo>
                  <a:lnTo>
                    <a:pt x="973" y="1037"/>
                  </a:lnTo>
                  <a:lnTo>
                    <a:pt x="965" y="1034"/>
                  </a:lnTo>
                  <a:lnTo>
                    <a:pt x="958" y="1029"/>
                  </a:lnTo>
                  <a:lnTo>
                    <a:pt x="951" y="1027"/>
                  </a:lnTo>
                  <a:lnTo>
                    <a:pt x="945" y="1024"/>
                  </a:lnTo>
                  <a:lnTo>
                    <a:pt x="940" y="1023"/>
                  </a:lnTo>
                  <a:lnTo>
                    <a:pt x="936" y="1021"/>
                  </a:lnTo>
                  <a:lnTo>
                    <a:pt x="931" y="1019"/>
                  </a:lnTo>
                  <a:lnTo>
                    <a:pt x="926" y="1016"/>
                  </a:lnTo>
                  <a:lnTo>
                    <a:pt x="920" y="1015"/>
                  </a:lnTo>
                  <a:lnTo>
                    <a:pt x="915" y="1013"/>
                  </a:lnTo>
                  <a:lnTo>
                    <a:pt x="909" y="1011"/>
                  </a:lnTo>
                  <a:lnTo>
                    <a:pt x="904" y="1008"/>
                  </a:lnTo>
                  <a:lnTo>
                    <a:pt x="897" y="1006"/>
                  </a:lnTo>
                  <a:lnTo>
                    <a:pt x="891" y="1005"/>
                  </a:lnTo>
                  <a:lnTo>
                    <a:pt x="886" y="1003"/>
                  </a:lnTo>
                  <a:lnTo>
                    <a:pt x="881" y="1002"/>
                  </a:lnTo>
                  <a:lnTo>
                    <a:pt x="875" y="1002"/>
                  </a:lnTo>
                  <a:lnTo>
                    <a:pt x="870" y="1000"/>
                  </a:lnTo>
                  <a:lnTo>
                    <a:pt x="865" y="1000"/>
                  </a:lnTo>
                  <a:lnTo>
                    <a:pt x="862" y="1000"/>
                  </a:lnTo>
                  <a:lnTo>
                    <a:pt x="860" y="1002"/>
                  </a:lnTo>
                  <a:lnTo>
                    <a:pt x="858" y="1002"/>
                  </a:lnTo>
                  <a:lnTo>
                    <a:pt x="856" y="1003"/>
                  </a:lnTo>
                  <a:lnTo>
                    <a:pt x="855" y="1003"/>
                  </a:lnTo>
                  <a:lnTo>
                    <a:pt x="854" y="1005"/>
                  </a:lnTo>
                  <a:lnTo>
                    <a:pt x="852" y="1006"/>
                  </a:lnTo>
                  <a:lnTo>
                    <a:pt x="850" y="1008"/>
                  </a:lnTo>
                  <a:lnTo>
                    <a:pt x="849" y="1008"/>
                  </a:lnTo>
                  <a:lnTo>
                    <a:pt x="847" y="1009"/>
                  </a:lnTo>
                  <a:lnTo>
                    <a:pt x="846" y="1011"/>
                  </a:lnTo>
                  <a:lnTo>
                    <a:pt x="844" y="1013"/>
                  </a:lnTo>
                  <a:lnTo>
                    <a:pt x="842" y="1013"/>
                  </a:lnTo>
                  <a:lnTo>
                    <a:pt x="840" y="1015"/>
                  </a:lnTo>
                  <a:lnTo>
                    <a:pt x="838" y="1015"/>
                  </a:lnTo>
                  <a:lnTo>
                    <a:pt x="836" y="1016"/>
                  </a:lnTo>
                  <a:lnTo>
                    <a:pt x="836" y="1016"/>
                  </a:lnTo>
                  <a:lnTo>
                    <a:pt x="831" y="1018"/>
                  </a:lnTo>
                  <a:lnTo>
                    <a:pt x="827" y="1018"/>
                  </a:lnTo>
                  <a:lnTo>
                    <a:pt x="821" y="1019"/>
                  </a:lnTo>
                  <a:lnTo>
                    <a:pt x="816" y="1019"/>
                  </a:lnTo>
                  <a:lnTo>
                    <a:pt x="809" y="1019"/>
                  </a:lnTo>
                  <a:lnTo>
                    <a:pt x="803" y="1019"/>
                  </a:lnTo>
                  <a:lnTo>
                    <a:pt x="797" y="1019"/>
                  </a:lnTo>
                  <a:lnTo>
                    <a:pt x="791" y="1019"/>
                  </a:lnTo>
                  <a:lnTo>
                    <a:pt x="784" y="1019"/>
                  </a:lnTo>
                  <a:lnTo>
                    <a:pt x="778" y="1019"/>
                  </a:lnTo>
                  <a:lnTo>
                    <a:pt x="771" y="1019"/>
                  </a:lnTo>
                  <a:lnTo>
                    <a:pt x="766" y="1018"/>
                  </a:lnTo>
                  <a:lnTo>
                    <a:pt x="760" y="1018"/>
                  </a:lnTo>
                  <a:lnTo>
                    <a:pt x="754" y="1018"/>
                  </a:lnTo>
                  <a:lnTo>
                    <a:pt x="750" y="1018"/>
                  </a:lnTo>
                  <a:lnTo>
                    <a:pt x="746" y="1016"/>
                  </a:lnTo>
                  <a:lnTo>
                    <a:pt x="743" y="1016"/>
                  </a:lnTo>
                  <a:lnTo>
                    <a:pt x="739" y="1015"/>
                  </a:lnTo>
                  <a:lnTo>
                    <a:pt x="735" y="1015"/>
                  </a:lnTo>
                  <a:lnTo>
                    <a:pt x="732" y="1013"/>
                  </a:lnTo>
                  <a:lnTo>
                    <a:pt x="727" y="1013"/>
                  </a:lnTo>
                  <a:lnTo>
                    <a:pt x="723" y="1012"/>
                  </a:lnTo>
                  <a:lnTo>
                    <a:pt x="719" y="1010"/>
                  </a:lnTo>
                  <a:lnTo>
                    <a:pt x="716" y="1008"/>
                  </a:lnTo>
                  <a:lnTo>
                    <a:pt x="710" y="1008"/>
                  </a:lnTo>
                  <a:lnTo>
                    <a:pt x="707" y="1006"/>
                  </a:lnTo>
                  <a:lnTo>
                    <a:pt x="703" y="1005"/>
                  </a:lnTo>
                  <a:lnTo>
                    <a:pt x="700" y="1003"/>
                  </a:lnTo>
                  <a:lnTo>
                    <a:pt x="696" y="1003"/>
                  </a:lnTo>
                  <a:lnTo>
                    <a:pt x="693" y="1002"/>
                  </a:lnTo>
                  <a:lnTo>
                    <a:pt x="689" y="1002"/>
                  </a:lnTo>
                  <a:lnTo>
                    <a:pt x="687" y="1000"/>
                  </a:lnTo>
                  <a:lnTo>
                    <a:pt x="680" y="1000"/>
                  </a:lnTo>
                  <a:lnTo>
                    <a:pt x="673" y="999"/>
                  </a:lnTo>
                  <a:lnTo>
                    <a:pt x="664" y="999"/>
                  </a:lnTo>
                  <a:lnTo>
                    <a:pt x="656" y="997"/>
                  </a:lnTo>
                  <a:lnTo>
                    <a:pt x="646" y="997"/>
                  </a:lnTo>
                  <a:lnTo>
                    <a:pt x="637" y="997"/>
                  </a:lnTo>
                  <a:lnTo>
                    <a:pt x="628" y="997"/>
                  </a:lnTo>
                  <a:lnTo>
                    <a:pt x="620" y="996"/>
                  </a:lnTo>
                  <a:lnTo>
                    <a:pt x="609" y="996"/>
                  </a:lnTo>
                  <a:lnTo>
                    <a:pt x="600" y="996"/>
                  </a:lnTo>
                  <a:lnTo>
                    <a:pt x="591" y="996"/>
                  </a:lnTo>
                  <a:lnTo>
                    <a:pt x="583" y="995"/>
                  </a:lnTo>
                  <a:lnTo>
                    <a:pt x="574" y="995"/>
                  </a:lnTo>
                  <a:lnTo>
                    <a:pt x="567" y="994"/>
                  </a:lnTo>
                  <a:lnTo>
                    <a:pt x="560" y="993"/>
                  </a:lnTo>
                  <a:lnTo>
                    <a:pt x="555" y="991"/>
                  </a:lnTo>
                  <a:lnTo>
                    <a:pt x="547" y="990"/>
                  </a:lnTo>
                  <a:lnTo>
                    <a:pt x="541" y="989"/>
                  </a:lnTo>
                  <a:lnTo>
                    <a:pt x="535" y="986"/>
                  </a:lnTo>
                  <a:lnTo>
                    <a:pt x="527" y="982"/>
                  </a:lnTo>
                  <a:lnTo>
                    <a:pt x="518" y="979"/>
                  </a:lnTo>
                  <a:lnTo>
                    <a:pt x="511" y="976"/>
                  </a:lnTo>
                  <a:lnTo>
                    <a:pt x="503" y="973"/>
                  </a:lnTo>
                  <a:lnTo>
                    <a:pt x="496" y="968"/>
                  </a:lnTo>
                  <a:lnTo>
                    <a:pt x="487" y="965"/>
                  </a:lnTo>
                  <a:lnTo>
                    <a:pt x="480" y="961"/>
                  </a:lnTo>
                  <a:lnTo>
                    <a:pt x="471" y="958"/>
                  </a:lnTo>
                  <a:lnTo>
                    <a:pt x="464" y="954"/>
                  </a:lnTo>
                  <a:lnTo>
                    <a:pt x="456" y="952"/>
                  </a:lnTo>
                  <a:lnTo>
                    <a:pt x="449" y="948"/>
                  </a:lnTo>
                  <a:lnTo>
                    <a:pt x="443" y="946"/>
                  </a:lnTo>
                  <a:lnTo>
                    <a:pt x="438" y="943"/>
                  </a:lnTo>
                  <a:lnTo>
                    <a:pt x="427" y="942"/>
                  </a:lnTo>
                  <a:lnTo>
                    <a:pt x="412" y="939"/>
                  </a:lnTo>
                  <a:lnTo>
                    <a:pt x="390" y="934"/>
                  </a:lnTo>
                  <a:lnTo>
                    <a:pt x="365" y="929"/>
                  </a:lnTo>
                  <a:lnTo>
                    <a:pt x="335" y="924"/>
                  </a:lnTo>
                  <a:lnTo>
                    <a:pt x="303" y="917"/>
                  </a:lnTo>
                  <a:lnTo>
                    <a:pt x="270" y="911"/>
                  </a:lnTo>
                  <a:lnTo>
                    <a:pt x="236" y="904"/>
                  </a:lnTo>
                  <a:lnTo>
                    <a:pt x="201" y="899"/>
                  </a:lnTo>
                  <a:lnTo>
                    <a:pt x="169" y="894"/>
                  </a:lnTo>
                  <a:lnTo>
                    <a:pt x="137" y="890"/>
                  </a:lnTo>
                  <a:lnTo>
                    <a:pt x="109" y="885"/>
                  </a:lnTo>
                  <a:lnTo>
                    <a:pt x="84" y="883"/>
                  </a:lnTo>
                  <a:lnTo>
                    <a:pt x="64" y="882"/>
                  </a:lnTo>
                  <a:lnTo>
                    <a:pt x="50" y="883"/>
                  </a:lnTo>
                  <a:lnTo>
                    <a:pt x="43" y="886"/>
                  </a:lnTo>
                  <a:lnTo>
                    <a:pt x="39" y="882"/>
                  </a:lnTo>
                  <a:lnTo>
                    <a:pt x="36" y="865"/>
                  </a:lnTo>
                  <a:lnTo>
                    <a:pt x="32" y="838"/>
                  </a:lnTo>
                  <a:lnTo>
                    <a:pt x="29" y="801"/>
                  </a:lnTo>
                  <a:lnTo>
                    <a:pt x="24" y="759"/>
                  </a:lnTo>
                  <a:lnTo>
                    <a:pt x="21" y="711"/>
                  </a:lnTo>
                  <a:lnTo>
                    <a:pt x="17" y="659"/>
                  </a:lnTo>
                  <a:lnTo>
                    <a:pt x="13" y="605"/>
                  </a:lnTo>
                  <a:lnTo>
                    <a:pt x="10" y="552"/>
                  </a:lnTo>
                  <a:lnTo>
                    <a:pt x="6" y="500"/>
                  </a:lnTo>
                  <a:lnTo>
                    <a:pt x="4" y="453"/>
                  </a:lnTo>
                  <a:lnTo>
                    <a:pt x="2" y="409"/>
                  </a:lnTo>
                  <a:lnTo>
                    <a:pt x="0" y="374"/>
                  </a:lnTo>
                  <a:lnTo>
                    <a:pt x="0" y="346"/>
                  </a:lnTo>
                  <a:lnTo>
                    <a:pt x="2" y="329"/>
                  </a:lnTo>
                  <a:lnTo>
                    <a:pt x="4" y="324"/>
                  </a:lnTo>
                  <a:lnTo>
                    <a:pt x="9" y="327"/>
                  </a:lnTo>
                  <a:lnTo>
                    <a:pt x="18" y="328"/>
                  </a:lnTo>
                  <a:lnTo>
                    <a:pt x="29" y="327"/>
                  </a:lnTo>
                  <a:lnTo>
                    <a:pt x="42" y="324"/>
                  </a:lnTo>
                  <a:lnTo>
                    <a:pt x="56" y="320"/>
                  </a:lnTo>
                  <a:lnTo>
                    <a:pt x="71" y="314"/>
                  </a:lnTo>
                  <a:lnTo>
                    <a:pt x="87" y="307"/>
                  </a:lnTo>
                  <a:lnTo>
                    <a:pt x="104" y="301"/>
                  </a:lnTo>
                  <a:lnTo>
                    <a:pt x="120" y="295"/>
                  </a:lnTo>
                  <a:lnTo>
                    <a:pt x="136" y="289"/>
                  </a:lnTo>
                  <a:lnTo>
                    <a:pt x="151" y="283"/>
                  </a:lnTo>
                  <a:lnTo>
                    <a:pt x="166" y="278"/>
                  </a:lnTo>
                  <a:lnTo>
                    <a:pt x="178" y="276"/>
                  </a:lnTo>
                  <a:lnTo>
                    <a:pt x="190" y="274"/>
                  </a:lnTo>
                  <a:lnTo>
                    <a:pt x="198" y="275"/>
                  </a:lnTo>
                  <a:lnTo>
                    <a:pt x="205" y="277"/>
                  </a:lnTo>
                  <a:lnTo>
                    <a:pt x="205" y="277"/>
                  </a:lnTo>
                </a:path>
              </a:pathLst>
            </a:custGeom>
            <a:solidFill>
              <a:srgbClr val="FF9F9F"/>
            </a:solidFill>
            <a:ln w="9088" cap="flat" cmpd="sng">
              <a:solidFill>
                <a:srgbClr val="008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29" name="Freeform 333"/>
            <p:cNvSpPr>
              <a:spLocks/>
            </p:cNvSpPr>
            <p:nvPr/>
          </p:nvSpPr>
          <p:spPr bwMode="auto">
            <a:xfrm>
              <a:off x="960" y="3736"/>
              <a:ext cx="7" cy="7"/>
            </a:xfrm>
            <a:custGeom>
              <a:avLst/>
              <a:gdLst/>
              <a:ahLst/>
              <a:cxnLst>
                <a:cxn ang="0">
                  <a:pos x="2" y="6"/>
                </a:cxn>
                <a:cxn ang="0">
                  <a:pos x="6" y="3"/>
                </a:cxn>
                <a:cxn ang="0">
                  <a:pos x="0" y="0"/>
                </a:cxn>
                <a:cxn ang="0">
                  <a:pos x="1" y="0"/>
                </a:cxn>
                <a:cxn ang="0">
                  <a:pos x="1" y="0"/>
                </a:cxn>
                <a:cxn ang="0">
                  <a:pos x="1" y="0"/>
                </a:cxn>
                <a:cxn ang="0">
                  <a:pos x="1" y="0"/>
                </a:cxn>
                <a:cxn ang="0">
                  <a:pos x="2" y="0"/>
                </a:cxn>
                <a:cxn ang="0">
                  <a:pos x="2" y="0"/>
                </a:cxn>
                <a:cxn ang="0">
                  <a:pos x="2" y="0"/>
                </a:cxn>
                <a:cxn ang="0">
                  <a:pos x="2" y="0"/>
                </a:cxn>
                <a:cxn ang="0">
                  <a:pos x="2" y="0"/>
                </a:cxn>
                <a:cxn ang="0">
                  <a:pos x="2" y="0"/>
                </a:cxn>
                <a:cxn ang="0">
                  <a:pos x="2" y="0"/>
                </a:cxn>
                <a:cxn ang="0">
                  <a:pos x="2" y="0"/>
                </a:cxn>
                <a:cxn ang="0">
                  <a:pos x="2" y="1"/>
                </a:cxn>
                <a:cxn ang="0">
                  <a:pos x="2" y="1"/>
                </a:cxn>
                <a:cxn ang="0">
                  <a:pos x="2" y="3"/>
                </a:cxn>
                <a:cxn ang="0">
                  <a:pos x="2" y="3"/>
                </a:cxn>
                <a:cxn ang="0">
                  <a:pos x="2" y="3"/>
                </a:cxn>
                <a:cxn ang="0">
                  <a:pos x="2" y="3"/>
                </a:cxn>
                <a:cxn ang="0">
                  <a:pos x="2" y="3"/>
                </a:cxn>
                <a:cxn ang="0">
                  <a:pos x="2" y="3"/>
                </a:cxn>
                <a:cxn ang="0">
                  <a:pos x="2" y="4"/>
                </a:cxn>
                <a:cxn ang="0">
                  <a:pos x="2" y="4"/>
                </a:cxn>
                <a:cxn ang="0">
                  <a:pos x="2" y="4"/>
                </a:cxn>
                <a:cxn ang="0">
                  <a:pos x="2" y="5"/>
                </a:cxn>
                <a:cxn ang="0">
                  <a:pos x="2" y="5"/>
                </a:cxn>
                <a:cxn ang="0">
                  <a:pos x="2" y="5"/>
                </a:cxn>
                <a:cxn ang="0">
                  <a:pos x="2" y="5"/>
                </a:cxn>
                <a:cxn ang="0">
                  <a:pos x="2" y="6"/>
                </a:cxn>
                <a:cxn ang="0">
                  <a:pos x="2" y="6"/>
                </a:cxn>
                <a:cxn ang="0">
                  <a:pos x="2" y="6"/>
                </a:cxn>
                <a:cxn ang="0">
                  <a:pos x="2" y="6"/>
                </a:cxn>
              </a:cxnLst>
              <a:rect l="0" t="0" r="r" b="b"/>
              <a:pathLst>
                <a:path w="7" h="7">
                  <a:moveTo>
                    <a:pt x="2" y="6"/>
                  </a:moveTo>
                  <a:lnTo>
                    <a:pt x="6" y="3"/>
                  </a:lnTo>
                  <a:lnTo>
                    <a:pt x="0" y="0"/>
                  </a:lnTo>
                  <a:lnTo>
                    <a:pt x="1" y="0"/>
                  </a:lnTo>
                  <a:lnTo>
                    <a:pt x="1" y="0"/>
                  </a:lnTo>
                  <a:lnTo>
                    <a:pt x="1" y="0"/>
                  </a:lnTo>
                  <a:lnTo>
                    <a:pt x="1" y="0"/>
                  </a:lnTo>
                  <a:lnTo>
                    <a:pt x="2" y="0"/>
                  </a:lnTo>
                  <a:lnTo>
                    <a:pt x="2" y="0"/>
                  </a:lnTo>
                  <a:lnTo>
                    <a:pt x="2" y="0"/>
                  </a:lnTo>
                  <a:lnTo>
                    <a:pt x="2" y="0"/>
                  </a:lnTo>
                  <a:lnTo>
                    <a:pt x="2" y="0"/>
                  </a:lnTo>
                  <a:lnTo>
                    <a:pt x="2" y="0"/>
                  </a:lnTo>
                  <a:lnTo>
                    <a:pt x="2" y="0"/>
                  </a:lnTo>
                  <a:lnTo>
                    <a:pt x="2" y="0"/>
                  </a:lnTo>
                  <a:lnTo>
                    <a:pt x="2" y="1"/>
                  </a:lnTo>
                  <a:lnTo>
                    <a:pt x="2" y="1"/>
                  </a:lnTo>
                  <a:lnTo>
                    <a:pt x="2" y="3"/>
                  </a:lnTo>
                  <a:lnTo>
                    <a:pt x="2" y="3"/>
                  </a:lnTo>
                  <a:lnTo>
                    <a:pt x="2" y="3"/>
                  </a:lnTo>
                  <a:lnTo>
                    <a:pt x="2" y="3"/>
                  </a:lnTo>
                  <a:lnTo>
                    <a:pt x="2" y="3"/>
                  </a:lnTo>
                  <a:lnTo>
                    <a:pt x="2" y="3"/>
                  </a:lnTo>
                  <a:lnTo>
                    <a:pt x="2" y="4"/>
                  </a:lnTo>
                  <a:lnTo>
                    <a:pt x="2" y="4"/>
                  </a:lnTo>
                  <a:lnTo>
                    <a:pt x="2" y="4"/>
                  </a:lnTo>
                  <a:lnTo>
                    <a:pt x="2" y="5"/>
                  </a:lnTo>
                  <a:lnTo>
                    <a:pt x="2" y="5"/>
                  </a:lnTo>
                  <a:lnTo>
                    <a:pt x="2" y="5"/>
                  </a:lnTo>
                  <a:lnTo>
                    <a:pt x="2" y="5"/>
                  </a:lnTo>
                  <a:lnTo>
                    <a:pt x="2" y="6"/>
                  </a:lnTo>
                  <a:lnTo>
                    <a:pt x="2" y="6"/>
                  </a:lnTo>
                  <a:lnTo>
                    <a:pt x="2" y="6"/>
                  </a:lnTo>
                  <a:lnTo>
                    <a:pt x="2" y="6"/>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0" name="Freeform 334"/>
            <p:cNvSpPr>
              <a:spLocks/>
            </p:cNvSpPr>
            <p:nvPr/>
          </p:nvSpPr>
          <p:spPr bwMode="auto">
            <a:xfrm>
              <a:off x="974" y="3753"/>
              <a:ext cx="10" cy="3"/>
            </a:xfrm>
            <a:custGeom>
              <a:avLst/>
              <a:gdLst/>
              <a:ahLst/>
              <a:cxnLst>
                <a:cxn ang="0">
                  <a:pos x="0" y="0"/>
                </a:cxn>
                <a:cxn ang="0">
                  <a:pos x="0" y="2"/>
                </a:cxn>
                <a:cxn ang="0">
                  <a:pos x="9" y="2"/>
                </a:cxn>
                <a:cxn ang="0">
                  <a:pos x="9" y="0"/>
                </a:cxn>
                <a:cxn ang="0">
                  <a:pos x="0" y="0"/>
                </a:cxn>
                <a:cxn ang="0">
                  <a:pos x="0" y="0"/>
                </a:cxn>
              </a:cxnLst>
              <a:rect l="0" t="0" r="r" b="b"/>
              <a:pathLst>
                <a:path w="10" h="3">
                  <a:moveTo>
                    <a:pt x="0" y="0"/>
                  </a:moveTo>
                  <a:lnTo>
                    <a:pt x="0" y="2"/>
                  </a:lnTo>
                  <a:lnTo>
                    <a:pt x="9" y="2"/>
                  </a:lnTo>
                  <a:lnTo>
                    <a:pt x="9" y="0"/>
                  </a:lnTo>
                  <a:lnTo>
                    <a:pt x="0" y="0"/>
                  </a:lnTo>
                  <a:lnTo>
                    <a:pt x="0" y="0"/>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1" name="Freeform 335"/>
            <p:cNvSpPr>
              <a:spLocks/>
            </p:cNvSpPr>
            <p:nvPr/>
          </p:nvSpPr>
          <p:spPr bwMode="auto">
            <a:xfrm>
              <a:off x="1453" y="3490"/>
              <a:ext cx="572" cy="376"/>
            </a:xfrm>
            <a:custGeom>
              <a:avLst/>
              <a:gdLst/>
              <a:ahLst/>
              <a:cxnLst>
                <a:cxn ang="0">
                  <a:pos x="65" y="229"/>
                </a:cxn>
                <a:cxn ang="0">
                  <a:pos x="125" y="249"/>
                </a:cxn>
                <a:cxn ang="0">
                  <a:pos x="224" y="290"/>
                </a:cxn>
                <a:cxn ang="0">
                  <a:pos x="253" y="293"/>
                </a:cxn>
                <a:cxn ang="0">
                  <a:pos x="288" y="274"/>
                </a:cxn>
                <a:cxn ang="0">
                  <a:pos x="311" y="310"/>
                </a:cxn>
                <a:cxn ang="0">
                  <a:pos x="315" y="316"/>
                </a:cxn>
                <a:cxn ang="0">
                  <a:pos x="350" y="343"/>
                </a:cxn>
                <a:cxn ang="0">
                  <a:pos x="446" y="359"/>
                </a:cxn>
                <a:cxn ang="0">
                  <a:pos x="469" y="341"/>
                </a:cxn>
                <a:cxn ang="0">
                  <a:pos x="479" y="332"/>
                </a:cxn>
                <a:cxn ang="0">
                  <a:pos x="485" y="348"/>
                </a:cxn>
                <a:cxn ang="0">
                  <a:pos x="548" y="375"/>
                </a:cxn>
                <a:cxn ang="0">
                  <a:pos x="569" y="373"/>
                </a:cxn>
                <a:cxn ang="0">
                  <a:pos x="570" y="370"/>
                </a:cxn>
                <a:cxn ang="0">
                  <a:pos x="571" y="362"/>
                </a:cxn>
                <a:cxn ang="0">
                  <a:pos x="485" y="329"/>
                </a:cxn>
                <a:cxn ang="0">
                  <a:pos x="418" y="304"/>
                </a:cxn>
                <a:cxn ang="0">
                  <a:pos x="418" y="282"/>
                </a:cxn>
                <a:cxn ang="0">
                  <a:pos x="423" y="278"/>
                </a:cxn>
                <a:cxn ang="0">
                  <a:pos x="434" y="262"/>
                </a:cxn>
                <a:cxn ang="0">
                  <a:pos x="429" y="241"/>
                </a:cxn>
                <a:cxn ang="0">
                  <a:pos x="427" y="239"/>
                </a:cxn>
                <a:cxn ang="0">
                  <a:pos x="423" y="237"/>
                </a:cxn>
                <a:cxn ang="0">
                  <a:pos x="422" y="236"/>
                </a:cxn>
                <a:cxn ang="0">
                  <a:pos x="419" y="234"/>
                </a:cxn>
                <a:cxn ang="0">
                  <a:pos x="418" y="234"/>
                </a:cxn>
                <a:cxn ang="0">
                  <a:pos x="308" y="205"/>
                </a:cxn>
                <a:cxn ang="0">
                  <a:pos x="202" y="196"/>
                </a:cxn>
                <a:cxn ang="0">
                  <a:pos x="117" y="205"/>
                </a:cxn>
                <a:cxn ang="0">
                  <a:pos x="220" y="162"/>
                </a:cxn>
                <a:cxn ang="0">
                  <a:pos x="340" y="143"/>
                </a:cxn>
                <a:cxn ang="0">
                  <a:pos x="381" y="96"/>
                </a:cxn>
                <a:cxn ang="0">
                  <a:pos x="291" y="62"/>
                </a:cxn>
                <a:cxn ang="0">
                  <a:pos x="182" y="51"/>
                </a:cxn>
                <a:cxn ang="0">
                  <a:pos x="51" y="21"/>
                </a:cxn>
                <a:cxn ang="0">
                  <a:pos x="0" y="29"/>
                </a:cxn>
                <a:cxn ang="0">
                  <a:pos x="46" y="212"/>
                </a:cxn>
              </a:cxnLst>
              <a:rect l="0" t="0" r="r" b="b"/>
              <a:pathLst>
                <a:path w="572" h="376">
                  <a:moveTo>
                    <a:pt x="46" y="212"/>
                  </a:moveTo>
                  <a:lnTo>
                    <a:pt x="65" y="229"/>
                  </a:lnTo>
                  <a:lnTo>
                    <a:pt x="121" y="249"/>
                  </a:lnTo>
                  <a:lnTo>
                    <a:pt x="125" y="249"/>
                  </a:lnTo>
                  <a:lnTo>
                    <a:pt x="168" y="256"/>
                  </a:lnTo>
                  <a:lnTo>
                    <a:pt x="224" y="290"/>
                  </a:lnTo>
                  <a:lnTo>
                    <a:pt x="227" y="290"/>
                  </a:lnTo>
                  <a:lnTo>
                    <a:pt x="253" y="293"/>
                  </a:lnTo>
                  <a:lnTo>
                    <a:pt x="275" y="283"/>
                  </a:lnTo>
                  <a:lnTo>
                    <a:pt x="288" y="274"/>
                  </a:lnTo>
                  <a:lnTo>
                    <a:pt x="300" y="272"/>
                  </a:lnTo>
                  <a:lnTo>
                    <a:pt x="311" y="310"/>
                  </a:lnTo>
                  <a:lnTo>
                    <a:pt x="312" y="313"/>
                  </a:lnTo>
                  <a:lnTo>
                    <a:pt x="315" y="316"/>
                  </a:lnTo>
                  <a:lnTo>
                    <a:pt x="317" y="318"/>
                  </a:lnTo>
                  <a:lnTo>
                    <a:pt x="350" y="343"/>
                  </a:lnTo>
                  <a:lnTo>
                    <a:pt x="404" y="357"/>
                  </a:lnTo>
                  <a:lnTo>
                    <a:pt x="446" y="359"/>
                  </a:lnTo>
                  <a:lnTo>
                    <a:pt x="466" y="354"/>
                  </a:lnTo>
                  <a:lnTo>
                    <a:pt x="469" y="341"/>
                  </a:lnTo>
                  <a:lnTo>
                    <a:pt x="474" y="333"/>
                  </a:lnTo>
                  <a:lnTo>
                    <a:pt x="479" y="332"/>
                  </a:lnTo>
                  <a:lnTo>
                    <a:pt x="482" y="337"/>
                  </a:lnTo>
                  <a:lnTo>
                    <a:pt x="485" y="348"/>
                  </a:lnTo>
                  <a:lnTo>
                    <a:pt x="493" y="357"/>
                  </a:lnTo>
                  <a:lnTo>
                    <a:pt x="548" y="375"/>
                  </a:lnTo>
                  <a:lnTo>
                    <a:pt x="569" y="373"/>
                  </a:lnTo>
                  <a:lnTo>
                    <a:pt x="569" y="373"/>
                  </a:lnTo>
                  <a:lnTo>
                    <a:pt x="570" y="370"/>
                  </a:lnTo>
                  <a:lnTo>
                    <a:pt x="570" y="370"/>
                  </a:lnTo>
                  <a:lnTo>
                    <a:pt x="571" y="368"/>
                  </a:lnTo>
                  <a:lnTo>
                    <a:pt x="571" y="362"/>
                  </a:lnTo>
                  <a:lnTo>
                    <a:pt x="498" y="333"/>
                  </a:lnTo>
                  <a:lnTo>
                    <a:pt x="485" y="329"/>
                  </a:lnTo>
                  <a:lnTo>
                    <a:pt x="433" y="306"/>
                  </a:lnTo>
                  <a:lnTo>
                    <a:pt x="418" y="304"/>
                  </a:lnTo>
                  <a:lnTo>
                    <a:pt x="406" y="298"/>
                  </a:lnTo>
                  <a:lnTo>
                    <a:pt x="418" y="282"/>
                  </a:lnTo>
                  <a:lnTo>
                    <a:pt x="419" y="281"/>
                  </a:lnTo>
                  <a:lnTo>
                    <a:pt x="423" y="278"/>
                  </a:lnTo>
                  <a:lnTo>
                    <a:pt x="433" y="262"/>
                  </a:lnTo>
                  <a:lnTo>
                    <a:pt x="434" y="262"/>
                  </a:lnTo>
                  <a:lnTo>
                    <a:pt x="435" y="258"/>
                  </a:lnTo>
                  <a:lnTo>
                    <a:pt x="429" y="241"/>
                  </a:lnTo>
                  <a:lnTo>
                    <a:pt x="428" y="239"/>
                  </a:lnTo>
                  <a:lnTo>
                    <a:pt x="427" y="239"/>
                  </a:lnTo>
                  <a:lnTo>
                    <a:pt x="424" y="237"/>
                  </a:lnTo>
                  <a:lnTo>
                    <a:pt x="423" y="237"/>
                  </a:lnTo>
                  <a:lnTo>
                    <a:pt x="423" y="236"/>
                  </a:lnTo>
                  <a:lnTo>
                    <a:pt x="422" y="236"/>
                  </a:lnTo>
                  <a:lnTo>
                    <a:pt x="421" y="235"/>
                  </a:lnTo>
                  <a:lnTo>
                    <a:pt x="419" y="234"/>
                  </a:lnTo>
                  <a:lnTo>
                    <a:pt x="418" y="234"/>
                  </a:lnTo>
                  <a:lnTo>
                    <a:pt x="418" y="234"/>
                  </a:lnTo>
                  <a:lnTo>
                    <a:pt x="375" y="222"/>
                  </a:lnTo>
                  <a:lnTo>
                    <a:pt x="308" y="205"/>
                  </a:lnTo>
                  <a:lnTo>
                    <a:pt x="255" y="197"/>
                  </a:lnTo>
                  <a:lnTo>
                    <a:pt x="202" y="196"/>
                  </a:lnTo>
                  <a:lnTo>
                    <a:pt x="156" y="202"/>
                  </a:lnTo>
                  <a:lnTo>
                    <a:pt x="117" y="205"/>
                  </a:lnTo>
                  <a:lnTo>
                    <a:pt x="127" y="191"/>
                  </a:lnTo>
                  <a:lnTo>
                    <a:pt x="220" y="162"/>
                  </a:lnTo>
                  <a:lnTo>
                    <a:pt x="248" y="157"/>
                  </a:lnTo>
                  <a:lnTo>
                    <a:pt x="340" y="143"/>
                  </a:lnTo>
                  <a:lnTo>
                    <a:pt x="366" y="143"/>
                  </a:lnTo>
                  <a:lnTo>
                    <a:pt x="381" y="96"/>
                  </a:lnTo>
                  <a:lnTo>
                    <a:pt x="356" y="84"/>
                  </a:lnTo>
                  <a:lnTo>
                    <a:pt x="291" y="62"/>
                  </a:lnTo>
                  <a:lnTo>
                    <a:pt x="222" y="53"/>
                  </a:lnTo>
                  <a:lnTo>
                    <a:pt x="182" y="51"/>
                  </a:lnTo>
                  <a:lnTo>
                    <a:pt x="76" y="32"/>
                  </a:lnTo>
                  <a:lnTo>
                    <a:pt x="51" y="21"/>
                  </a:lnTo>
                  <a:lnTo>
                    <a:pt x="6" y="0"/>
                  </a:lnTo>
                  <a:lnTo>
                    <a:pt x="0" y="29"/>
                  </a:lnTo>
                  <a:lnTo>
                    <a:pt x="46" y="212"/>
                  </a:lnTo>
                  <a:lnTo>
                    <a:pt x="46" y="212"/>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2" name="Freeform 336"/>
            <p:cNvSpPr>
              <a:spLocks/>
            </p:cNvSpPr>
            <p:nvPr/>
          </p:nvSpPr>
          <p:spPr bwMode="auto">
            <a:xfrm>
              <a:off x="1913" y="3624"/>
              <a:ext cx="110" cy="116"/>
            </a:xfrm>
            <a:custGeom>
              <a:avLst/>
              <a:gdLst/>
              <a:ahLst/>
              <a:cxnLst>
                <a:cxn ang="0">
                  <a:pos x="76" y="115"/>
                </a:cxn>
                <a:cxn ang="0">
                  <a:pos x="89" y="102"/>
                </a:cxn>
                <a:cxn ang="0">
                  <a:pos x="97" y="85"/>
                </a:cxn>
                <a:cxn ang="0">
                  <a:pos x="107" y="67"/>
                </a:cxn>
                <a:cxn ang="0">
                  <a:pos x="109" y="42"/>
                </a:cxn>
                <a:cxn ang="0">
                  <a:pos x="109" y="37"/>
                </a:cxn>
                <a:cxn ang="0">
                  <a:pos x="105" y="34"/>
                </a:cxn>
                <a:cxn ang="0">
                  <a:pos x="97" y="31"/>
                </a:cxn>
                <a:cxn ang="0">
                  <a:pos x="91" y="26"/>
                </a:cxn>
                <a:cxn ang="0">
                  <a:pos x="82" y="20"/>
                </a:cxn>
                <a:cxn ang="0">
                  <a:pos x="65" y="9"/>
                </a:cxn>
                <a:cxn ang="0">
                  <a:pos x="51" y="3"/>
                </a:cxn>
                <a:cxn ang="0">
                  <a:pos x="28" y="0"/>
                </a:cxn>
                <a:cxn ang="0">
                  <a:pos x="19" y="6"/>
                </a:cxn>
                <a:cxn ang="0">
                  <a:pos x="11" y="17"/>
                </a:cxn>
                <a:cxn ang="0">
                  <a:pos x="3" y="34"/>
                </a:cxn>
                <a:cxn ang="0">
                  <a:pos x="0" y="50"/>
                </a:cxn>
                <a:cxn ang="0">
                  <a:pos x="0" y="66"/>
                </a:cxn>
                <a:cxn ang="0">
                  <a:pos x="10" y="81"/>
                </a:cxn>
                <a:cxn ang="0">
                  <a:pos x="22" y="92"/>
                </a:cxn>
                <a:cxn ang="0">
                  <a:pos x="35" y="99"/>
                </a:cxn>
                <a:cxn ang="0">
                  <a:pos x="54" y="110"/>
                </a:cxn>
                <a:cxn ang="0">
                  <a:pos x="76" y="115"/>
                </a:cxn>
                <a:cxn ang="0">
                  <a:pos x="76" y="115"/>
                </a:cxn>
              </a:cxnLst>
              <a:rect l="0" t="0" r="r" b="b"/>
              <a:pathLst>
                <a:path w="110" h="116">
                  <a:moveTo>
                    <a:pt x="76" y="115"/>
                  </a:moveTo>
                  <a:lnTo>
                    <a:pt x="89" y="102"/>
                  </a:lnTo>
                  <a:lnTo>
                    <a:pt x="97" y="85"/>
                  </a:lnTo>
                  <a:lnTo>
                    <a:pt x="107" y="67"/>
                  </a:lnTo>
                  <a:lnTo>
                    <a:pt x="109" y="42"/>
                  </a:lnTo>
                  <a:lnTo>
                    <a:pt x="109" y="37"/>
                  </a:lnTo>
                  <a:lnTo>
                    <a:pt x="105" y="34"/>
                  </a:lnTo>
                  <a:lnTo>
                    <a:pt x="97" y="31"/>
                  </a:lnTo>
                  <a:lnTo>
                    <a:pt x="91" y="26"/>
                  </a:lnTo>
                  <a:lnTo>
                    <a:pt x="82" y="20"/>
                  </a:lnTo>
                  <a:lnTo>
                    <a:pt x="65" y="9"/>
                  </a:lnTo>
                  <a:lnTo>
                    <a:pt x="51" y="3"/>
                  </a:lnTo>
                  <a:lnTo>
                    <a:pt x="28" y="0"/>
                  </a:lnTo>
                  <a:lnTo>
                    <a:pt x="19" y="6"/>
                  </a:lnTo>
                  <a:lnTo>
                    <a:pt x="11" y="17"/>
                  </a:lnTo>
                  <a:lnTo>
                    <a:pt x="3" y="34"/>
                  </a:lnTo>
                  <a:lnTo>
                    <a:pt x="0" y="50"/>
                  </a:lnTo>
                  <a:lnTo>
                    <a:pt x="0" y="66"/>
                  </a:lnTo>
                  <a:lnTo>
                    <a:pt x="10" y="81"/>
                  </a:lnTo>
                  <a:lnTo>
                    <a:pt x="22" y="92"/>
                  </a:lnTo>
                  <a:lnTo>
                    <a:pt x="35" y="99"/>
                  </a:lnTo>
                  <a:lnTo>
                    <a:pt x="54" y="110"/>
                  </a:lnTo>
                  <a:lnTo>
                    <a:pt x="76" y="115"/>
                  </a:lnTo>
                  <a:lnTo>
                    <a:pt x="76" y="115"/>
                  </a:lnTo>
                </a:path>
              </a:pathLst>
            </a:custGeom>
            <a:solidFill>
              <a:srgbClr val="FFE1DC"/>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3" name="Freeform 337"/>
            <p:cNvSpPr>
              <a:spLocks/>
            </p:cNvSpPr>
            <p:nvPr/>
          </p:nvSpPr>
          <p:spPr bwMode="auto">
            <a:xfrm>
              <a:off x="1946" y="3667"/>
              <a:ext cx="542" cy="277"/>
            </a:xfrm>
            <a:custGeom>
              <a:avLst/>
              <a:gdLst/>
              <a:ahLst/>
              <a:cxnLst>
                <a:cxn ang="0">
                  <a:pos x="139" y="191"/>
                </a:cxn>
                <a:cxn ang="0">
                  <a:pos x="176" y="210"/>
                </a:cxn>
                <a:cxn ang="0">
                  <a:pos x="249" y="241"/>
                </a:cxn>
                <a:cxn ang="0">
                  <a:pos x="307" y="263"/>
                </a:cxn>
                <a:cxn ang="0">
                  <a:pos x="330" y="272"/>
                </a:cxn>
                <a:cxn ang="0">
                  <a:pos x="429" y="276"/>
                </a:cxn>
                <a:cxn ang="0">
                  <a:pos x="459" y="262"/>
                </a:cxn>
                <a:cxn ang="0">
                  <a:pos x="484" y="221"/>
                </a:cxn>
                <a:cxn ang="0">
                  <a:pos x="485" y="196"/>
                </a:cxn>
                <a:cxn ang="0">
                  <a:pos x="487" y="173"/>
                </a:cxn>
                <a:cxn ang="0">
                  <a:pos x="503" y="202"/>
                </a:cxn>
                <a:cxn ang="0">
                  <a:pos x="515" y="196"/>
                </a:cxn>
                <a:cxn ang="0">
                  <a:pos x="517" y="176"/>
                </a:cxn>
                <a:cxn ang="0">
                  <a:pos x="533" y="174"/>
                </a:cxn>
                <a:cxn ang="0">
                  <a:pos x="541" y="161"/>
                </a:cxn>
                <a:cxn ang="0">
                  <a:pos x="541" y="161"/>
                </a:cxn>
                <a:cxn ang="0">
                  <a:pos x="536" y="155"/>
                </a:cxn>
                <a:cxn ang="0">
                  <a:pos x="494" y="138"/>
                </a:cxn>
                <a:cxn ang="0">
                  <a:pos x="437" y="141"/>
                </a:cxn>
                <a:cxn ang="0">
                  <a:pos x="400" y="141"/>
                </a:cxn>
                <a:cxn ang="0">
                  <a:pos x="354" y="125"/>
                </a:cxn>
                <a:cxn ang="0">
                  <a:pos x="307" y="95"/>
                </a:cxn>
                <a:cxn ang="0">
                  <a:pos x="291" y="87"/>
                </a:cxn>
                <a:cxn ang="0">
                  <a:pos x="161" y="22"/>
                </a:cxn>
                <a:cxn ang="0">
                  <a:pos x="119" y="6"/>
                </a:cxn>
                <a:cxn ang="0">
                  <a:pos x="93" y="0"/>
                </a:cxn>
                <a:cxn ang="0">
                  <a:pos x="93" y="4"/>
                </a:cxn>
                <a:cxn ang="0">
                  <a:pos x="90" y="24"/>
                </a:cxn>
                <a:cxn ang="0">
                  <a:pos x="88" y="28"/>
                </a:cxn>
                <a:cxn ang="0">
                  <a:pos x="71" y="64"/>
                </a:cxn>
                <a:cxn ang="0">
                  <a:pos x="48" y="87"/>
                </a:cxn>
                <a:cxn ang="0">
                  <a:pos x="34" y="88"/>
                </a:cxn>
                <a:cxn ang="0">
                  <a:pos x="8" y="80"/>
                </a:cxn>
                <a:cxn ang="0">
                  <a:pos x="0" y="74"/>
                </a:cxn>
                <a:cxn ang="0">
                  <a:pos x="2" y="78"/>
                </a:cxn>
                <a:cxn ang="0">
                  <a:pos x="10" y="95"/>
                </a:cxn>
                <a:cxn ang="0">
                  <a:pos x="36" y="125"/>
                </a:cxn>
                <a:cxn ang="0">
                  <a:pos x="69" y="146"/>
                </a:cxn>
                <a:cxn ang="0">
                  <a:pos x="139" y="191"/>
                </a:cxn>
                <a:cxn ang="0">
                  <a:pos x="139" y="191"/>
                </a:cxn>
              </a:cxnLst>
              <a:rect l="0" t="0" r="r" b="b"/>
              <a:pathLst>
                <a:path w="542" h="277">
                  <a:moveTo>
                    <a:pt x="139" y="191"/>
                  </a:moveTo>
                  <a:lnTo>
                    <a:pt x="176" y="210"/>
                  </a:lnTo>
                  <a:lnTo>
                    <a:pt x="249" y="241"/>
                  </a:lnTo>
                  <a:lnTo>
                    <a:pt x="307" y="263"/>
                  </a:lnTo>
                  <a:lnTo>
                    <a:pt x="330" y="272"/>
                  </a:lnTo>
                  <a:lnTo>
                    <a:pt x="429" y="276"/>
                  </a:lnTo>
                  <a:lnTo>
                    <a:pt x="459" y="262"/>
                  </a:lnTo>
                  <a:lnTo>
                    <a:pt x="484" y="221"/>
                  </a:lnTo>
                  <a:lnTo>
                    <a:pt x="485" y="196"/>
                  </a:lnTo>
                  <a:lnTo>
                    <a:pt x="487" y="173"/>
                  </a:lnTo>
                  <a:lnTo>
                    <a:pt x="503" y="202"/>
                  </a:lnTo>
                  <a:lnTo>
                    <a:pt x="515" y="196"/>
                  </a:lnTo>
                  <a:lnTo>
                    <a:pt x="517" y="176"/>
                  </a:lnTo>
                  <a:lnTo>
                    <a:pt x="533" y="174"/>
                  </a:lnTo>
                  <a:lnTo>
                    <a:pt x="541" y="161"/>
                  </a:lnTo>
                  <a:lnTo>
                    <a:pt x="541" y="161"/>
                  </a:lnTo>
                  <a:lnTo>
                    <a:pt x="536" y="155"/>
                  </a:lnTo>
                  <a:lnTo>
                    <a:pt x="494" y="138"/>
                  </a:lnTo>
                  <a:lnTo>
                    <a:pt x="437" y="141"/>
                  </a:lnTo>
                  <a:lnTo>
                    <a:pt x="400" y="141"/>
                  </a:lnTo>
                  <a:lnTo>
                    <a:pt x="354" y="125"/>
                  </a:lnTo>
                  <a:lnTo>
                    <a:pt x="307" y="95"/>
                  </a:lnTo>
                  <a:lnTo>
                    <a:pt x="291" y="87"/>
                  </a:lnTo>
                  <a:lnTo>
                    <a:pt x="161" y="22"/>
                  </a:lnTo>
                  <a:lnTo>
                    <a:pt x="119" y="6"/>
                  </a:lnTo>
                  <a:lnTo>
                    <a:pt x="93" y="0"/>
                  </a:lnTo>
                  <a:lnTo>
                    <a:pt x="93" y="4"/>
                  </a:lnTo>
                  <a:lnTo>
                    <a:pt x="90" y="24"/>
                  </a:lnTo>
                  <a:lnTo>
                    <a:pt x="88" y="28"/>
                  </a:lnTo>
                  <a:lnTo>
                    <a:pt x="71" y="64"/>
                  </a:lnTo>
                  <a:lnTo>
                    <a:pt x="48" y="87"/>
                  </a:lnTo>
                  <a:lnTo>
                    <a:pt x="34" y="88"/>
                  </a:lnTo>
                  <a:lnTo>
                    <a:pt x="8" y="80"/>
                  </a:lnTo>
                  <a:lnTo>
                    <a:pt x="0" y="74"/>
                  </a:lnTo>
                  <a:lnTo>
                    <a:pt x="2" y="78"/>
                  </a:lnTo>
                  <a:lnTo>
                    <a:pt x="10" y="95"/>
                  </a:lnTo>
                  <a:lnTo>
                    <a:pt x="36" y="125"/>
                  </a:lnTo>
                  <a:lnTo>
                    <a:pt x="69" y="146"/>
                  </a:lnTo>
                  <a:lnTo>
                    <a:pt x="139" y="191"/>
                  </a:lnTo>
                  <a:lnTo>
                    <a:pt x="139" y="191"/>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4" name="Freeform 338"/>
            <p:cNvSpPr>
              <a:spLocks/>
            </p:cNvSpPr>
            <p:nvPr/>
          </p:nvSpPr>
          <p:spPr bwMode="auto">
            <a:xfrm>
              <a:off x="1952" y="3457"/>
              <a:ext cx="133" cy="152"/>
            </a:xfrm>
            <a:custGeom>
              <a:avLst/>
              <a:gdLst/>
              <a:ahLst/>
              <a:cxnLst>
                <a:cxn ang="0">
                  <a:pos x="25" y="131"/>
                </a:cxn>
                <a:cxn ang="0">
                  <a:pos x="30" y="134"/>
                </a:cxn>
                <a:cxn ang="0">
                  <a:pos x="55" y="146"/>
                </a:cxn>
                <a:cxn ang="0">
                  <a:pos x="70" y="150"/>
                </a:cxn>
                <a:cxn ang="0">
                  <a:pos x="90" y="151"/>
                </a:cxn>
                <a:cxn ang="0">
                  <a:pos x="113" y="137"/>
                </a:cxn>
                <a:cxn ang="0">
                  <a:pos x="122" y="121"/>
                </a:cxn>
                <a:cxn ang="0">
                  <a:pos x="130" y="91"/>
                </a:cxn>
                <a:cxn ang="0">
                  <a:pos x="132" y="76"/>
                </a:cxn>
                <a:cxn ang="0">
                  <a:pos x="128" y="60"/>
                </a:cxn>
                <a:cxn ang="0">
                  <a:pos x="117" y="41"/>
                </a:cxn>
                <a:cxn ang="0">
                  <a:pos x="105" y="28"/>
                </a:cxn>
                <a:cxn ang="0">
                  <a:pos x="93" y="20"/>
                </a:cxn>
                <a:cxn ang="0">
                  <a:pos x="79" y="9"/>
                </a:cxn>
                <a:cxn ang="0">
                  <a:pos x="68" y="2"/>
                </a:cxn>
                <a:cxn ang="0">
                  <a:pos x="57" y="0"/>
                </a:cxn>
                <a:cxn ang="0">
                  <a:pos x="41" y="2"/>
                </a:cxn>
                <a:cxn ang="0">
                  <a:pos x="27" y="17"/>
                </a:cxn>
                <a:cxn ang="0">
                  <a:pos x="15" y="33"/>
                </a:cxn>
                <a:cxn ang="0">
                  <a:pos x="4" y="46"/>
                </a:cxn>
                <a:cxn ang="0">
                  <a:pos x="0" y="63"/>
                </a:cxn>
                <a:cxn ang="0">
                  <a:pos x="0" y="87"/>
                </a:cxn>
                <a:cxn ang="0">
                  <a:pos x="2" y="102"/>
                </a:cxn>
                <a:cxn ang="0">
                  <a:pos x="13" y="123"/>
                </a:cxn>
                <a:cxn ang="0">
                  <a:pos x="25" y="131"/>
                </a:cxn>
                <a:cxn ang="0">
                  <a:pos x="25" y="131"/>
                </a:cxn>
              </a:cxnLst>
              <a:rect l="0" t="0" r="r" b="b"/>
              <a:pathLst>
                <a:path w="133" h="152">
                  <a:moveTo>
                    <a:pt x="25" y="131"/>
                  </a:moveTo>
                  <a:lnTo>
                    <a:pt x="30" y="134"/>
                  </a:lnTo>
                  <a:lnTo>
                    <a:pt x="55" y="146"/>
                  </a:lnTo>
                  <a:lnTo>
                    <a:pt x="70" y="150"/>
                  </a:lnTo>
                  <a:lnTo>
                    <a:pt x="90" y="151"/>
                  </a:lnTo>
                  <a:lnTo>
                    <a:pt x="113" y="137"/>
                  </a:lnTo>
                  <a:lnTo>
                    <a:pt x="122" y="121"/>
                  </a:lnTo>
                  <a:lnTo>
                    <a:pt x="130" y="91"/>
                  </a:lnTo>
                  <a:lnTo>
                    <a:pt x="132" y="76"/>
                  </a:lnTo>
                  <a:lnTo>
                    <a:pt x="128" y="60"/>
                  </a:lnTo>
                  <a:lnTo>
                    <a:pt x="117" y="41"/>
                  </a:lnTo>
                  <a:lnTo>
                    <a:pt x="105" y="28"/>
                  </a:lnTo>
                  <a:lnTo>
                    <a:pt x="93" y="20"/>
                  </a:lnTo>
                  <a:lnTo>
                    <a:pt x="79" y="9"/>
                  </a:lnTo>
                  <a:lnTo>
                    <a:pt x="68" y="2"/>
                  </a:lnTo>
                  <a:lnTo>
                    <a:pt x="57" y="0"/>
                  </a:lnTo>
                  <a:lnTo>
                    <a:pt x="41" y="2"/>
                  </a:lnTo>
                  <a:lnTo>
                    <a:pt x="27" y="17"/>
                  </a:lnTo>
                  <a:lnTo>
                    <a:pt x="15" y="33"/>
                  </a:lnTo>
                  <a:lnTo>
                    <a:pt x="4" y="46"/>
                  </a:lnTo>
                  <a:lnTo>
                    <a:pt x="0" y="63"/>
                  </a:lnTo>
                  <a:lnTo>
                    <a:pt x="0" y="87"/>
                  </a:lnTo>
                  <a:lnTo>
                    <a:pt x="2" y="102"/>
                  </a:lnTo>
                  <a:lnTo>
                    <a:pt x="13" y="123"/>
                  </a:lnTo>
                  <a:lnTo>
                    <a:pt x="25" y="131"/>
                  </a:lnTo>
                  <a:lnTo>
                    <a:pt x="25" y="131"/>
                  </a:lnTo>
                </a:path>
              </a:pathLst>
            </a:custGeom>
            <a:solidFill>
              <a:srgbClr val="FFE1DC"/>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5" name="Freeform 339"/>
            <p:cNvSpPr>
              <a:spLocks/>
            </p:cNvSpPr>
            <p:nvPr/>
          </p:nvSpPr>
          <p:spPr bwMode="auto">
            <a:xfrm>
              <a:off x="1986" y="3443"/>
              <a:ext cx="668" cy="353"/>
            </a:xfrm>
            <a:custGeom>
              <a:avLst/>
              <a:gdLst/>
              <a:ahLst/>
              <a:cxnLst>
                <a:cxn ang="0">
                  <a:pos x="255" y="298"/>
                </a:cxn>
                <a:cxn ang="0">
                  <a:pos x="377" y="352"/>
                </a:cxn>
                <a:cxn ang="0">
                  <a:pos x="506" y="341"/>
                </a:cxn>
                <a:cxn ang="0">
                  <a:pos x="564" y="339"/>
                </a:cxn>
                <a:cxn ang="0">
                  <a:pos x="585" y="334"/>
                </a:cxn>
                <a:cxn ang="0">
                  <a:pos x="592" y="324"/>
                </a:cxn>
                <a:cxn ang="0">
                  <a:pos x="606" y="309"/>
                </a:cxn>
                <a:cxn ang="0">
                  <a:pos x="609" y="305"/>
                </a:cxn>
                <a:cxn ang="0">
                  <a:pos x="619" y="292"/>
                </a:cxn>
                <a:cxn ang="0">
                  <a:pos x="623" y="284"/>
                </a:cxn>
                <a:cxn ang="0">
                  <a:pos x="626" y="274"/>
                </a:cxn>
                <a:cxn ang="0">
                  <a:pos x="632" y="250"/>
                </a:cxn>
                <a:cxn ang="0">
                  <a:pos x="633" y="224"/>
                </a:cxn>
                <a:cxn ang="0">
                  <a:pos x="629" y="208"/>
                </a:cxn>
                <a:cxn ang="0">
                  <a:pos x="625" y="207"/>
                </a:cxn>
                <a:cxn ang="0">
                  <a:pos x="625" y="202"/>
                </a:cxn>
                <a:cxn ang="0">
                  <a:pos x="632" y="191"/>
                </a:cxn>
                <a:cxn ang="0">
                  <a:pos x="645" y="208"/>
                </a:cxn>
                <a:cxn ang="0">
                  <a:pos x="650" y="211"/>
                </a:cxn>
                <a:cxn ang="0">
                  <a:pos x="647" y="191"/>
                </a:cxn>
                <a:cxn ang="0">
                  <a:pos x="650" y="176"/>
                </a:cxn>
                <a:cxn ang="0">
                  <a:pos x="665" y="201"/>
                </a:cxn>
                <a:cxn ang="0">
                  <a:pos x="667" y="196"/>
                </a:cxn>
                <a:cxn ang="0">
                  <a:pos x="665" y="177"/>
                </a:cxn>
                <a:cxn ang="0">
                  <a:pos x="649" y="153"/>
                </a:cxn>
                <a:cxn ang="0">
                  <a:pos x="618" y="151"/>
                </a:cxn>
                <a:cxn ang="0">
                  <a:pos x="503" y="154"/>
                </a:cxn>
                <a:cxn ang="0">
                  <a:pos x="416" y="150"/>
                </a:cxn>
                <a:cxn ang="0">
                  <a:pos x="325" y="128"/>
                </a:cxn>
                <a:cxn ang="0">
                  <a:pos x="271" y="107"/>
                </a:cxn>
                <a:cxn ang="0">
                  <a:pos x="216" y="88"/>
                </a:cxn>
                <a:cxn ang="0">
                  <a:pos x="160" y="69"/>
                </a:cxn>
                <a:cxn ang="0">
                  <a:pos x="121" y="54"/>
                </a:cxn>
                <a:cxn ang="0">
                  <a:pos x="79" y="8"/>
                </a:cxn>
                <a:cxn ang="0">
                  <a:pos x="58" y="0"/>
                </a:cxn>
                <a:cxn ang="0">
                  <a:pos x="51" y="0"/>
                </a:cxn>
                <a:cxn ang="0">
                  <a:pos x="96" y="45"/>
                </a:cxn>
                <a:cxn ang="0">
                  <a:pos x="114" y="105"/>
                </a:cxn>
                <a:cxn ang="0">
                  <a:pos x="106" y="135"/>
                </a:cxn>
                <a:cxn ang="0">
                  <a:pos x="42" y="182"/>
                </a:cxn>
                <a:cxn ang="0">
                  <a:pos x="15" y="181"/>
                </a:cxn>
                <a:cxn ang="0">
                  <a:pos x="83" y="218"/>
                </a:cxn>
                <a:cxn ang="0">
                  <a:pos x="159" y="246"/>
                </a:cxn>
                <a:cxn ang="0">
                  <a:pos x="214" y="275"/>
                </a:cxn>
              </a:cxnLst>
              <a:rect l="0" t="0" r="r" b="b"/>
              <a:pathLst>
                <a:path w="668" h="353">
                  <a:moveTo>
                    <a:pt x="214" y="275"/>
                  </a:moveTo>
                  <a:lnTo>
                    <a:pt x="255" y="298"/>
                  </a:lnTo>
                  <a:lnTo>
                    <a:pt x="321" y="337"/>
                  </a:lnTo>
                  <a:lnTo>
                    <a:pt x="377" y="352"/>
                  </a:lnTo>
                  <a:lnTo>
                    <a:pt x="442" y="349"/>
                  </a:lnTo>
                  <a:lnTo>
                    <a:pt x="506" y="341"/>
                  </a:lnTo>
                  <a:lnTo>
                    <a:pt x="563" y="340"/>
                  </a:lnTo>
                  <a:lnTo>
                    <a:pt x="564" y="339"/>
                  </a:lnTo>
                  <a:lnTo>
                    <a:pt x="583" y="334"/>
                  </a:lnTo>
                  <a:lnTo>
                    <a:pt x="585" y="334"/>
                  </a:lnTo>
                  <a:lnTo>
                    <a:pt x="588" y="328"/>
                  </a:lnTo>
                  <a:lnTo>
                    <a:pt x="592" y="324"/>
                  </a:lnTo>
                  <a:lnTo>
                    <a:pt x="592" y="323"/>
                  </a:lnTo>
                  <a:lnTo>
                    <a:pt x="606" y="309"/>
                  </a:lnTo>
                  <a:lnTo>
                    <a:pt x="608" y="305"/>
                  </a:lnTo>
                  <a:lnTo>
                    <a:pt x="609" y="305"/>
                  </a:lnTo>
                  <a:lnTo>
                    <a:pt x="614" y="299"/>
                  </a:lnTo>
                  <a:lnTo>
                    <a:pt x="619" y="292"/>
                  </a:lnTo>
                  <a:lnTo>
                    <a:pt x="620" y="291"/>
                  </a:lnTo>
                  <a:lnTo>
                    <a:pt x="623" y="284"/>
                  </a:lnTo>
                  <a:lnTo>
                    <a:pt x="626" y="277"/>
                  </a:lnTo>
                  <a:lnTo>
                    <a:pt x="626" y="274"/>
                  </a:lnTo>
                  <a:lnTo>
                    <a:pt x="632" y="252"/>
                  </a:lnTo>
                  <a:lnTo>
                    <a:pt x="632" y="250"/>
                  </a:lnTo>
                  <a:lnTo>
                    <a:pt x="632" y="248"/>
                  </a:lnTo>
                  <a:lnTo>
                    <a:pt x="633" y="224"/>
                  </a:lnTo>
                  <a:lnTo>
                    <a:pt x="629" y="208"/>
                  </a:lnTo>
                  <a:lnTo>
                    <a:pt x="629" y="208"/>
                  </a:lnTo>
                  <a:lnTo>
                    <a:pt x="629" y="208"/>
                  </a:lnTo>
                  <a:lnTo>
                    <a:pt x="625" y="207"/>
                  </a:lnTo>
                  <a:lnTo>
                    <a:pt x="625" y="202"/>
                  </a:lnTo>
                  <a:lnTo>
                    <a:pt x="625" y="202"/>
                  </a:lnTo>
                  <a:lnTo>
                    <a:pt x="628" y="198"/>
                  </a:lnTo>
                  <a:lnTo>
                    <a:pt x="632" y="191"/>
                  </a:lnTo>
                  <a:lnTo>
                    <a:pt x="639" y="198"/>
                  </a:lnTo>
                  <a:lnTo>
                    <a:pt x="645" y="208"/>
                  </a:lnTo>
                  <a:lnTo>
                    <a:pt x="647" y="217"/>
                  </a:lnTo>
                  <a:lnTo>
                    <a:pt x="650" y="211"/>
                  </a:lnTo>
                  <a:lnTo>
                    <a:pt x="649" y="202"/>
                  </a:lnTo>
                  <a:lnTo>
                    <a:pt x="647" y="191"/>
                  </a:lnTo>
                  <a:lnTo>
                    <a:pt x="647" y="184"/>
                  </a:lnTo>
                  <a:lnTo>
                    <a:pt x="650" y="176"/>
                  </a:lnTo>
                  <a:lnTo>
                    <a:pt x="661" y="185"/>
                  </a:lnTo>
                  <a:lnTo>
                    <a:pt x="665" y="201"/>
                  </a:lnTo>
                  <a:lnTo>
                    <a:pt x="666" y="210"/>
                  </a:lnTo>
                  <a:lnTo>
                    <a:pt x="667" y="196"/>
                  </a:lnTo>
                  <a:lnTo>
                    <a:pt x="666" y="186"/>
                  </a:lnTo>
                  <a:lnTo>
                    <a:pt x="665" y="177"/>
                  </a:lnTo>
                  <a:lnTo>
                    <a:pt x="650" y="154"/>
                  </a:lnTo>
                  <a:lnTo>
                    <a:pt x="649" y="153"/>
                  </a:lnTo>
                  <a:lnTo>
                    <a:pt x="647" y="152"/>
                  </a:lnTo>
                  <a:lnTo>
                    <a:pt x="618" y="151"/>
                  </a:lnTo>
                  <a:lnTo>
                    <a:pt x="575" y="153"/>
                  </a:lnTo>
                  <a:lnTo>
                    <a:pt x="503" y="154"/>
                  </a:lnTo>
                  <a:lnTo>
                    <a:pt x="486" y="153"/>
                  </a:lnTo>
                  <a:lnTo>
                    <a:pt x="416" y="150"/>
                  </a:lnTo>
                  <a:lnTo>
                    <a:pt x="372" y="145"/>
                  </a:lnTo>
                  <a:lnTo>
                    <a:pt x="325" y="128"/>
                  </a:lnTo>
                  <a:lnTo>
                    <a:pt x="309" y="122"/>
                  </a:lnTo>
                  <a:lnTo>
                    <a:pt x="271" y="107"/>
                  </a:lnTo>
                  <a:lnTo>
                    <a:pt x="224" y="91"/>
                  </a:lnTo>
                  <a:lnTo>
                    <a:pt x="216" y="88"/>
                  </a:lnTo>
                  <a:lnTo>
                    <a:pt x="169" y="72"/>
                  </a:lnTo>
                  <a:lnTo>
                    <a:pt x="160" y="69"/>
                  </a:lnTo>
                  <a:lnTo>
                    <a:pt x="152" y="66"/>
                  </a:lnTo>
                  <a:lnTo>
                    <a:pt x="121" y="54"/>
                  </a:lnTo>
                  <a:lnTo>
                    <a:pt x="95" y="32"/>
                  </a:lnTo>
                  <a:lnTo>
                    <a:pt x="79" y="8"/>
                  </a:lnTo>
                  <a:lnTo>
                    <a:pt x="77" y="8"/>
                  </a:lnTo>
                  <a:lnTo>
                    <a:pt x="58" y="0"/>
                  </a:lnTo>
                  <a:lnTo>
                    <a:pt x="55" y="0"/>
                  </a:lnTo>
                  <a:lnTo>
                    <a:pt x="51" y="0"/>
                  </a:lnTo>
                  <a:lnTo>
                    <a:pt x="87" y="34"/>
                  </a:lnTo>
                  <a:lnTo>
                    <a:pt x="96" y="45"/>
                  </a:lnTo>
                  <a:lnTo>
                    <a:pt x="112" y="70"/>
                  </a:lnTo>
                  <a:lnTo>
                    <a:pt x="114" y="105"/>
                  </a:lnTo>
                  <a:lnTo>
                    <a:pt x="113" y="107"/>
                  </a:lnTo>
                  <a:lnTo>
                    <a:pt x="106" y="135"/>
                  </a:lnTo>
                  <a:lnTo>
                    <a:pt x="88" y="169"/>
                  </a:lnTo>
                  <a:lnTo>
                    <a:pt x="42" y="182"/>
                  </a:lnTo>
                  <a:lnTo>
                    <a:pt x="0" y="167"/>
                  </a:lnTo>
                  <a:lnTo>
                    <a:pt x="15" y="181"/>
                  </a:lnTo>
                  <a:lnTo>
                    <a:pt x="48" y="202"/>
                  </a:lnTo>
                  <a:lnTo>
                    <a:pt x="83" y="218"/>
                  </a:lnTo>
                  <a:lnTo>
                    <a:pt x="139" y="240"/>
                  </a:lnTo>
                  <a:lnTo>
                    <a:pt x="159" y="246"/>
                  </a:lnTo>
                  <a:lnTo>
                    <a:pt x="214" y="275"/>
                  </a:lnTo>
                  <a:lnTo>
                    <a:pt x="214" y="275"/>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6" name="Freeform 340"/>
            <p:cNvSpPr>
              <a:spLocks/>
            </p:cNvSpPr>
            <p:nvPr/>
          </p:nvSpPr>
          <p:spPr bwMode="auto">
            <a:xfrm>
              <a:off x="2019" y="2925"/>
              <a:ext cx="26" cy="2"/>
            </a:xfrm>
            <a:custGeom>
              <a:avLst/>
              <a:gdLst/>
              <a:ahLst/>
              <a:cxnLst>
                <a:cxn ang="0">
                  <a:pos x="25" y="1"/>
                </a:cxn>
                <a:cxn ang="0">
                  <a:pos x="0" y="0"/>
                </a:cxn>
                <a:cxn ang="0">
                  <a:pos x="19" y="1"/>
                </a:cxn>
                <a:cxn ang="0">
                  <a:pos x="25" y="1"/>
                </a:cxn>
                <a:cxn ang="0">
                  <a:pos x="25" y="1"/>
                </a:cxn>
              </a:cxnLst>
              <a:rect l="0" t="0" r="r" b="b"/>
              <a:pathLst>
                <a:path w="26" h="2">
                  <a:moveTo>
                    <a:pt x="25" y="1"/>
                  </a:moveTo>
                  <a:lnTo>
                    <a:pt x="0" y="0"/>
                  </a:lnTo>
                  <a:lnTo>
                    <a:pt x="19" y="1"/>
                  </a:lnTo>
                  <a:lnTo>
                    <a:pt x="25" y="1"/>
                  </a:lnTo>
                  <a:lnTo>
                    <a:pt x="25" y="1"/>
                  </a:lnTo>
                </a:path>
              </a:pathLst>
            </a:custGeom>
            <a:solidFill>
              <a:srgbClr val="FFFFFF"/>
            </a:solidFill>
            <a:ln w="9088" cap="flat" cmpd="sng">
              <a:solidFill>
                <a:srgbClr val="00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7" name="Freeform 341"/>
            <p:cNvSpPr>
              <a:spLocks/>
            </p:cNvSpPr>
            <p:nvPr/>
          </p:nvSpPr>
          <p:spPr bwMode="auto">
            <a:xfrm>
              <a:off x="2087" y="3330"/>
              <a:ext cx="139" cy="139"/>
            </a:xfrm>
            <a:custGeom>
              <a:avLst/>
              <a:gdLst/>
              <a:ahLst/>
              <a:cxnLst>
                <a:cxn ang="0">
                  <a:pos x="60" y="138"/>
                </a:cxn>
                <a:cxn ang="0">
                  <a:pos x="102" y="133"/>
                </a:cxn>
                <a:cxn ang="0">
                  <a:pos x="138" y="70"/>
                </a:cxn>
                <a:cxn ang="0">
                  <a:pos x="137" y="28"/>
                </a:cxn>
                <a:cxn ang="0">
                  <a:pos x="108" y="17"/>
                </a:cxn>
                <a:cxn ang="0">
                  <a:pos x="81" y="14"/>
                </a:cxn>
                <a:cxn ang="0">
                  <a:pos x="80" y="14"/>
                </a:cxn>
                <a:cxn ang="0">
                  <a:pos x="45" y="0"/>
                </a:cxn>
                <a:cxn ang="0">
                  <a:pos x="0" y="43"/>
                </a:cxn>
                <a:cxn ang="0">
                  <a:pos x="1" y="102"/>
                </a:cxn>
                <a:cxn ang="0">
                  <a:pos x="60" y="138"/>
                </a:cxn>
                <a:cxn ang="0">
                  <a:pos x="60" y="138"/>
                </a:cxn>
              </a:cxnLst>
              <a:rect l="0" t="0" r="r" b="b"/>
              <a:pathLst>
                <a:path w="139" h="139">
                  <a:moveTo>
                    <a:pt x="60" y="138"/>
                  </a:moveTo>
                  <a:lnTo>
                    <a:pt x="102" y="133"/>
                  </a:lnTo>
                  <a:lnTo>
                    <a:pt x="138" y="70"/>
                  </a:lnTo>
                  <a:lnTo>
                    <a:pt x="137" y="28"/>
                  </a:lnTo>
                  <a:lnTo>
                    <a:pt x="108" y="17"/>
                  </a:lnTo>
                  <a:lnTo>
                    <a:pt x="81" y="14"/>
                  </a:lnTo>
                  <a:lnTo>
                    <a:pt x="80" y="14"/>
                  </a:lnTo>
                  <a:lnTo>
                    <a:pt x="45" y="0"/>
                  </a:lnTo>
                  <a:lnTo>
                    <a:pt x="0" y="43"/>
                  </a:lnTo>
                  <a:lnTo>
                    <a:pt x="1" y="102"/>
                  </a:lnTo>
                  <a:lnTo>
                    <a:pt x="60" y="138"/>
                  </a:lnTo>
                  <a:lnTo>
                    <a:pt x="60" y="138"/>
                  </a:lnTo>
                </a:path>
              </a:pathLst>
            </a:custGeom>
            <a:solidFill>
              <a:srgbClr val="FFE1DC"/>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8" name="Freeform 342"/>
            <p:cNvSpPr>
              <a:spLocks/>
            </p:cNvSpPr>
            <p:nvPr/>
          </p:nvSpPr>
          <p:spPr bwMode="auto">
            <a:xfrm>
              <a:off x="2109" y="3296"/>
              <a:ext cx="734" cy="271"/>
            </a:xfrm>
            <a:custGeom>
              <a:avLst/>
              <a:gdLst/>
              <a:ahLst/>
              <a:cxnLst>
                <a:cxn ang="0">
                  <a:pos x="112" y="131"/>
                </a:cxn>
                <a:cxn ang="0">
                  <a:pos x="92" y="177"/>
                </a:cxn>
                <a:cxn ang="0">
                  <a:pos x="68" y="195"/>
                </a:cxn>
                <a:cxn ang="0">
                  <a:pos x="66" y="197"/>
                </a:cxn>
                <a:cxn ang="0">
                  <a:pos x="66" y="197"/>
                </a:cxn>
                <a:cxn ang="0">
                  <a:pos x="66" y="197"/>
                </a:cxn>
                <a:cxn ang="0">
                  <a:pos x="66" y="197"/>
                </a:cxn>
                <a:cxn ang="0">
                  <a:pos x="139" y="221"/>
                </a:cxn>
                <a:cxn ang="0">
                  <a:pos x="207" y="251"/>
                </a:cxn>
                <a:cxn ang="0">
                  <a:pos x="263" y="269"/>
                </a:cxn>
                <a:cxn ang="0">
                  <a:pos x="331" y="270"/>
                </a:cxn>
                <a:cxn ang="0">
                  <a:pos x="497" y="265"/>
                </a:cxn>
                <a:cxn ang="0">
                  <a:pos x="586" y="263"/>
                </a:cxn>
                <a:cxn ang="0">
                  <a:pos x="656" y="237"/>
                </a:cxn>
                <a:cxn ang="0">
                  <a:pos x="702" y="189"/>
                </a:cxn>
                <a:cxn ang="0">
                  <a:pos x="685" y="124"/>
                </a:cxn>
                <a:cxn ang="0">
                  <a:pos x="694" y="121"/>
                </a:cxn>
                <a:cxn ang="0">
                  <a:pos x="713" y="166"/>
                </a:cxn>
                <a:cxn ang="0">
                  <a:pos x="733" y="136"/>
                </a:cxn>
                <a:cxn ang="0">
                  <a:pos x="711" y="107"/>
                </a:cxn>
                <a:cxn ang="0">
                  <a:pos x="689" y="80"/>
                </a:cxn>
                <a:cxn ang="0">
                  <a:pos x="636" y="53"/>
                </a:cxn>
                <a:cxn ang="0">
                  <a:pos x="580" y="40"/>
                </a:cxn>
                <a:cxn ang="0">
                  <a:pos x="482" y="17"/>
                </a:cxn>
                <a:cxn ang="0">
                  <a:pos x="380" y="32"/>
                </a:cxn>
                <a:cxn ang="0">
                  <a:pos x="303" y="32"/>
                </a:cxn>
                <a:cxn ang="0">
                  <a:pos x="169" y="19"/>
                </a:cxn>
                <a:cxn ang="0">
                  <a:pos x="164" y="18"/>
                </a:cxn>
                <a:cxn ang="0">
                  <a:pos x="66" y="0"/>
                </a:cxn>
                <a:cxn ang="0">
                  <a:pos x="38" y="5"/>
                </a:cxn>
                <a:cxn ang="0">
                  <a:pos x="0" y="25"/>
                </a:cxn>
                <a:cxn ang="0">
                  <a:pos x="2" y="25"/>
                </a:cxn>
                <a:cxn ang="0">
                  <a:pos x="32" y="22"/>
                </a:cxn>
                <a:cxn ang="0">
                  <a:pos x="108" y="48"/>
                </a:cxn>
                <a:cxn ang="0">
                  <a:pos x="128" y="74"/>
                </a:cxn>
                <a:cxn ang="0">
                  <a:pos x="112" y="131"/>
                </a:cxn>
                <a:cxn ang="0">
                  <a:pos x="112" y="131"/>
                </a:cxn>
              </a:cxnLst>
              <a:rect l="0" t="0" r="r" b="b"/>
              <a:pathLst>
                <a:path w="734" h="271">
                  <a:moveTo>
                    <a:pt x="112" y="131"/>
                  </a:moveTo>
                  <a:lnTo>
                    <a:pt x="92" y="177"/>
                  </a:lnTo>
                  <a:lnTo>
                    <a:pt x="68" y="195"/>
                  </a:lnTo>
                  <a:lnTo>
                    <a:pt x="66" y="197"/>
                  </a:lnTo>
                  <a:lnTo>
                    <a:pt x="66" y="197"/>
                  </a:lnTo>
                  <a:lnTo>
                    <a:pt x="66" y="197"/>
                  </a:lnTo>
                  <a:lnTo>
                    <a:pt x="66" y="197"/>
                  </a:lnTo>
                  <a:lnTo>
                    <a:pt x="139" y="221"/>
                  </a:lnTo>
                  <a:lnTo>
                    <a:pt x="207" y="251"/>
                  </a:lnTo>
                  <a:lnTo>
                    <a:pt x="263" y="269"/>
                  </a:lnTo>
                  <a:lnTo>
                    <a:pt x="331" y="270"/>
                  </a:lnTo>
                  <a:lnTo>
                    <a:pt x="497" y="265"/>
                  </a:lnTo>
                  <a:lnTo>
                    <a:pt x="586" y="263"/>
                  </a:lnTo>
                  <a:lnTo>
                    <a:pt x="656" y="237"/>
                  </a:lnTo>
                  <a:lnTo>
                    <a:pt x="702" y="189"/>
                  </a:lnTo>
                  <a:lnTo>
                    <a:pt x="685" y="124"/>
                  </a:lnTo>
                  <a:lnTo>
                    <a:pt x="694" y="121"/>
                  </a:lnTo>
                  <a:lnTo>
                    <a:pt x="713" y="166"/>
                  </a:lnTo>
                  <a:lnTo>
                    <a:pt x="733" y="136"/>
                  </a:lnTo>
                  <a:lnTo>
                    <a:pt x="711" y="107"/>
                  </a:lnTo>
                  <a:lnTo>
                    <a:pt x="689" y="80"/>
                  </a:lnTo>
                  <a:lnTo>
                    <a:pt x="636" y="53"/>
                  </a:lnTo>
                  <a:lnTo>
                    <a:pt x="580" y="40"/>
                  </a:lnTo>
                  <a:lnTo>
                    <a:pt x="482" y="17"/>
                  </a:lnTo>
                  <a:lnTo>
                    <a:pt x="380" y="32"/>
                  </a:lnTo>
                  <a:lnTo>
                    <a:pt x="303" y="32"/>
                  </a:lnTo>
                  <a:lnTo>
                    <a:pt x="169" y="19"/>
                  </a:lnTo>
                  <a:lnTo>
                    <a:pt x="164" y="18"/>
                  </a:lnTo>
                  <a:lnTo>
                    <a:pt x="66" y="0"/>
                  </a:lnTo>
                  <a:lnTo>
                    <a:pt x="38" y="5"/>
                  </a:lnTo>
                  <a:lnTo>
                    <a:pt x="0" y="25"/>
                  </a:lnTo>
                  <a:lnTo>
                    <a:pt x="2" y="25"/>
                  </a:lnTo>
                  <a:lnTo>
                    <a:pt x="32" y="22"/>
                  </a:lnTo>
                  <a:lnTo>
                    <a:pt x="108" y="48"/>
                  </a:lnTo>
                  <a:lnTo>
                    <a:pt x="128" y="74"/>
                  </a:lnTo>
                  <a:lnTo>
                    <a:pt x="112" y="131"/>
                  </a:lnTo>
                  <a:lnTo>
                    <a:pt x="112" y="131"/>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39" name="Freeform 343"/>
            <p:cNvSpPr>
              <a:spLocks/>
            </p:cNvSpPr>
            <p:nvPr/>
          </p:nvSpPr>
          <p:spPr bwMode="auto">
            <a:xfrm>
              <a:off x="2664" y="3132"/>
              <a:ext cx="187" cy="66"/>
            </a:xfrm>
            <a:custGeom>
              <a:avLst/>
              <a:gdLst/>
              <a:ahLst/>
              <a:cxnLst>
                <a:cxn ang="0">
                  <a:pos x="78" y="64"/>
                </a:cxn>
                <a:cxn ang="0">
                  <a:pos x="83" y="65"/>
                </a:cxn>
                <a:cxn ang="0">
                  <a:pos x="184" y="16"/>
                </a:cxn>
                <a:cxn ang="0">
                  <a:pos x="186" y="6"/>
                </a:cxn>
                <a:cxn ang="0">
                  <a:pos x="169" y="2"/>
                </a:cxn>
                <a:cxn ang="0">
                  <a:pos x="165" y="2"/>
                </a:cxn>
                <a:cxn ang="0">
                  <a:pos x="5" y="0"/>
                </a:cxn>
                <a:cxn ang="0">
                  <a:pos x="4" y="1"/>
                </a:cxn>
                <a:cxn ang="0">
                  <a:pos x="3" y="2"/>
                </a:cxn>
                <a:cxn ang="0">
                  <a:pos x="0" y="27"/>
                </a:cxn>
                <a:cxn ang="0">
                  <a:pos x="78" y="64"/>
                </a:cxn>
                <a:cxn ang="0">
                  <a:pos x="78" y="64"/>
                </a:cxn>
              </a:cxnLst>
              <a:rect l="0" t="0" r="r" b="b"/>
              <a:pathLst>
                <a:path w="187" h="66">
                  <a:moveTo>
                    <a:pt x="78" y="64"/>
                  </a:moveTo>
                  <a:lnTo>
                    <a:pt x="83" y="65"/>
                  </a:lnTo>
                  <a:lnTo>
                    <a:pt x="184" y="16"/>
                  </a:lnTo>
                  <a:lnTo>
                    <a:pt x="186" y="6"/>
                  </a:lnTo>
                  <a:lnTo>
                    <a:pt x="169" y="2"/>
                  </a:lnTo>
                  <a:lnTo>
                    <a:pt x="165" y="2"/>
                  </a:lnTo>
                  <a:lnTo>
                    <a:pt x="5" y="0"/>
                  </a:lnTo>
                  <a:lnTo>
                    <a:pt x="4" y="1"/>
                  </a:lnTo>
                  <a:lnTo>
                    <a:pt x="3" y="2"/>
                  </a:lnTo>
                  <a:lnTo>
                    <a:pt x="0" y="27"/>
                  </a:lnTo>
                  <a:lnTo>
                    <a:pt x="78" y="64"/>
                  </a:lnTo>
                  <a:lnTo>
                    <a:pt x="78" y="64"/>
                  </a:lnTo>
                </a:path>
              </a:pathLst>
            </a:custGeom>
            <a:solidFill>
              <a:srgbClr val="FFE1DC"/>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0" name="Freeform 344"/>
            <p:cNvSpPr>
              <a:spLocks/>
            </p:cNvSpPr>
            <p:nvPr/>
          </p:nvSpPr>
          <p:spPr bwMode="auto">
            <a:xfrm>
              <a:off x="1987" y="2870"/>
              <a:ext cx="1683" cy="212"/>
            </a:xfrm>
            <a:custGeom>
              <a:avLst/>
              <a:gdLst/>
              <a:ahLst/>
              <a:cxnLst>
                <a:cxn ang="0">
                  <a:pos x="383" y="66"/>
                </a:cxn>
                <a:cxn ang="0">
                  <a:pos x="317" y="81"/>
                </a:cxn>
                <a:cxn ang="0">
                  <a:pos x="31" y="47"/>
                </a:cxn>
                <a:cxn ang="0">
                  <a:pos x="38" y="23"/>
                </a:cxn>
                <a:cxn ang="0">
                  <a:pos x="128" y="10"/>
                </a:cxn>
                <a:cxn ang="0">
                  <a:pos x="391" y="2"/>
                </a:cxn>
                <a:cxn ang="0">
                  <a:pos x="536" y="4"/>
                </a:cxn>
                <a:cxn ang="0">
                  <a:pos x="621" y="9"/>
                </a:cxn>
                <a:cxn ang="0">
                  <a:pos x="868" y="11"/>
                </a:cxn>
                <a:cxn ang="0">
                  <a:pos x="1084" y="11"/>
                </a:cxn>
                <a:cxn ang="0">
                  <a:pos x="1246" y="11"/>
                </a:cxn>
                <a:cxn ang="0">
                  <a:pos x="1389" y="10"/>
                </a:cxn>
                <a:cxn ang="0">
                  <a:pos x="1532" y="12"/>
                </a:cxn>
                <a:cxn ang="0">
                  <a:pos x="1611" y="30"/>
                </a:cxn>
                <a:cxn ang="0">
                  <a:pos x="1655" y="58"/>
                </a:cxn>
                <a:cxn ang="0">
                  <a:pos x="1676" y="96"/>
                </a:cxn>
                <a:cxn ang="0">
                  <a:pos x="1682" y="146"/>
                </a:cxn>
                <a:cxn ang="0">
                  <a:pos x="1666" y="188"/>
                </a:cxn>
                <a:cxn ang="0">
                  <a:pos x="1614" y="211"/>
                </a:cxn>
                <a:cxn ang="0">
                  <a:pos x="1548" y="204"/>
                </a:cxn>
                <a:cxn ang="0">
                  <a:pos x="1466" y="193"/>
                </a:cxn>
                <a:cxn ang="0">
                  <a:pos x="1437" y="185"/>
                </a:cxn>
                <a:cxn ang="0">
                  <a:pos x="1407" y="142"/>
                </a:cxn>
                <a:cxn ang="0">
                  <a:pos x="1373" y="60"/>
                </a:cxn>
                <a:cxn ang="0">
                  <a:pos x="1352" y="109"/>
                </a:cxn>
                <a:cxn ang="0">
                  <a:pos x="1330" y="149"/>
                </a:cxn>
                <a:cxn ang="0">
                  <a:pos x="1312" y="153"/>
                </a:cxn>
                <a:cxn ang="0">
                  <a:pos x="1283" y="159"/>
                </a:cxn>
                <a:cxn ang="0">
                  <a:pos x="1248" y="167"/>
                </a:cxn>
                <a:cxn ang="0">
                  <a:pos x="1188" y="183"/>
                </a:cxn>
                <a:cxn ang="0">
                  <a:pos x="1125" y="188"/>
                </a:cxn>
                <a:cxn ang="0">
                  <a:pos x="1049" y="165"/>
                </a:cxn>
                <a:cxn ang="0">
                  <a:pos x="1039" y="119"/>
                </a:cxn>
                <a:cxn ang="0">
                  <a:pos x="1046" y="74"/>
                </a:cxn>
                <a:cxn ang="0">
                  <a:pos x="1046" y="32"/>
                </a:cxn>
                <a:cxn ang="0">
                  <a:pos x="1042" y="45"/>
                </a:cxn>
                <a:cxn ang="0">
                  <a:pos x="1030" y="70"/>
                </a:cxn>
                <a:cxn ang="0">
                  <a:pos x="1007" y="44"/>
                </a:cxn>
                <a:cxn ang="0">
                  <a:pos x="993" y="59"/>
                </a:cxn>
                <a:cxn ang="0">
                  <a:pos x="981" y="140"/>
                </a:cxn>
                <a:cxn ang="0">
                  <a:pos x="939" y="164"/>
                </a:cxn>
                <a:cxn ang="0">
                  <a:pos x="883" y="169"/>
                </a:cxn>
                <a:cxn ang="0">
                  <a:pos x="800" y="150"/>
                </a:cxn>
                <a:cxn ang="0">
                  <a:pos x="768" y="148"/>
                </a:cxn>
                <a:cxn ang="0">
                  <a:pos x="753" y="145"/>
                </a:cxn>
                <a:cxn ang="0">
                  <a:pos x="749" y="66"/>
                </a:cxn>
                <a:cxn ang="0">
                  <a:pos x="735" y="58"/>
                </a:cxn>
                <a:cxn ang="0">
                  <a:pos x="714" y="128"/>
                </a:cxn>
                <a:cxn ang="0">
                  <a:pos x="685" y="69"/>
                </a:cxn>
                <a:cxn ang="0">
                  <a:pos x="661" y="42"/>
                </a:cxn>
                <a:cxn ang="0">
                  <a:pos x="651" y="112"/>
                </a:cxn>
                <a:cxn ang="0">
                  <a:pos x="615" y="125"/>
                </a:cxn>
                <a:cxn ang="0">
                  <a:pos x="569" y="115"/>
                </a:cxn>
                <a:cxn ang="0">
                  <a:pos x="534" y="113"/>
                </a:cxn>
                <a:cxn ang="0">
                  <a:pos x="519" y="93"/>
                </a:cxn>
                <a:cxn ang="0">
                  <a:pos x="522" y="61"/>
                </a:cxn>
                <a:cxn ang="0">
                  <a:pos x="491" y="84"/>
                </a:cxn>
                <a:cxn ang="0">
                  <a:pos x="456" y="98"/>
                </a:cxn>
                <a:cxn ang="0">
                  <a:pos x="415" y="57"/>
                </a:cxn>
                <a:cxn ang="0">
                  <a:pos x="367" y="58"/>
                </a:cxn>
                <a:cxn ang="0">
                  <a:pos x="331" y="67"/>
                </a:cxn>
                <a:cxn ang="0">
                  <a:pos x="381" y="48"/>
                </a:cxn>
              </a:cxnLst>
              <a:rect l="0" t="0" r="r" b="b"/>
              <a:pathLst>
                <a:path w="1683" h="212">
                  <a:moveTo>
                    <a:pt x="399" y="43"/>
                  </a:moveTo>
                  <a:lnTo>
                    <a:pt x="397" y="44"/>
                  </a:lnTo>
                  <a:lnTo>
                    <a:pt x="397" y="46"/>
                  </a:lnTo>
                  <a:lnTo>
                    <a:pt x="395" y="48"/>
                  </a:lnTo>
                  <a:lnTo>
                    <a:pt x="394" y="50"/>
                  </a:lnTo>
                  <a:lnTo>
                    <a:pt x="392" y="53"/>
                  </a:lnTo>
                  <a:lnTo>
                    <a:pt x="391" y="57"/>
                  </a:lnTo>
                  <a:lnTo>
                    <a:pt x="388" y="60"/>
                  </a:lnTo>
                  <a:lnTo>
                    <a:pt x="386" y="63"/>
                  </a:lnTo>
                  <a:lnTo>
                    <a:pt x="383" y="66"/>
                  </a:lnTo>
                  <a:lnTo>
                    <a:pt x="380" y="70"/>
                  </a:lnTo>
                  <a:lnTo>
                    <a:pt x="376" y="74"/>
                  </a:lnTo>
                  <a:lnTo>
                    <a:pt x="374" y="76"/>
                  </a:lnTo>
                  <a:lnTo>
                    <a:pt x="371" y="78"/>
                  </a:lnTo>
                  <a:lnTo>
                    <a:pt x="368" y="80"/>
                  </a:lnTo>
                  <a:lnTo>
                    <a:pt x="364" y="82"/>
                  </a:lnTo>
                  <a:lnTo>
                    <a:pt x="362" y="82"/>
                  </a:lnTo>
                  <a:lnTo>
                    <a:pt x="352" y="82"/>
                  </a:lnTo>
                  <a:lnTo>
                    <a:pt x="338" y="82"/>
                  </a:lnTo>
                  <a:lnTo>
                    <a:pt x="317" y="81"/>
                  </a:lnTo>
                  <a:lnTo>
                    <a:pt x="292" y="79"/>
                  </a:lnTo>
                  <a:lnTo>
                    <a:pt x="264" y="78"/>
                  </a:lnTo>
                  <a:lnTo>
                    <a:pt x="234" y="74"/>
                  </a:lnTo>
                  <a:lnTo>
                    <a:pt x="202" y="71"/>
                  </a:lnTo>
                  <a:lnTo>
                    <a:pt x="170" y="66"/>
                  </a:lnTo>
                  <a:lnTo>
                    <a:pt x="137" y="63"/>
                  </a:lnTo>
                  <a:lnTo>
                    <a:pt x="106" y="59"/>
                  </a:lnTo>
                  <a:lnTo>
                    <a:pt x="78" y="56"/>
                  </a:lnTo>
                  <a:lnTo>
                    <a:pt x="52" y="51"/>
                  </a:lnTo>
                  <a:lnTo>
                    <a:pt x="31" y="47"/>
                  </a:lnTo>
                  <a:lnTo>
                    <a:pt x="14" y="43"/>
                  </a:lnTo>
                  <a:lnTo>
                    <a:pt x="3" y="40"/>
                  </a:lnTo>
                  <a:lnTo>
                    <a:pt x="0" y="36"/>
                  </a:lnTo>
                  <a:lnTo>
                    <a:pt x="0" y="34"/>
                  </a:lnTo>
                  <a:lnTo>
                    <a:pt x="3" y="32"/>
                  </a:lnTo>
                  <a:lnTo>
                    <a:pt x="7" y="30"/>
                  </a:lnTo>
                  <a:lnTo>
                    <a:pt x="14" y="28"/>
                  </a:lnTo>
                  <a:lnTo>
                    <a:pt x="20" y="27"/>
                  </a:lnTo>
                  <a:lnTo>
                    <a:pt x="30" y="25"/>
                  </a:lnTo>
                  <a:lnTo>
                    <a:pt x="38" y="23"/>
                  </a:lnTo>
                  <a:lnTo>
                    <a:pt x="49" y="21"/>
                  </a:lnTo>
                  <a:lnTo>
                    <a:pt x="57" y="21"/>
                  </a:lnTo>
                  <a:lnTo>
                    <a:pt x="68" y="19"/>
                  </a:lnTo>
                  <a:lnTo>
                    <a:pt x="78" y="17"/>
                  </a:lnTo>
                  <a:lnTo>
                    <a:pt x="88" y="15"/>
                  </a:lnTo>
                  <a:lnTo>
                    <a:pt x="96" y="15"/>
                  </a:lnTo>
                  <a:lnTo>
                    <a:pt x="104" y="13"/>
                  </a:lnTo>
                  <a:lnTo>
                    <a:pt x="110" y="12"/>
                  </a:lnTo>
                  <a:lnTo>
                    <a:pt x="116" y="11"/>
                  </a:lnTo>
                  <a:lnTo>
                    <a:pt x="128" y="10"/>
                  </a:lnTo>
                  <a:lnTo>
                    <a:pt x="145" y="8"/>
                  </a:lnTo>
                  <a:lnTo>
                    <a:pt x="165" y="7"/>
                  </a:lnTo>
                  <a:lnTo>
                    <a:pt x="189" y="5"/>
                  </a:lnTo>
                  <a:lnTo>
                    <a:pt x="215" y="5"/>
                  </a:lnTo>
                  <a:lnTo>
                    <a:pt x="243" y="4"/>
                  </a:lnTo>
                  <a:lnTo>
                    <a:pt x="273" y="4"/>
                  </a:lnTo>
                  <a:lnTo>
                    <a:pt x="304" y="2"/>
                  </a:lnTo>
                  <a:lnTo>
                    <a:pt x="333" y="2"/>
                  </a:lnTo>
                  <a:lnTo>
                    <a:pt x="363" y="2"/>
                  </a:lnTo>
                  <a:lnTo>
                    <a:pt x="391" y="2"/>
                  </a:lnTo>
                  <a:lnTo>
                    <a:pt x="418" y="1"/>
                  </a:lnTo>
                  <a:lnTo>
                    <a:pt x="442" y="1"/>
                  </a:lnTo>
                  <a:lnTo>
                    <a:pt x="463" y="1"/>
                  </a:lnTo>
                  <a:lnTo>
                    <a:pt x="481" y="1"/>
                  </a:lnTo>
                  <a:lnTo>
                    <a:pt x="495" y="0"/>
                  </a:lnTo>
                  <a:lnTo>
                    <a:pt x="503" y="2"/>
                  </a:lnTo>
                  <a:lnTo>
                    <a:pt x="512" y="2"/>
                  </a:lnTo>
                  <a:lnTo>
                    <a:pt x="520" y="2"/>
                  </a:lnTo>
                  <a:lnTo>
                    <a:pt x="529" y="2"/>
                  </a:lnTo>
                  <a:lnTo>
                    <a:pt x="536" y="4"/>
                  </a:lnTo>
                  <a:lnTo>
                    <a:pt x="545" y="4"/>
                  </a:lnTo>
                  <a:lnTo>
                    <a:pt x="553" y="5"/>
                  </a:lnTo>
                  <a:lnTo>
                    <a:pt x="562" y="5"/>
                  </a:lnTo>
                  <a:lnTo>
                    <a:pt x="569" y="7"/>
                  </a:lnTo>
                  <a:lnTo>
                    <a:pt x="578" y="7"/>
                  </a:lnTo>
                  <a:lnTo>
                    <a:pt x="585" y="8"/>
                  </a:lnTo>
                  <a:lnTo>
                    <a:pt x="595" y="8"/>
                  </a:lnTo>
                  <a:lnTo>
                    <a:pt x="603" y="9"/>
                  </a:lnTo>
                  <a:lnTo>
                    <a:pt x="612" y="9"/>
                  </a:lnTo>
                  <a:lnTo>
                    <a:pt x="621" y="9"/>
                  </a:lnTo>
                  <a:lnTo>
                    <a:pt x="631" y="8"/>
                  </a:lnTo>
                  <a:lnTo>
                    <a:pt x="647" y="9"/>
                  </a:lnTo>
                  <a:lnTo>
                    <a:pt x="668" y="9"/>
                  </a:lnTo>
                  <a:lnTo>
                    <a:pt x="691" y="9"/>
                  </a:lnTo>
                  <a:lnTo>
                    <a:pt x="718" y="9"/>
                  </a:lnTo>
                  <a:lnTo>
                    <a:pt x="745" y="9"/>
                  </a:lnTo>
                  <a:lnTo>
                    <a:pt x="775" y="9"/>
                  </a:lnTo>
                  <a:lnTo>
                    <a:pt x="805" y="9"/>
                  </a:lnTo>
                  <a:lnTo>
                    <a:pt x="838" y="9"/>
                  </a:lnTo>
                  <a:lnTo>
                    <a:pt x="868" y="11"/>
                  </a:lnTo>
                  <a:lnTo>
                    <a:pt x="899" y="11"/>
                  </a:lnTo>
                  <a:lnTo>
                    <a:pt x="928" y="11"/>
                  </a:lnTo>
                  <a:lnTo>
                    <a:pt x="957" y="11"/>
                  </a:lnTo>
                  <a:lnTo>
                    <a:pt x="983" y="11"/>
                  </a:lnTo>
                  <a:lnTo>
                    <a:pt x="1007" y="11"/>
                  </a:lnTo>
                  <a:lnTo>
                    <a:pt x="1028" y="11"/>
                  </a:lnTo>
                  <a:lnTo>
                    <a:pt x="1046" y="11"/>
                  </a:lnTo>
                  <a:lnTo>
                    <a:pt x="1057" y="11"/>
                  </a:lnTo>
                  <a:lnTo>
                    <a:pt x="1070" y="11"/>
                  </a:lnTo>
                  <a:lnTo>
                    <a:pt x="1084" y="11"/>
                  </a:lnTo>
                  <a:lnTo>
                    <a:pt x="1099" y="11"/>
                  </a:lnTo>
                  <a:lnTo>
                    <a:pt x="1115" y="11"/>
                  </a:lnTo>
                  <a:lnTo>
                    <a:pt x="1131" y="11"/>
                  </a:lnTo>
                  <a:lnTo>
                    <a:pt x="1147" y="11"/>
                  </a:lnTo>
                  <a:lnTo>
                    <a:pt x="1165" y="11"/>
                  </a:lnTo>
                  <a:lnTo>
                    <a:pt x="1181" y="11"/>
                  </a:lnTo>
                  <a:lnTo>
                    <a:pt x="1199" y="11"/>
                  </a:lnTo>
                  <a:lnTo>
                    <a:pt x="1215" y="11"/>
                  </a:lnTo>
                  <a:lnTo>
                    <a:pt x="1231" y="11"/>
                  </a:lnTo>
                  <a:lnTo>
                    <a:pt x="1246" y="11"/>
                  </a:lnTo>
                  <a:lnTo>
                    <a:pt x="1260" y="11"/>
                  </a:lnTo>
                  <a:lnTo>
                    <a:pt x="1273" y="11"/>
                  </a:lnTo>
                  <a:lnTo>
                    <a:pt x="1286" y="11"/>
                  </a:lnTo>
                  <a:lnTo>
                    <a:pt x="1298" y="11"/>
                  </a:lnTo>
                  <a:lnTo>
                    <a:pt x="1311" y="11"/>
                  </a:lnTo>
                  <a:lnTo>
                    <a:pt x="1325" y="11"/>
                  </a:lnTo>
                  <a:lnTo>
                    <a:pt x="1341" y="10"/>
                  </a:lnTo>
                  <a:lnTo>
                    <a:pt x="1357" y="10"/>
                  </a:lnTo>
                  <a:lnTo>
                    <a:pt x="1373" y="10"/>
                  </a:lnTo>
                  <a:lnTo>
                    <a:pt x="1389" y="10"/>
                  </a:lnTo>
                  <a:lnTo>
                    <a:pt x="1407" y="8"/>
                  </a:lnTo>
                  <a:lnTo>
                    <a:pt x="1423" y="8"/>
                  </a:lnTo>
                  <a:lnTo>
                    <a:pt x="1441" y="8"/>
                  </a:lnTo>
                  <a:lnTo>
                    <a:pt x="1457" y="8"/>
                  </a:lnTo>
                  <a:lnTo>
                    <a:pt x="1473" y="8"/>
                  </a:lnTo>
                  <a:lnTo>
                    <a:pt x="1487" y="9"/>
                  </a:lnTo>
                  <a:lnTo>
                    <a:pt x="1501" y="9"/>
                  </a:lnTo>
                  <a:lnTo>
                    <a:pt x="1514" y="11"/>
                  </a:lnTo>
                  <a:lnTo>
                    <a:pt x="1527" y="11"/>
                  </a:lnTo>
                  <a:lnTo>
                    <a:pt x="1532" y="12"/>
                  </a:lnTo>
                  <a:lnTo>
                    <a:pt x="1539" y="14"/>
                  </a:lnTo>
                  <a:lnTo>
                    <a:pt x="1546" y="16"/>
                  </a:lnTo>
                  <a:lnTo>
                    <a:pt x="1554" y="16"/>
                  </a:lnTo>
                  <a:lnTo>
                    <a:pt x="1561" y="18"/>
                  </a:lnTo>
                  <a:lnTo>
                    <a:pt x="1570" y="20"/>
                  </a:lnTo>
                  <a:lnTo>
                    <a:pt x="1578" y="21"/>
                  </a:lnTo>
                  <a:lnTo>
                    <a:pt x="1588" y="23"/>
                  </a:lnTo>
                  <a:lnTo>
                    <a:pt x="1595" y="26"/>
                  </a:lnTo>
                  <a:lnTo>
                    <a:pt x="1604" y="28"/>
                  </a:lnTo>
                  <a:lnTo>
                    <a:pt x="1611" y="30"/>
                  </a:lnTo>
                  <a:lnTo>
                    <a:pt x="1619" y="32"/>
                  </a:lnTo>
                  <a:lnTo>
                    <a:pt x="1626" y="36"/>
                  </a:lnTo>
                  <a:lnTo>
                    <a:pt x="1633" y="37"/>
                  </a:lnTo>
                  <a:lnTo>
                    <a:pt x="1638" y="41"/>
                  </a:lnTo>
                  <a:lnTo>
                    <a:pt x="1644" y="43"/>
                  </a:lnTo>
                  <a:lnTo>
                    <a:pt x="1646" y="46"/>
                  </a:lnTo>
                  <a:lnTo>
                    <a:pt x="1647" y="48"/>
                  </a:lnTo>
                  <a:lnTo>
                    <a:pt x="1649" y="52"/>
                  </a:lnTo>
                  <a:lnTo>
                    <a:pt x="1653" y="54"/>
                  </a:lnTo>
                  <a:lnTo>
                    <a:pt x="1655" y="58"/>
                  </a:lnTo>
                  <a:lnTo>
                    <a:pt x="1657" y="62"/>
                  </a:lnTo>
                  <a:lnTo>
                    <a:pt x="1659" y="65"/>
                  </a:lnTo>
                  <a:lnTo>
                    <a:pt x="1662" y="69"/>
                  </a:lnTo>
                  <a:lnTo>
                    <a:pt x="1664" y="74"/>
                  </a:lnTo>
                  <a:lnTo>
                    <a:pt x="1666" y="78"/>
                  </a:lnTo>
                  <a:lnTo>
                    <a:pt x="1668" y="82"/>
                  </a:lnTo>
                  <a:lnTo>
                    <a:pt x="1671" y="85"/>
                  </a:lnTo>
                  <a:lnTo>
                    <a:pt x="1672" y="89"/>
                  </a:lnTo>
                  <a:lnTo>
                    <a:pt x="1674" y="93"/>
                  </a:lnTo>
                  <a:lnTo>
                    <a:pt x="1676" y="96"/>
                  </a:lnTo>
                  <a:lnTo>
                    <a:pt x="1677" y="98"/>
                  </a:lnTo>
                  <a:lnTo>
                    <a:pt x="1677" y="103"/>
                  </a:lnTo>
                  <a:lnTo>
                    <a:pt x="1679" y="108"/>
                  </a:lnTo>
                  <a:lnTo>
                    <a:pt x="1679" y="113"/>
                  </a:lnTo>
                  <a:lnTo>
                    <a:pt x="1680" y="117"/>
                  </a:lnTo>
                  <a:lnTo>
                    <a:pt x="1680" y="124"/>
                  </a:lnTo>
                  <a:lnTo>
                    <a:pt x="1681" y="129"/>
                  </a:lnTo>
                  <a:lnTo>
                    <a:pt x="1681" y="134"/>
                  </a:lnTo>
                  <a:lnTo>
                    <a:pt x="1682" y="140"/>
                  </a:lnTo>
                  <a:lnTo>
                    <a:pt x="1682" y="146"/>
                  </a:lnTo>
                  <a:lnTo>
                    <a:pt x="1682" y="151"/>
                  </a:lnTo>
                  <a:lnTo>
                    <a:pt x="1682" y="157"/>
                  </a:lnTo>
                  <a:lnTo>
                    <a:pt x="1682" y="162"/>
                  </a:lnTo>
                  <a:lnTo>
                    <a:pt x="1680" y="167"/>
                  </a:lnTo>
                  <a:lnTo>
                    <a:pt x="1680" y="172"/>
                  </a:lnTo>
                  <a:lnTo>
                    <a:pt x="1678" y="175"/>
                  </a:lnTo>
                  <a:lnTo>
                    <a:pt x="1677" y="178"/>
                  </a:lnTo>
                  <a:lnTo>
                    <a:pt x="1674" y="181"/>
                  </a:lnTo>
                  <a:lnTo>
                    <a:pt x="1671" y="185"/>
                  </a:lnTo>
                  <a:lnTo>
                    <a:pt x="1666" y="188"/>
                  </a:lnTo>
                  <a:lnTo>
                    <a:pt x="1662" y="190"/>
                  </a:lnTo>
                  <a:lnTo>
                    <a:pt x="1657" y="194"/>
                  </a:lnTo>
                  <a:lnTo>
                    <a:pt x="1652" y="196"/>
                  </a:lnTo>
                  <a:lnTo>
                    <a:pt x="1647" y="199"/>
                  </a:lnTo>
                  <a:lnTo>
                    <a:pt x="1642" y="201"/>
                  </a:lnTo>
                  <a:lnTo>
                    <a:pt x="1636" y="204"/>
                  </a:lnTo>
                  <a:lnTo>
                    <a:pt x="1630" y="206"/>
                  </a:lnTo>
                  <a:lnTo>
                    <a:pt x="1625" y="207"/>
                  </a:lnTo>
                  <a:lnTo>
                    <a:pt x="1620" y="209"/>
                  </a:lnTo>
                  <a:lnTo>
                    <a:pt x="1614" y="211"/>
                  </a:lnTo>
                  <a:lnTo>
                    <a:pt x="1610" y="211"/>
                  </a:lnTo>
                  <a:lnTo>
                    <a:pt x="1605" y="211"/>
                  </a:lnTo>
                  <a:lnTo>
                    <a:pt x="1602" y="210"/>
                  </a:lnTo>
                  <a:lnTo>
                    <a:pt x="1597" y="210"/>
                  </a:lnTo>
                  <a:lnTo>
                    <a:pt x="1592" y="209"/>
                  </a:lnTo>
                  <a:lnTo>
                    <a:pt x="1585" y="209"/>
                  </a:lnTo>
                  <a:lnTo>
                    <a:pt x="1577" y="207"/>
                  </a:lnTo>
                  <a:lnTo>
                    <a:pt x="1567" y="207"/>
                  </a:lnTo>
                  <a:lnTo>
                    <a:pt x="1558" y="206"/>
                  </a:lnTo>
                  <a:lnTo>
                    <a:pt x="1548" y="204"/>
                  </a:lnTo>
                  <a:lnTo>
                    <a:pt x="1538" y="202"/>
                  </a:lnTo>
                  <a:lnTo>
                    <a:pt x="1526" y="202"/>
                  </a:lnTo>
                  <a:lnTo>
                    <a:pt x="1516" y="200"/>
                  </a:lnTo>
                  <a:lnTo>
                    <a:pt x="1505" y="199"/>
                  </a:lnTo>
                  <a:lnTo>
                    <a:pt x="1496" y="197"/>
                  </a:lnTo>
                  <a:lnTo>
                    <a:pt x="1487" y="197"/>
                  </a:lnTo>
                  <a:lnTo>
                    <a:pt x="1480" y="196"/>
                  </a:lnTo>
                  <a:lnTo>
                    <a:pt x="1473" y="195"/>
                  </a:lnTo>
                  <a:lnTo>
                    <a:pt x="1469" y="193"/>
                  </a:lnTo>
                  <a:lnTo>
                    <a:pt x="1466" y="193"/>
                  </a:lnTo>
                  <a:lnTo>
                    <a:pt x="1464" y="193"/>
                  </a:lnTo>
                  <a:lnTo>
                    <a:pt x="1460" y="193"/>
                  </a:lnTo>
                  <a:lnTo>
                    <a:pt x="1458" y="193"/>
                  </a:lnTo>
                  <a:lnTo>
                    <a:pt x="1455" y="193"/>
                  </a:lnTo>
                  <a:lnTo>
                    <a:pt x="1452" y="191"/>
                  </a:lnTo>
                  <a:lnTo>
                    <a:pt x="1448" y="190"/>
                  </a:lnTo>
                  <a:lnTo>
                    <a:pt x="1447" y="188"/>
                  </a:lnTo>
                  <a:lnTo>
                    <a:pt x="1443" y="188"/>
                  </a:lnTo>
                  <a:lnTo>
                    <a:pt x="1441" y="186"/>
                  </a:lnTo>
                  <a:lnTo>
                    <a:pt x="1437" y="185"/>
                  </a:lnTo>
                  <a:lnTo>
                    <a:pt x="1435" y="183"/>
                  </a:lnTo>
                  <a:lnTo>
                    <a:pt x="1432" y="183"/>
                  </a:lnTo>
                  <a:lnTo>
                    <a:pt x="1430" y="181"/>
                  </a:lnTo>
                  <a:lnTo>
                    <a:pt x="1429" y="180"/>
                  </a:lnTo>
                  <a:lnTo>
                    <a:pt x="1427" y="178"/>
                  </a:lnTo>
                  <a:lnTo>
                    <a:pt x="1422" y="174"/>
                  </a:lnTo>
                  <a:lnTo>
                    <a:pt x="1418" y="167"/>
                  </a:lnTo>
                  <a:lnTo>
                    <a:pt x="1414" y="159"/>
                  </a:lnTo>
                  <a:lnTo>
                    <a:pt x="1411" y="150"/>
                  </a:lnTo>
                  <a:lnTo>
                    <a:pt x="1407" y="142"/>
                  </a:lnTo>
                  <a:lnTo>
                    <a:pt x="1404" y="131"/>
                  </a:lnTo>
                  <a:lnTo>
                    <a:pt x="1400" y="120"/>
                  </a:lnTo>
                  <a:lnTo>
                    <a:pt x="1398" y="109"/>
                  </a:lnTo>
                  <a:lnTo>
                    <a:pt x="1395" y="100"/>
                  </a:lnTo>
                  <a:lnTo>
                    <a:pt x="1391" y="90"/>
                  </a:lnTo>
                  <a:lnTo>
                    <a:pt x="1388" y="82"/>
                  </a:lnTo>
                  <a:lnTo>
                    <a:pt x="1385" y="74"/>
                  </a:lnTo>
                  <a:lnTo>
                    <a:pt x="1381" y="68"/>
                  </a:lnTo>
                  <a:lnTo>
                    <a:pt x="1378" y="63"/>
                  </a:lnTo>
                  <a:lnTo>
                    <a:pt x="1373" y="60"/>
                  </a:lnTo>
                  <a:lnTo>
                    <a:pt x="1370" y="58"/>
                  </a:lnTo>
                  <a:lnTo>
                    <a:pt x="1366" y="60"/>
                  </a:lnTo>
                  <a:lnTo>
                    <a:pt x="1363" y="62"/>
                  </a:lnTo>
                  <a:lnTo>
                    <a:pt x="1362" y="67"/>
                  </a:lnTo>
                  <a:lnTo>
                    <a:pt x="1360" y="71"/>
                  </a:lnTo>
                  <a:lnTo>
                    <a:pt x="1358" y="78"/>
                  </a:lnTo>
                  <a:lnTo>
                    <a:pt x="1356" y="85"/>
                  </a:lnTo>
                  <a:lnTo>
                    <a:pt x="1354" y="93"/>
                  </a:lnTo>
                  <a:lnTo>
                    <a:pt x="1354" y="100"/>
                  </a:lnTo>
                  <a:lnTo>
                    <a:pt x="1352" y="109"/>
                  </a:lnTo>
                  <a:lnTo>
                    <a:pt x="1350" y="116"/>
                  </a:lnTo>
                  <a:lnTo>
                    <a:pt x="1349" y="124"/>
                  </a:lnTo>
                  <a:lnTo>
                    <a:pt x="1347" y="130"/>
                  </a:lnTo>
                  <a:lnTo>
                    <a:pt x="1344" y="137"/>
                  </a:lnTo>
                  <a:lnTo>
                    <a:pt x="1342" y="142"/>
                  </a:lnTo>
                  <a:lnTo>
                    <a:pt x="1339" y="146"/>
                  </a:lnTo>
                  <a:lnTo>
                    <a:pt x="1336" y="147"/>
                  </a:lnTo>
                  <a:lnTo>
                    <a:pt x="1334" y="148"/>
                  </a:lnTo>
                  <a:lnTo>
                    <a:pt x="1332" y="148"/>
                  </a:lnTo>
                  <a:lnTo>
                    <a:pt x="1330" y="149"/>
                  </a:lnTo>
                  <a:lnTo>
                    <a:pt x="1328" y="149"/>
                  </a:lnTo>
                  <a:lnTo>
                    <a:pt x="1326" y="151"/>
                  </a:lnTo>
                  <a:lnTo>
                    <a:pt x="1325" y="151"/>
                  </a:lnTo>
                  <a:lnTo>
                    <a:pt x="1323" y="151"/>
                  </a:lnTo>
                  <a:lnTo>
                    <a:pt x="1321" y="151"/>
                  </a:lnTo>
                  <a:lnTo>
                    <a:pt x="1319" y="153"/>
                  </a:lnTo>
                  <a:lnTo>
                    <a:pt x="1317" y="153"/>
                  </a:lnTo>
                  <a:lnTo>
                    <a:pt x="1315" y="153"/>
                  </a:lnTo>
                  <a:lnTo>
                    <a:pt x="1313" y="153"/>
                  </a:lnTo>
                  <a:lnTo>
                    <a:pt x="1312" y="153"/>
                  </a:lnTo>
                  <a:lnTo>
                    <a:pt x="1310" y="153"/>
                  </a:lnTo>
                  <a:lnTo>
                    <a:pt x="1308" y="153"/>
                  </a:lnTo>
                  <a:lnTo>
                    <a:pt x="1307" y="153"/>
                  </a:lnTo>
                  <a:lnTo>
                    <a:pt x="1304" y="154"/>
                  </a:lnTo>
                  <a:lnTo>
                    <a:pt x="1301" y="154"/>
                  </a:lnTo>
                  <a:lnTo>
                    <a:pt x="1298" y="156"/>
                  </a:lnTo>
                  <a:lnTo>
                    <a:pt x="1295" y="156"/>
                  </a:lnTo>
                  <a:lnTo>
                    <a:pt x="1290" y="158"/>
                  </a:lnTo>
                  <a:lnTo>
                    <a:pt x="1286" y="158"/>
                  </a:lnTo>
                  <a:lnTo>
                    <a:pt x="1283" y="159"/>
                  </a:lnTo>
                  <a:lnTo>
                    <a:pt x="1280" y="159"/>
                  </a:lnTo>
                  <a:lnTo>
                    <a:pt x="1274" y="161"/>
                  </a:lnTo>
                  <a:lnTo>
                    <a:pt x="1270" y="162"/>
                  </a:lnTo>
                  <a:lnTo>
                    <a:pt x="1267" y="163"/>
                  </a:lnTo>
                  <a:lnTo>
                    <a:pt x="1264" y="163"/>
                  </a:lnTo>
                  <a:lnTo>
                    <a:pt x="1260" y="165"/>
                  </a:lnTo>
                  <a:lnTo>
                    <a:pt x="1257" y="165"/>
                  </a:lnTo>
                  <a:lnTo>
                    <a:pt x="1255" y="165"/>
                  </a:lnTo>
                  <a:lnTo>
                    <a:pt x="1254" y="165"/>
                  </a:lnTo>
                  <a:lnTo>
                    <a:pt x="1248" y="167"/>
                  </a:lnTo>
                  <a:lnTo>
                    <a:pt x="1243" y="169"/>
                  </a:lnTo>
                  <a:lnTo>
                    <a:pt x="1237" y="170"/>
                  </a:lnTo>
                  <a:lnTo>
                    <a:pt x="1232" y="172"/>
                  </a:lnTo>
                  <a:lnTo>
                    <a:pt x="1225" y="174"/>
                  </a:lnTo>
                  <a:lnTo>
                    <a:pt x="1219" y="175"/>
                  </a:lnTo>
                  <a:lnTo>
                    <a:pt x="1213" y="177"/>
                  </a:lnTo>
                  <a:lnTo>
                    <a:pt x="1207" y="178"/>
                  </a:lnTo>
                  <a:lnTo>
                    <a:pt x="1200" y="180"/>
                  </a:lnTo>
                  <a:lnTo>
                    <a:pt x="1195" y="182"/>
                  </a:lnTo>
                  <a:lnTo>
                    <a:pt x="1188" y="183"/>
                  </a:lnTo>
                  <a:lnTo>
                    <a:pt x="1183" y="185"/>
                  </a:lnTo>
                  <a:lnTo>
                    <a:pt x="1177" y="186"/>
                  </a:lnTo>
                  <a:lnTo>
                    <a:pt x="1172" y="187"/>
                  </a:lnTo>
                  <a:lnTo>
                    <a:pt x="1166" y="188"/>
                  </a:lnTo>
                  <a:lnTo>
                    <a:pt x="1162" y="188"/>
                  </a:lnTo>
                  <a:lnTo>
                    <a:pt x="1155" y="188"/>
                  </a:lnTo>
                  <a:lnTo>
                    <a:pt x="1149" y="188"/>
                  </a:lnTo>
                  <a:lnTo>
                    <a:pt x="1141" y="188"/>
                  </a:lnTo>
                  <a:lnTo>
                    <a:pt x="1134" y="188"/>
                  </a:lnTo>
                  <a:lnTo>
                    <a:pt x="1125" y="188"/>
                  </a:lnTo>
                  <a:lnTo>
                    <a:pt x="1116" y="186"/>
                  </a:lnTo>
                  <a:lnTo>
                    <a:pt x="1108" y="184"/>
                  </a:lnTo>
                  <a:lnTo>
                    <a:pt x="1100" y="182"/>
                  </a:lnTo>
                  <a:lnTo>
                    <a:pt x="1091" y="181"/>
                  </a:lnTo>
                  <a:lnTo>
                    <a:pt x="1082" y="179"/>
                  </a:lnTo>
                  <a:lnTo>
                    <a:pt x="1075" y="177"/>
                  </a:lnTo>
                  <a:lnTo>
                    <a:pt x="1068" y="174"/>
                  </a:lnTo>
                  <a:lnTo>
                    <a:pt x="1061" y="172"/>
                  </a:lnTo>
                  <a:lnTo>
                    <a:pt x="1055" y="169"/>
                  </a:lnTo>
                  <a:lnTo>
                    <a:pt x="1049" y="165"/>
                  </a:lnTo>
                  <a:lnTo>
                    <a:pt x="1046" y="162"/>
                  </a:lnTo>
                  <a:lnTo>
                    <a:pt x="1042" y="160"/>
                  </a:lnTo>
                  <a:lnTo>
                    <a:pt x="1041" y="156"/>
                  </a:lnTo>
                  <a:lnTo>
                    <a:pt x="1039" y="152"/>
                  </a:lnTo>
                  <a:lnTo>
                    <a:pt x="1038" y="147"/>
                  </a:lnTo>
                  <a:lnTo>
                    <a:pt x="1037" y="142"/>
                  </a:lnTo>
                  <a:lnTo>
                    <a:pt x="1037" y="137"/>
                  </a:lnTo>
                  <a:lnTo>
                    <a:pt x="1037" y="131"/>
                  </a:lnTo>
                  <a:lnTo>
                    <a:pt x="1039" y="125"/>
                  </a:lnTo>
                  <a:lnTo>
                    <a:pt x="1039" y="119"/>
                  </a:lnTo>
                  <a:lnTo>
                    <a:pt x="1041" y="113"/>
                  </a:lnTo>
                  <a:lnTo>
                    <a:pt x="1041" y="108"/>
                  </a:lnTo>
                  <a:lnTo>
                    <a:pt x="1043" y="101"/>
                  </a:lnTo>
                  <a:lnTo>
                    <a:pt x="1043" y="97"/>
                  </a:lnTo>
                  <a:lnTo>
                    <a:pt x="1045" y="92"/>
                  </a:lnTo>
                  <a:lnTo>
                    <a:pt x="1045" y="87"/>
                  </a:lnTo>
                  <a:lnTo>
                    <a:pt x="1046" y="82"/>
                  </a:lnTo>
                  <a:lnTo>
                    <a:pt x="1046" y="81"/>
                  </a:lnTo>
                  <a:lnTo>
                    <a:pt x="1046" y="77"/>
                  </a:lnTo>
                  <a:lnTo>
                    <a:pt x="1046" y="74"/>
                  </a:lnTo>
                  <a:lnTo>
                    <a:pt x="1046" y="69"/>
                  </a:lnTo>
                  <a:lnTo>
                    <a:pt x="1046" y="65"/>
                  </a:lnTo>
                  <a:lnTo>
                    <a:pt x="1046" y="60"/>
                  </a:lnTo>
                  <a:lnTo>
                    <a:pt x="1046" y="55"/>
                  </a:lnTo>
                  <a:lnTo>
                    <a:pt x="1046" y="50"/>
                  </a:lnTo>
                  <a:lnTo>
                    <a:pt x="1046" y="46"/>
                  </a:lnTo>
                  <a:lnTo>
                    <a:pt x="1046" y="42"/>
                  </a:lnTo>
                  <a:lnTo>
                    <a:pt x="1046" y="38"/>
                  </a:lnTo>
                  <a:lnTo>
                    <a:pt x="1046" y="34"/>
                  </a:lnTo>
                  <a:lnTo>
                    <a:pt x="1046" y="32"/>
                  </a:lnTo>
                  <a:lnTo>
                    <a:pt x="1046" y="29"/>
                  </a:lnTo>
                  <a:lnTo>
                    <a:pt x="1046" y="28"/>
                  </a:lnTo>
                  <a:lnTo>
                    <a:pt x="1046" y="27"/>
                  </a:lnTo>
                  <a:lnTo>
                    <a:pt x="1044" y="28"/>
                  </a:lnTo>
                  <a:lnTo>
                    <a:pt x="1044" y="29"/>
                  </a:lnTo>
                  <a:lnTo>
                    <a:pt x="1043" y="32"/>
                  </a:lnTo>
                  <a:lnTo>
                    <a:pt x="1043" y="34"/>
                  </a:lnTo>
                  <a:lnTo>
                    <a:pt x="1042" y="38"/>
                  </a:lnTo>
                  <a:lnTo>
                    <a:pt x="1042" y="42"/>
                  </a:lnTo>
                  <a:lnTo>
                    <a:pt x="1042" y="45"/>
                  </a:lnTo>
                  <a:lnTo>
                    <a:pt x="1042" y="49"/>
                  </a:lnTo>
                  <a:lnTo>
                    <a:pt x="1041" y="53"/>
                  </a:lnTo>
                  <a:lnTo>
                    <a:pt x="1041" y="57"/>
                  </a:lnTo>
                  <a:lnTo>
                    <a:pt x="1039" y="61"/>
                  </a:lnTo>
                  <a:lnTo>
                    <a:pt x="1039" y="63"/>
                  </a:lnTo>
                  <a:lnTo>
                    <a:pt x="1037" y="67"/>
                  </a:lnTo>
                  <a:lnTo>
                    <a:pt x="1036" y="69"/>
                  </a:lnTo>
                  <a:lnTo>
                    <a:pt x="1034" y="70"/>
                  </a:lnTo>
                  <a:lnTo>
                    <a:pt x="1033" y="70"/>
                  </a:lnTo>
                  <a:lnTo>
                    <a:pt x="1030" y="70"/>
                  </a:lnTo>
                  <a:lnTo>
                    <a:pt x="1028" y="69"/>
                  </a:lnTo>
                  <a:lnTo>
                    <a:pt x="1026" y="68"/>
                  </a:lnTo>
                  <a:lnTo>
                    <a:pt x="1025" y="65"/>
                  </a:lnTo>
                  <a:lnTo>
                    <a:pt x="1021" y="63"/>
                  </a:lnTo>
                  <a:lnTo>
                    <a:pt x="1019" y="59"/>
                  </a:lnTo>
                  <a:lnTo>
                    <a:pt x="1016" y="56"/>
                  </a:lnTo>
                  <a:lnTo>
                    <a:pt x="1014" y="52"/>
                  </a:lnTo>
                  <a:lnTo>
                    <a:pt x="1011" y="50"/>
                  </a:lnTo>
                  <a:lnTo>
                    <a:pt x="1009" y="47"/>
                  </a:lnTo>
                  <a:lnTo>
                    <a:pt x="1007" y="44"/>
                  </a:lnTo>
                  <a:lnTo>
                    <a:pt x="1005" y="41"/>
                  </a:lnTo>
                  <a:lnTo>
                    <a:pt x="1003" y="39"/>
                  </a:lnTo>
                  <a:lnTo>
                    <a:pt x="1001" y="37"/>
                  </a:lnTo>
                  <a:lnTo>
                    <a:pt x="999" y="36"/>
                  </a:lnTo>
                  <a:lnTo>
                    <a:pt x="999" y="35"/>
                  </a:lnTo>
                  <a:lnTo>
                    <a:pt x="997" y="37"/>
                  </a:lnTo>
                  <a:lnTo>
                    <a:pt x="996" y="40"/>
                  </a:lnTo>
                  <a:lnTo>
                    <a:pt x="995" y="45"/>
                  </a:lnTo>
                  <a:lnTo>
                    <a:pt x="995" y="51"/>
                  </a:lnTo>
                  <a:lnTo>
                    <a:pt x="993" y="59"/>
                  </a:lnTo>
                  <a:lnTo>
                    <a:pt x="993" y="67"/>
                  </a:lnTo>
                  <a:lnTo>
                    <a:pt x="991" y="76"/>
                  </a:lnTo>
                  <a:lnTo>
                    <a:pt x="991" y="85"/>
                  </a:lnTo>
                  <a:lnTo>
                    <a:pt x="989" y="95"/>
                  </a:lnTo>
                  <a:lnTo>
                    <a:pt x="988" y="104"/>
                  </a:lnTo>
                  <a:lnTo>
                    <a:pt x="986" y="113"/>
                  </a:lnTo>
                  <a:lnTo>
                    <a:pt x="986" y="121"/>
                  </a:lnTo>
                  <a:lnTo>
                    <a:pt x="984" y="129"/>
                  </a:lnTo>
                  <a:lnTo>
                    <a:pt x="983" y="135"/>
                  </a:lnTo>
                  <a:lnTo>
                    <a:pt x="981" y="140"/>
                  </a:lnTo>
                  <a:lnTo>
                    <a:pt x="980" y="143"/>
                  </a:lnTo>
                  <a:lnTo>
                    <a:pt x="975" y="146"/>
                  </a:lnTo>
                  <a:lnTo>
                    <a:pt x="972" y="149"/>
                  </a:lnTo>
                  <a:lnTo>
                    <a:pt x="967" y="153"/>
                  </a:lnTo>
                  <a:lnTo>
                    <a:pt x="963" y="154"/>
                  </a:lnTo>
                  <a:lnTo>
                    <a:pt x="958" y="157"/>
                  </a:lnTo>
                  <a:lnTo>
                    <a:pt x="953" y="159"/>
                  </a:lnTo>
                  <a:lnTo>
                    <a:pt x="948" y="161"/>
                  </a:lnTo>
                  <a:lnTo>
                    <a:pt x="944" y="162"/>
                  </a:lnTo>
                  <a:lnTo>
                    <a:pt x="939" y="164"/>
                  </a:lnTo>
                  <a:lnTo>
                    <a:pt x="933" y="166"/>
                  </a:lnTo>
                  <a:lnTo>
                    <a:pt x="928" y="167"/>
                  </a:lnTo>
                  <a:lnTo>
                    <a:pt x="923" y="167"/>
                  </a:lnTo>
                  <a:lnTo>
                    <a:pt x="918" y="169"/>
                  </a:lnTo>
                  <a:lnTo>
                    <a:pt x="913" y="169"/>
                  </a:lnTo>
                  <a:lnTo>
                    <a:pt x="908" y="169"/>
                  </a:lnTo>
                  <a:lnTo>
                    <a:pt x="905" y="169"/>
                  </a:lnTo>
                  <a:lnTo>
                    <a:pt x="898" y="170"/>
                  </a:lnTo>
                  <a:lnTo>
                    <a:pt x="891" y="169"/>
                  </a:lnTo>
                  <a:lnTo>
                    <a:pt x="883" y="169"/>
                  </a:lnTo>
                  <a:lnTo>
                    <a:pt x="876" y="167"/>
                  </a:lnTo>
                  <a:lnTo>
                    <a:pt x="867" y="165"/>
                  </a:lnTo>
                  <a:lnTo>
                    <a:pt x="858" y="163"/>
                  </a:lnTo>
                  <a:lnTo>
                    <a:pt x="850" y="162"/>
                  </a:lnTo>
                  <a:lnTo>
                    <a:pt x="842" y="159"/>
                  </a:lnTo>
                  <a:lnTo>
                    <a:pt x="833" y="157"/>
                  </a:lnTo>
                  <a:lnTo>
                    <a:pt x="824" y="155"/>
                  </a:lnTo>
                  <a:lnTo>
                    <a:pt x="815" y="153"/>
                  </a:lnTo>
                  <a:lnTo>
                    <a:pt x="807" y="151"/>
                  </a:lnTo>
                  <a:lnTo>
                    <a:pt x="800" y="150"/>
                  </a:lnTo>
                  <a:lnTo>
                    <a:pt x="792" y="148"/>
                  </a:lnTo>
                  <a:lnTo>
                    <a:pt x="785" y="148"/>
                  </a:lnTo>
                  <a:lnTo>
                    <a:pt x="780" y="147"/>
                  </a:lnTo>
                  <a:lnTo>
                    <a:pt x="778" y="148"/>
                  </a:lnTo>
                  <a:lnTo>
                    <a:pt x="776" y="148"/>
                  </a:lnTo>
                  <a:lnTo>
                    <a:pt x="774" y="148"/>
                  </a:lnTo>
                  <a:lnTo>
                    <a:pt x="773" y="148"/>
                  </a:lnTo>
                  <a:lnTo>
                    <a:pt x="771" y="148"/>
                  </a:lnTo>
                  <a:lnTo>
                    <a:pt x="769" y="148"/>
                  </a:lnTo>
                  <a:lnTo>
                    <a:pt x="768" y="148"/>
                  </a:lnTo>
                  <a:lnTo>
                    <a:pt x="766" y="148"/>
                  </a:lnTo>
                  <a:lnTo>
                    <a:pt x="764" y="148"/>
                  </a:lnTo>
                  <a:lnTo>
                    <a:pt x="762" y="148"/>
                  </a:lnTo>
                  <a:lnTo>
                    <a:pt x="760" y="148"/>
                  </a:lnTo>
                  <a:lnTo>
                    <a:pt x="758" y="148"/>
                  </a:lnTo>
                  <a:lnTo>
                    <a:pt x="757" y="148"/>
                  </a:lnTo>
                  <a:lnTo>
                    <a:pt x="756" y="148"/>
                  </a:lnTo>
                  <a:lnTo>
                    <a:pt x="755" y="148"/>
                  </a:lnTo>
                  <a:lnTo>
                    <a:pt x="755" y="147"/>
                  </a:lnTo>
                  <a:lnTo>
                    <a:pt x="753" y="145"/>
                  </a:lnTo>
                  <a:lnTo>
                    <a:pt x="751" y="140"/>
                  </a:lnTo>
                  <a:lnTo>
                    <a:pt x="750" y="135"/>
                  </a:lnTo>
                  <a:lnTo>
                    <a:pt x="750" y="128"/>
                  </a:lnTo>
                  <a:lnTo>
                    <a:pt x="750" y="121"/>
                  </a:lnTo>
                  <a:lnTo>
                    <a:pt x="750" y="112"/>
                  </a:lnTo>
                  <a:lnTo>
                    <a:pt x="750" y="103"/>
                  </a:lnTo>
                  <a:lnTo>
                    <a:pt x="750" y="93"/>
                  </a:lnTo>
                  <a:lnTo>
                    <a:pt x="749" y="84"/>
                  </a:lnTo>
                  <a:lnTo>
                    <a:pt x="749" y="75"/>
                  </a:lnTo>
                  <a:lnTo>
                    <a:pt x="749" y="66"/>
                  </a:lnTo>
                  <a:lnTo>
                    <a:pt x="749" y="58"/>
                  </a:lnTo>
                  <a:lnTo>
                    <a:pt x="748" y="52"/>
                  </a:lnTo>
                  <a:lnTo>
                    <a:pt x="748" y="46"/>
                  </a:lnTo>
                  <a:lnTo>
                    <a:pt x="747" y="42"/>
                  </a:lnTo>
                  <a:lnTo>
                    <a:pt x="746" y="38"/>
                  </a:lnTo>
                  <a:lnTo>
                    <a:pt x="744" y="39"/>
                  </a:lnTo>
                  <a:lnTo>
                    <a:pt x="742" y="41"/>
                  </a:lnTo>
                  <a:lnTo>
                    <a:pt x="741" y="46"/>
                  </a:lnTo>
                  <a:lnTo>
                    <a:pt x="739" y="50"/>
                  </a:lnTo>
                  <a:lnTo>
                    <a:pt x="735" y="58"/>
                  </a:lnTo>
                  <a:lnTo>
                    <a:pt x="734" y="65"/>
                  </a:lnTo>
                  <a:lnTo>
                    <a:pt x="731" y="74"/>
                  </a:lnTo>
                  <a:lnTo>
                    <a:pt x="729" y="82"/>
                  </a:lnTo>
                  <a:lnTo>
                    <a:pt x="726" y="91"/>
                  </a:lnTo>
                  <a:lnTo>
                    <a:pt x="724" y="100"/>
                  </a:lnTo>
                  <a:lnTo>
                    <a:pt x="721" y="108"/>
                  </a:lnTo>
                  <a:lnTo>
                    <a:pt x="719" y="115"/>
                  </a:lnTo>
                  <a:lnTo>
                    <a:pt x="718" y="121"/>
                  </a:lnTo>
                  <a:lnTo>
                    <a:pt x="716" y="126"/>
                  </a:lnTo>
                  <a:lnTo>
                    <a:pt x="714" y="128"/>
                  </a:lnTo>
                  <a:lnTo>
                    <a:pt x="713" y="128"/>
                  </a:lnTo>
                  <a:lnTo>
                    <a:pt x="709" y="128"/>
                  </a:lnTo>
                  <a:lnTo>
                    <a:pt x="705" y="124"/>
                  </a:lnTo>
                  <a:lnTo>
                    <a:pt x="702" y="119"/>
                  </a:lnTo>
                  <a:lnTo>
                    <a:pt x="700" y="112"/>
                  </a:lnTo>
                  <a:lnTo>
                    <a:pt x="697" y="105"/>
                  </a:lnTo>
                  <a:lnTo>
                    <a:pt x="694" y="96"/>
                  </a:lnTo>
                  <a:lnTo>
                    <a:pt x="691" y="87"/>
                  </a:lnTo>
                  <a:lnTo>
                    <a:pt x="689" y="77"/>
                  </a:lnTo>
                  <a:lnTo>
                    <a:pt x="685" y="69"/>
                  </a:lnTo>
                  <a:lnTo>
                    <a:pt x="683" y="60"/>
                  </a:lnTo>
                  <a:lnTo>
                    <a:pt x="680" y="52"/>
                  </a:lnTo>
                  <a:lnTo>
                    <a:pt x="678" y="44"/>
                  </a:lnTo>
                  <a:lnTo>
                    <a:pt x="674" y="39"/>
                  </a:lnTo>
                  <a:lnTo>
                    <a:pt x="672" y="34"/>
                  </a:lnTo>
                  <a:lnTo>
                    <a:pt x="669" y="32"/>
                  </a:lnTo>
                  <a:lnTo>
                    <a:pt x="668" y="31"/>
                  </a:lnTo>
                  <a:lnTo>
                    <a:pt x="665" y="34"/>
                  </a:lnTo>
                  <a:lnTo>
                    <a:pt x="663" y="37"/>
                  </a:lnTo>
                  <a:lnTo>
                    <a:pt x="661" y="42"/>
                  </a:lnTo>
                  <a:lnTo>
                    <a:pt x="660" y="47"/>
                  </a:lnTo>
                  <a:lnTo>
                    <a:pt x="658" y="55"/>
                  </a:lnTo>
                  <a:lnTo>
                    <a:pt x="658" y="62"/>
                  </a:lnTo>
                  <a:lnTo>
                    <a:pt x="656" y="69"/>
                  </a:lnTo>
                  <a:lnTo>
                    <a:pt x="656" y="77"/>
                  </a:lnTo>
                  <a:lnTo>
                    <a:pt x="654" y="85"/>
                  </a:lnTo>
                  <a:lnTo>
                    <a:pt x="654" y="93"/>
                  </a:lnTo>
                  <a:lnTo>
                    <a:pt x="653" y="100"/>
                  </a:lnTo>
                  <a:lnTo>
                    <a:pt x="653" y="106"/>
                  </a:lnTo>
                  <a:lnTo>
                    <a:pt x="651" y="112"/>
                  </a:lnTo>
                  <a:lnTo>
                    <a:pt x="650" y="117"/>
                  </a:lnTo>
                  <a:lnTo>
                    <a:pt x="648" y="121"/>
                  </a:lnTo>
                  <a:lnTo>
                    <a:pt x="647" y="122"/>
                  </a:lnTo>
                  <a:lnTo>
                    <a:pt x="643" y="124"/>
                  </a:lnTo>
                  <a:lnTo>
                    <a:pt x="639" y="126"/>
                  </a:lnTo>
                  <a:lnTo>
                    <a:pt x="634" y="126"/>
                  </a:lnTo>
                  <a:lnTo>
                    <a:pt x="631" y="126"/>
                  </a:lnTo>
                  <a:lnTo>
                    <a:pt x="625" y="126"/>
                  </a:lnTo>
                  <a:lnTo>
                    <a:pt x="620" y="126"/>
                  </a:lnTo>
                  <a:lnTo>
                    <a:pt x="615" y="125"/>
                  </a:lnTo>
                  <a:lnTo>
                    <a:pt x="610" y="123"/>
                  </a:lnTo>
                  <a:lnTo>
                    <a:pt x="604" y="123"/>
                  </a:lnTo>
                  <a:lnTo>
                    <a:pt x="599" y="121"/>
                  </a:lnTo>
                  <a:lnTo>
                    <a:pt x="594" y="121"/>
                  </a:lnTo>
                  <a:lnTo>
                    <a:pt x="589" y="119"/>
                  </a:lnTo>
                  <a:lnTo>
                    <a:pt x="584" y="119"/>
                  </a:lnTo>
                  <a:lnTo>
                    <a:pt x="580" y="117"/>
                  </a:lnTo>
                  <a:lnTo>
                    <a:pt x="575" y="117"/>
                  </a:lnTo>
                  <a:lnTo>
                    <a:pt x="572" y="115"/>
                  </a:lnTo>
                  <a:lnTo>
                    <a:pt x="569" y="115"/>
                  </a:lnTo>
                  <a:lnTo>
                    <a:pt x="566" y="115"/>
                  </a:lnTo>
                  <a:lnTo>
                    <a:pt x="562" y="115"/>
                  </a:lnTo>
                  <a:lnTo>
                    <a:pt x="560" y="115"/>
                  </a:lnTo>
                  <a:lnTo>
                    <a:pt x="556" y="115"/>
                  </a:lnTo>
                  <a:lnTo>
                    <a:pt x="552" y="115"/>
                  </a:lnTo>
                  <a:lnTo>
                    <a:pt x="549" y="115"/>
                  </a:lnTo>
                  <a:lnTo>
                    <a:pt x="545" y="114"/>
                  </a:lnTo>
                  <a:lnTo>
                    <a:pt x="542" y="114"/>
                  </a:lnTo>
                  <a:lnTo>
                    <a:pt x="538" y="113"/>
                  </a:lnTo>
                  <a:lnTo>
                    <a:pt x="534" y="113"/>
                  </a:lnTo>
                  <a:lnTo>
                    <a:pt x="531" y="112"/>
                  </a:lnTo>
                  <a:lnTo>
                    <a:pt x="528" y="112"/>
                  </a:lnTo>
                  <a:lnTo>
                    <a:pt x="526" y="110"/>
                  </a:lnTo>
                  <a:lnTo>
                    <a:pt x="523" y="108"/>
                  </a:lnTo>
                  <a:lnTo>
                    <a:pt x="522" y="106"/>
                  </a:lnTo>
                  <a:lnTo>
                    <a:pt x="520" y="105"/>
                  </a:lnTo>
                  <a:lnTo>
                    <a:pt x="519" y="102"/>
                  </a:lnTo>
                  <a:lnTo>
                    <a:pt x="519" y="100"/>
                  </a:lnTo>
                  <a:lnTo>
                    <a:pt x="519" y="96"/>
                  </a:lnTo>
                  <a:lnTo>
                    <a:pt x="519" y="93"/>
                  </a:lnTo>
                  <a:lnTo>
                    <a:pt x="521" y="90"/>
                  </a:lnTo>
                  <a:lnTo>
                    <a:pt x="521" y="86"/>
                  </a:lnTo>
                  <a:lnTo>
                    <a:pt x="522" y="81"/>
                  </a:lnTo>
                  <a:lnTo>
                    <a:pt x="522" y="78"/>
                  </a:lnTo>
                  <a:lnTo>
                    <a:pt x="523" y="75"/>
                  </a:lnTo>
                  <a:lnTo>
                    <a:pt x="523" y="71"/>
                  </a:lnTo>
                  <a:lnTo>
                    <a:pt x="524" y="68"/>
                  </a:lnTo>
                  <a:lnTo>
                    <a:pt x="524" y="66"/>
                  </a:lnTo>
                  <a:lnTo>
                    <a:pt x="524" y="62"/>
                  </a:lnTo>
                  <a:lnTo>
                    <a:pt x="522" y="61"/>
                  </a:lnTo>
                  <a:lnTo>
                    <a:pt x="522" y="58"/>
                  </a:lnTo>
                  <a:lnTo>
                    <a:pt x="518" y="59"/>
                  </a:lnTo>
                  <a:lnTo>
                    <a:pt x="516" y="59"/>
                  </a:lnTo>
                  <a:lnTo>
                    <a:pt x="512" y="62"/>
                  </a:lnTo>
                  <a:lnTo>
                    <a:pt x="510" y="63"/>
                  </a:lnTo>
                  <a:lnTo>
                    <a:pt x="506" y="67"/>
                  </a:lnTo>
                  <a:lnTo>
                    <a:pt x="503" y="71"/>
                  </a:lnTo>
                  <a:lnTo>
                    <a:pt x="499" y="75"/>
                  </a:lnTo>
                  <a:lnTo>
                    <a:pt x="496" y="78"/>
                  </a:lnTo>
                  <a:lnTo>
                    <a:pt x="491" y="84"/>
                  </a:lnTo>
                  <a:lnTo>
                    <a:pt x="487" y="87"/>
                  </a:lnTo>
                  <a:lnTo>
                    <a:pt x="484" y="92"/>
                  </a:lnTo>
                  <a:lnTo>
                    <a:pt x="480" y="94"/>
                  </a:lnTo>
                  <a:lnTo>
                    <a:pt x="477" y="98"/>
                  </a:lnTo>
                  <a:lnTo>
                    <a:pt x="473" y="100"/>
                  </a:lnTo>
                  <a:lnTo>
                    <a:pt x="470" y="101"/>
                  </a:lnTo>
                  <a:lnTo>
                    <a:pt x="468" y="101"/>
                  </a:lnTo>
                  <a:lnTo>
                    <a:pt x="463" y="101"/>
                  </a:lnTo>
                  <a:lnTo>
                    <a:pt x="460" y="100"/>
                  </a:lnTo>
                  <a:lnTo>
                    <a:pt x="456" y="98"/>
                  </a:lnTo>
                  <a:lnTo>
                    <a:pt x="452" y="94"/>
                  </a:lnTo>
                  <a:lnTo>
                    <a:pt x="447" y="91"/>
                  </a:lnTo>
                  <a:lnTo>
                    <a:pt x="443" y="87"/>
                  </a:lnTo>
                  <a:lnTo>
                    <a:pt x="440" y="82"/>
                  </a:lnTo>
                  <a:lnTo>
                    <a:pt x="436" y="77"/>
                  </a:lnTo>
                  <a:lnTo>
                    <a:pt x="431" y="74"/>
                  </a:lnTo>
                  <a:lnTo>
                    <a:pt x="427" y="68"/>
                  </a:lnTo>
                  <a:lnTo>
                    <a:pt x="423" y="65"/>
                  </a:lnTo>
                  <a:lnTo>
                    <a:pt x="420" y="60"/>
                  </a:lnTo>
                  <a:lnTo>
                    <a:pt x="415" y="57"/>
                  </a:lnTo>
                  <a:lnTo>
                    <a:pt x="412" y="54"/>
                  </a:lnTo>
                  <a:lnTo>
                    <a:pt x="408" y="52"/>
                  </a:lnTo>
                  <a:lnTo>
                    <a:pt x="405" y="50"/>
                  </a:lnTo>
                  <a:lnTo>
                    <a:pt x="400" y="51"/>
                  </a:lnTo>
                  <a:lnTo>
                    <a:pt x="396" y="51"/>
                  </a:lnTo>
                  <a:lnTo>
                    <a:pt x="391" y="53"/>
                  </a:lnTo>
                  <a:lnTo>
                    <a:pt x="385" y="53"/>
                  </a:lnTo>
                  <a:lnTo>
                    <a:pt x="378" y="55"/>
                  </a:lnTo>
                  <a:lnTo>
                    <a:pt x="373" y="56"/>
                  </a:lnTo>
                  <a:lnTo>
                    <a:pt x="367" y="58"/>
                  </a:lnTo>
                  <a:lnTo>
                    <a:pt x="361" y="59"/>
                  </a:lnTo>
                  <a:lnTo>
                    <a:pt x="354" y="61"/>
                  </a:lnTo>
                  <a:lnTo>
                    <a:pt x="349" y="62"/>
                  </a:lnTo>
                  <a:lnTo>
                    <a:pt x="343" y="64"/>
                  </a:lnTo>
                  <a:lnTo>
                    <a:pt x="340" y="65"/>
                  </a:lnTo>
                  <a:lnTo>
                    <a:pt x="336" y="67"/>
                  </a:lnTo>
                  <a:lnTo>
                    <a:pt x="333" y="68"/>
                  </a:lnTo>
                  <a:lnTo>
                    <a:pt x="331" y="68"/>
                  </a:lnTo>
                  <a:lnTo>
                    <a:pt x="331" y="67"/>
                  </a:lnTo>
                  <a:lnTo>
                    <a:pt x="331" y="67"/>
                  </a:lnTo>
                  <a:lnTo>
                    <a:pt x="333" y="66"/>
                  </a:lnTo>
                  <a:lnTo>
                    <a:pt x="336" y="64"/>
                  </a:lnTo>
                  <a:lnTo>
                    <a:pt x="341" y="62"/>
                  </a:lnTo>
                  <a:lnTo>
                    <a:pt x="345" y="61"/>
                  </a:lnTo>
                  <a:lnTo>
                    <a:pt x="351" y="59"/>
                  </a:lnTo>
                  <a:lnTo>
                    <a:pt x="357" y="57"/>
                  </a:lnTo>
                  <a:lnTo>
                    <a:pt x="364" y="53"/>
                  </a:lnTo>
                  <a:lnTo>
                    <a:pt x="369" y="52"/>
                  </a:lnTo>
                  <a:lnTo>
                    <a:pt x="376" y="50"/>
                  </a:lnTo>
                  <a:lnTo>
                    <a:pt x="381" y="48"/>
                  </a:lnTo>
                  <a:lnTo>
                    <a:pt x="387" y="46"/>
                  </a:lnTo>
                  <a:lnTo>
                    <a:pt x="391" y="45"/>
                  </a:lnTo>
                  <a:lnTo>
                    <a:pt x="394" y="43"/>
                  </a:lnTo>
                  <a:lnTo>
                    <a:pt x="397" y="43"/>
                  </a:lnTo>
                  <a:lnTo>
                    <a:pt x="399" y="43"/>
                  </a:lnTo>
                  <a:lnTo>
                    <a:pt x="399" y="43"/>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1" name="Freeform 345"/>
            <p:cNvSpPr>
              <a:spLocks/>
            </p:cNvSpPr>
            <p:nvPr/>
          </p:nvSpPr>
          <p:spPr bwMode="auto">
            <a:xfrm flipH="1">
              <a:off x="1441" y="2899"/>
              <a:ext cx="1438" cy="602"/>
            </a:xfrm>
            <a:custGeom>
              <a:avLst/>
              <a:gdLst/>
              <a:ahLst/>
              <a:cxnLst>
                <a:cxn ang="0">
                  <a:pos x="105" y="579"/>
                </a:cxn>
                <a:cxn ang="0">
                  <a:pos x="351" y="579"/>
                </a:cxn>
                <a:cxn ang="0">
                  <a:pos x="633" y="390"/>
                </a:cxn>
                <a:cxn ang="0">
                  <a:pos x="637" y="221"/>
                </a:cxn>
                <a:cxn ang="0">
                  <a:pos x="637" y="220"/>
                </a:cxn>
                <a:cxn ang="0">
                  <a:pos x="637" y="219"/>
                </a:cxn>
                <a:cxn ang="0">
                  <a:pos x="637" y="217"/>
                </a:cxn>
                <a:cxn ang="0">
                  <a:pos x="637" y="215"/>
                </a:cxn>
                <a:cxn ang="0">
                  <a:pos x="638" y="215"/>
                </a:cxn>
                <a:cxn ang="0">
                  <a:pos x="639" y="212"/>
                </a:cxn>
                <a:cxn ang="0">
                  <a:pos x="639" y="211"/>
                </a:cxn>
                <a:cxn ang="0">
                  <a:pos x="639" y="209"/>
                </a:cxn>
                <a:cxn ang="0">
                  <a:pos x="639" y="209"/>
                </a:cxn>
                <a:cxn ang="0">
                  <a:pos x="639" y="207"/>
                </a:cxn>
                <a:cxn ang="0">
                  <a:pos x="640" y="205"/>
                </a:cxn>
                <a:cxn ang="0">
                  <a:pos x="641" y="204"/>
                </a:cxn>
                <a:cxn ang="0">
                  <a:pos x="641" y="203"/>
                </a:cxn>
                <a:cxn ang="0">
                  <a:pos x="643" y="202"/>
                </a:cxn>
                <a:cxn ang="0">
                  <a:pos x="644" y="201"/>
                </a:cxn>
                <a:cxn ang="0">
                  <a:pos x="651" y="202"/>
                </a:cxn>
                <a:cxn ang="0">
                  <a:pos x="743" y="275"/>
                </a:cxn>
                <a:cxn ang="0">
                  <a:pos x="877" y="170"/>
                </a:cxn>
                <a:cxn ang="0">
                  <a:pos x="890" y="287"/>
                </a:cxn>
                <a:cxn ang="0">
                  <a:pos x="1012" y="243"/>
                </a:cxn>
                <a:cxn ang="0">
                  <a:pos x="1081" y="373"/>
                </a:cxn>
                <a:cxn ang="0">
                  <a:pos x="1237" y="397"/>
                </a:cxn>
                <a:cxn ang="0">
                  <a:pos x="1379" y="388"/>
                </a:cxn>
                <a:cxn ang="0">
                  <a:pos x="1424" y="344"/>
                </a:cxn>
                <a:cxn ang="0">
                  <a:pos x="1434" y="293"/>
                </a:cxn>
                <a:cxn ang="0">
                  <a:pos x="1431" y="249"/>
                </a:cxn>
                <a:cxn ang="0">
                  <a:pos x="1424" y="250"/>
                </a:cxn>
                <a:cxn ang="0">
                  <a:pos x="1301" y="305"/>
                </a:cxn>
                <a:cxn ang="0">
                  <a:pos x="1217" y="273"/>
                </a:cxn>
                <a:cxn ang="0">
                  <a:pos x="1064" y="130"/>
                </a:cxn>
                <a:cxn ang="0">
                  <a:pos x="937" y="95"/>
                </a:cxn>
                <a:cxn ang="0">
                  <a:pos x="924" y="93"/>
                </a:cxn>
                <a:cxn ang="0">
                  <a:pos x="827" y="72"/>
                </a:cxn>
                <a:cxn ang="0">
                  <a:pos x="678" y="45"/>
                </a:cxn>
                <a:cxn ang="0">
                  <a:pos x="527" y="22"/>
                </a:cxn>
                <a:cxn ang="0">
                  <a:pos x="527" y="21"/>
                </a:cxn>
                <a:cxn ang="0">
                  <a:pos x="527" y="21"/>
                </a:cxn>
                <a:cxn ang="0">
                  <a:pos x="527" y="21"/>
                </a:cxn>
                <a:cxn ang="0">
                  <a:pos x="526" y="21"/>
                </a:cxn>
                <a:cxn ang="0">
                  <a:pos x="526" y="21"/>
                </a:cxn>
                <a:cxn ang="0">
                  <a:pos x="526" y="20"/>
                </a:cxn>
                <a:cxn ang="0">
                  <a:pos x="524" y="20"/>
                </a:cxn>
                <a:cxn ang="0">
                  <a:pos x="524" y="19"/>
                </a:cxn>
                <a:cxn ang="0">
                  <a:pos x="524" y="19"/>
                </a:cxn>
                <a:cxn ang="0">
                  <a:pos x="524" y="18"/>
                </a:cxn>
                <a:cxn ang="0">
                  <a:pos x="524" y="18"/>
                </a:cxn>
                <a:cxn ang="0">
                  <a:pos x="533" y="14"/>
                </a:cxn>
                <a:cxn ang="0">
                  <a:pos x="561" y="14"/>
                </a:cxn>
                <a:cxn ang="0">
                  <a:pos x="548" y="0"/>
                </a:cxn>
                <a:cxn ang="0">
                  <a:pos x="529" y="3"/>
                </a:cxn>
                <a:cxn ang="0">
                  <a:pos x="521" y="5"/>
                </a:cxn>
                <a:cxn ang="0">
                  <a:pos x="494" y="8"/>
                </a:cxn>
                <a:cxn ang="0">
                  <a:pos x="313" y="75"/>
                </a:cxn>
                <a:cxn ang="0">
                  <a:pos x="115" y="178"/>
                </a:cxn>
                <a:cxn ang="0">
                  <a:pos x="17" y="253"/>
                </a:cxn>
                <a:cxn ang="0">
                  <a:pos x="4" y="273"/>
                </a:cxn>
                <a:cxn ang="0">
                  <a:pos x="4" y="414"/>
                </a:cxn>
                <a:cxn ang="0">
                  <a:pos x="45" y="545"/>
                </a:cxn>
              </a:cxnLst>
              <a:rect l="0" t="0" r="r" b="b"/>
              <a:pathLst>
                <a:path w="1438" h="602">
                  <a:moveTo>
                    <a:pt x="45" y="545"/>
                  </a:moveTo>
                  <a:lnTo>
                    <a:pt x="105" y="579"/>
                  </a:lnTo>
                  <a:lnTo>
                    <a:pt x="201" y="601"/>
                  </a:lnTo>
                  <a:lnTo>
                    <a:pt x="351" y="579"/>
                  </a:lnTo>
                  <a:lnTo>
                    <a:pt x="470" y="519"/>
                  </a:lnTo>
                  <a:lnTo>
                    <a:pt x="633" y="390"/>
                  </a:lnTo>
                  <a:lnTo>
                    <a:pt x="676" y="287"/>
                  </a:lnTo>
                  <a:lnTo>
                    <a:pt x="637" y="221"/>
                  </a:lnTo>
                  <a:lnTo>
                    <a:pt x="637" y="220"/>
                  </a:lnTo>
                  <a:lnTo>
                    <a:pt x="637" y="220"/>
                  </a:lnTo>
                  <a:lnTo>
                    <a:pt x="637" y="220"/>
                  </a:lnTo>
                  <a:lnTo>
                    <a:pt x="637" y="219"/>
                  </a:lnTo>
                  <a:lnTo>
                    <a:pt x="637" y="218"/>
                  </a:lnTo>
                  <a:lnTo>
                    <a:pt x="637" y="217"/>
                  </a:lnTo>
                  <a:lnTo>
                    <a:pt x="637" y="217"/>
                  </a:lnTo>
                  <a:lnTo>
                    <a:pt x="637" y="215"/>
                  </a:lnTo>
                  <a:lnTo>
                    <a:pt x="638" y="215"/>
                  </a:lnTo>
                  <a:lnTo>
                    <a:pt x="638" y="215"/>
                  </a:lnTo>
                  <a:lnTo>
                    <a:pt x="638" y="213"/>
                  </a:lnTo>
                  <a:lnTo>
                    <a:pt x="639" y="212"/>
                  </a:lnTo>
                  <a:lnTo>
                    <a:pt x="639" y="212"/>
                  </a:lnTo>
                  <a:lnTo>
                    <a:pt x="639" y="211"/>
                  </a:lnTo>
                  <a:lnTo>
                    <a:pt x="639" y="210"/>
                  </a:lnTo>
                  <a:lnTo>
                    <a:pt x="639" y="209"/>
                  </a:lnTo>
                  <a:lnTo>
                    <a:pt x="639" y="209"/>
                  </a:lnTo>
                  <a:lnTo>
                    <a:pt x="639" y="209"/>
                  </a:lnTo>
                  <a:lnTo>
                    <a:pt x="639" y="207"/>
                  </a:lnTo>
                  <a:lnTo>
                    <a:pt x="639" y="207"/>
                  </a:lnTo>
                  <a:lnTo>
                    <a:pt x="640" y="206"/>
                  </a:lnTo>
                  <a:lnTo>
                    <a:pt x="640" y="205"/>
                  </a:lnTo>
                  <a:lnTo>
                    <a:pt x="640" y="205"/>
                  </a:lnTo>
                  <a:lnTo>
                    <a:pt x="641" y="204"/>
                  </a:lnTo>
                  <a:lnTo>
                    <a:pt x="641" y="203"/>
                  </a:lnTo>
                  <a:lnTo>
                    <a:pt x="641" y="203"/>
                  </a:lnTo>
                  <a:lnTo>
                    <a:pt x="641" y="202"/>
                  </a:lnTo>
                  <a:lnTo>
                    <a:pt x="643" y="202"/>
                  </a:lnTo>
                  <a:lnTo>
                    <a:pt x="643" y="201"/>
                  </a:lnTo>
                  <a:lnTo>
                    <a:pt x="644" y="201"/>
                  </a:lnTo>
                  <a:lnTo>
                    <a:pt x="646" y="201"/>
                  </a:lnTo>
                  <a:lnTo>
                    <a:pt x="651" y="202"/>
                  </a:lnTo>
                  <a:lnTo>
                    <a:pt x="688" y="225"/>
                  </a:lnTo>
                  <a:lnTo>
                    <a:pt x="743" y="275"/>
                  </a:lnTo>
                  <a:lnTo>
                    <a:pt x="833" y="281"/>
                  </a:lnTo>
                  <a:lnTo>
                    <a:pt x="877" y="170"/>
                  </a:lnTo>
                  <a:lnTo>
                    <a:pt x="901" y="209"/>
                  </a:lnTo>
                  <a:lnTo>
                    <a:pt x="890" y="287"/>
                  </a:lnTo>
                  <a:lnTo>
                    <a:pt x="958" y="328"/>
                  </a:lnTo>
                  <a:lnTo>
                    <a:pt x="1012" y="243"/>
                  </a:lnTo>
                  <a:lnTo>
                    <a:pt x="1012" y="300"/>
                  </a:lnTo>
                  <a:lnTo>
                    <a:pt x="1081" y="373"/>
                  </a:lnTo>
                  <a:lnTo>
                    <a:pt x="1169" y="390"/>
                  </a:lnTo>
                  <a:lnTo>
                    <a:pt x="1237" y="397"/>
                  </a:lnTo>
                  <a:lnTo>
                    <a:pt x="1299" y="400"/>
                  </a:lnTo>
                  <a:lnTo>
                    <a:pt x="1379" y="388"/>
                  </a:lnTo>
                  <a:lnTo>
                    <a:pt x="1422" y="345"/>
                  </a:lnTo>
                  <a:lnTo>
                    <a:pt x="1424" y="344"/>
                  </a:lnTo>
                  <a:lnTo>
                    <a:pt x="1434" y="295"/>
                  </a:lnTo>
                  <a:lnTo>
                    <a:pt x="1434" y="293"/>
                  </a:lnTo>
                  <a:lnTo>
                    <a:pt x="1437" y="257"/>
                  </a:lnTo>
                  <a:lnTo>
                    <a:pt x="1431" y="249"/>
                  </a:lnTo>
                  <a:lnTo>
                    <a:pt x="1430" y="248"/>
                  </a:lnTo>
                  <a:lnTo>
                    <a:pt x="1424" y="250"/>
                  </a:lnTo>
                  <a:lnTo>
                    <a:pt x="1407" y="260"/>
                  </a:lnTo>
                  <a:lnTo>
                    <a:pt x="1301" y="305"/>
                  </a:lnTo>
                  <a:lnTo>
                    <a:pt x="1277" y="300"/>
                  </a:lnTo>
                  <a:lnTo>
                    <a:pt x="1217" y="273"/>
                  </a:lnTo>
                  <a:lnTo>
                    <a:pt x="1200" y="210"/>
                  </a:lnTo>
                  <a:lnTo>
                    <a:pt x="1064" y="130"/>
                  </a:lnTo>
                  <a:lnTo>
                    <a:pt x="1006" y="114"/>
                  </a:lnTo>
                  <a:lnTo>
                    <a:pt x="937" y="95"/>
                  </a:lnTo>
                  <a:lnTo>
                    <a:pt x="934" y="95"/>
                  </a:lnTo>
                  <a:lnTo>
                    <a:pt x="924" y="93"/>
                  </a:lnTo>
                  <a:lnTo>
                    <a:pt x="919" y="93"/>
                  </a:lnTo>
                  <a:lnTo>
                    <a:pt x="827" y="72"/>
                  </a:lnTo>
                  <a:lnTo>
                    <a:pt x="735" y="50"/>
                  </a:lnTo>
                  <a:lnTo>
                    <a:pt x="678" y="45"/>
                  </a:lnTo>
                  <a:lnTo>
                    <a:pt x="527" y="22"/>
                  </a:lnTo>
                  <a:lnTo>
                    <a:pt x="527" y="22"/>
                  </a:lnTo>
                  <a:lnTo>
                    <a:pt x="527" y="21"/>
                  </a:lnTo>
                  <a:lnTo>
                    <a:pt x="527" y="21"/>
                  </a:lnTo>
                  <a:lnTo>
                    <a:pt x="527" y="21"/>
                  </a:lnTo>
                  <a:lnTo>
                    <a:pt x="527" y="21"/>
                  </a:lnTo>
                  <a:lnTo>
                    <a:pt x="527" y="21"/>
                  </a:lnTo>
                  <a:lnTo>
                    <a:pt x="527" y="21"/>
                  </a:lnTo>
                  <a:lnTo>
                    <a:pt x="527" y="21"/>
                  </a:lnTo>
                  <a:lnTo>
                    <a:pt x="526" y="21"/>
                  </a:lnTo>
                  <a:lnTo>
                    <a:pt x="526" y="21"/>
                  </a:lnTo>
                  <a:lnTo>
                    <a:pt x="526" y="21"/>
                  </a:lnTo>
                  <a:lnTo>
                    <a:pt x="526" y="21"/>
                  </a:lnTo>
                  <a:lnTo>
                    <a:pt x="526" y="20"/>
                  </a:lnTo>
                  <a:lnTo>
                    <a:pt x="526" y="20"/>
                  </a:lnTo>
                  <a:lnTo>
                    <a:pt x="524" y="20"/>
                  </a:lnTo>
                  <a:lnTo>
                    <a:pt x="524" y="19"/>
                  </a:lnTo>
                  <a:lnTo>
                    <a:pt x="524" y="19"/>
                  </a:lnTo>
                  <a:lnTo>
                    <a:pt x="524" y="19"/>
                  </a:lnTo>
                  <a:lnTo>
                    <a:pt x="524" y="19"/>
                  </a:lnTo>
                  <a:lnTo>
                    <a:pt x="524" y="18"/>
                  </a:lnTo>
                  <a:lnTo>
                    <a:pt x="524" y="18"/>
                  </a:lnTo>
                  <a:lnTo>
                    <a:pt x="524" y="18"/>
                  </a:lnTo>
                  <a:lnTo>
                    <a:pt x="524" y="18"/>
                  </a:lnTo>
                  <a:lnTo>
                    <a:pt x="524" y="18"/>
                  </a:lnTo>
                  <a:lnTo>
                    <a:pt x="533" y="14"/>
                  </a:lnTo>
                  <a:lnTo>
                    <a:pt x="539" y="13"/>
                  </a:lnTo>
                  <a:lnTo>
                    <a:pt x="561" y="14"/>
                  </a:lnTo>
                  <a:lnTo>
                    <a:pt x="564" y="14"/>
                  </a:lnTo>
                  <a:lnTo>
                    <a:pt x="548" y="0"/>
                  </a:lnTo>
                  <a:lnTo>
                    <a:pt x="543" y="2"/>
                  </a:lnTo>
                  <a:lnTo>
                    <a:pt x="529" y="3"/>
                  </a:lnTo>
                  <a:lnTo>
                    <a:pt x="524" y="4"/>
                  </a:lnTo>
                  <a:lnTo>
                    <a:pt x="521" y="5"/>
                  </a:lnTo>
                  <a:lnTo>
                    <a:pt x="500" y="7"/>
                  </a:lnTo>
                  <a:lnTo>
                    <a:pt x="494" y="8"/>
                  </a:lnTo>
                  <a:lnTo>
                    <a:pt x="441" y="18"/>
                  </a:lnTo>
                  <a:lnTo>
                    <a:pt x="313" y="75"/>
                  </a:lnTo>
                  <a:lnTo>
                    <a:pt x="202" y="137"/>
                  </a:lnTo>
                  <a:lnTo>
                    <a:pt x="115" y="178"/>
                  </a:lnTo>
                  <a:lnTo>
                    <a:pt x="61" y="210"/>
                  </a:lnTo>
                  <a:lnTo>
                    <a:pt x="17" y="253"/>
                  </a:lnTo>
                  <a:lnTo>
                    <a:pt x="4" y="271"/>
                  </a:lnTo>
                  <a:lnTo>
                    <a:pt x="4" y="273"/>
                  </a:lnTo>
                  <a:lnTo>
                    <a:pt x="0" y="312"/>
                  </a:lnTo>
                  <a:lnTo>
                    <a:pt x="4" y="414"/>
                  </a:lnTo>
                  <a:lnTo>
                    <a:pt x="3" y="498"/>
                  </a:lnTo>
                  <a:lnTo>
                    <a:pt x="45" y="545"/>
                  </a:lnTo>
                  <a:lnTo>
                    <a:pt x="45" y="545"/>
                  </a:lnTo>
                </a:path>
              </a:pathLst>
            </a:custGeom>
            <a:solidFill>
              <a:srgbClr val="FFC0B6"/>
            </a:solidFill>
            <a:ln w="9525">
              <a:noFill/>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2" name="Freeform 346"/>
            <p:cNvSpPr>
              <a:spLocks/>
            </p:cNvSpPr>
            <p:nvPr/>
          </p:nvSpPr>
          <p:spPr bwMode="auto">
            <a:xfrm>
              <a:off x="1840" y="3214"/>
              <a:ext cx="738" cy="382"/>
            </a:xfrm>
            <a:custGeom>
              <a:avLst/>
              <a:gdLst/>
              <a:ahLst/>
              <a:cxnLst>
                <a:cxn ang="0">
                  <a:pos x="329" y="0"/>
                </a:cxn>
                <a:cxn ang="0">
                  <a:pos x="334" y="15"/>
                </a:cxn>
                <a:cxn ang="0">
                  <a:pos x="417" y="30"/>
                </a:cxn>
                <a:cxn ang="0">
                  <a:pos x="470" y="10"/>
                </a:cxn>
                <a:cxn ang="0">
                  <a:pos x="496" y="46"/>
                </a:cxn>
                <a:cxn ang="0">
                  <a:pos x="543" y="51"/>
                </a:cxn>
                <a:cxn ang="0">
                  <a:pos x="585" y="51"/>
                </a:cxn>
                <a:cxn ang="0">
                  <a:pos x="600" y="36"/>
                </a:cxn>
                <a:cxn ang="0">
                  <a:pos x="647" y="67"/>
                </a:cxn>
                <a:cxn ang="0">
                  <a:pos x="737" y="83"/>
                </a:cxn>
                <a:cxn ang="0">
                  <a:pos x="622" y="72"/>
                </a:cxn>
                <a:cxn ang="0">
                  <a:pos x="559" y="88"/>
                </a:cxn>
                <a:cxn ang="0">
                  <a:pos x="486" y="72"/>
                </a:cxn>
                <a:cxn ang="0">
                  <a:pos x="397" y="61"/>
                </a:cxn>
                <a:cxn ang="0">
                  <a:pos x="307" y="77"/>
                </a:cxn>
                <a:cxn ang="0">
                  <a:pos x="245" y="98"/>
                </a:cxn>
                <a:cxn ang="0">
                  <a:pos x="209" y="177"/>
                </a:cxn>
                <a:cxn ang="0">
                  <a:pos x="198" y="208"/>
                </a:cxn>
                <a:cxn ang="0">
                  <a:pos x="177" y="218"/>
                </a:cxn>
                <a:cxn ang="0">
                  <a:pos x="119" y="255"/>
                </a:cxn>
                <a:cxn ang="0">
                  <a:pos x="98" y="297"/>
                </a:cxn>
                <a:cxn ang="0">
                  <a:pos x="98" y="338"/>
                </a:cxn>
                <a:cxn ang="0">
                  <a:pos x="104" y="381"/>
                </a:cxn>
                <a:cxn ang="0">
                  <a:pos x="43" y="322"/>
                </a:cxn>
                <a:cxn ang="0">
                  <a:pos x="0" y="302"/>
                </a:cxn>
                <a:cxn ang="0">
                  <a:pos x="87" y="263"/>
                </a:cxn>
                <a:cxn ang="0">
                  <a:pos x="146" y="224"/>
                </a:cxn>
                <a:cxn ang="0">
                  <a:pos x="182" y="187"/>
                </a:cxn>
                <a:cxn ang="0">
                  <a:pos x="229" y="109"/>
                </a:cxn>
                <a:cxn ang="0">
                  <a:pos x="292" y="67"/>
                </a:cxn>
                <a:cxn ang="0">
                  <a:pos x="323" y="20"/>
                </a:cxn>
                <a:cxn ang="0">
                  <a:pos x="329" y="0"/>
                </a:cxn>
                <a:cxn ang="0">
                  <a:pos x="329" y="0"/>
                </a:cxn>
              </a:cxnLst>
              <a:rect l="0" t="0" r="r" b="b"/>
              <a:pathLst>
                <a:path w="738" h="382">
                  <a:moveTo>
                    <a:pt x="329" y="0"/>
                  </a:moveTo>
                  <a:lnTo>
                    <a:pt x="334" y="15"/>
                  </a:lnTo>
                  <a:lnTo>
                    <a:pt x="417" y="30"/>
                  </a:lnTo>
                  <a:lnTo>
                    <a:pt x="470" y="10"/>
                  </a:lnTo>
                  <a:lnTo>
                    <a:pt x="496" y="46"/>
                  </a:lnTo>
                  <a:lnTo>
                    <a:pt x="543" y="51"/>
                  </a:lnTo>
                  <a:lnTo>
                    <a:pt x="585" y="51"/>
                  </a:lnTo>
                  <a:lnTo>
                    <a:pt x="600" y="36"/>
                  </a:lnTo>
                  <a:lnTo>
                    <a:pt x="647" y="67"/>
                  </a:lnTo>
                  <a:lnTo>
                    <a:pt x="737" y="83"/>
                  </a:lnTo>
                  <a:lnTo>
                    <a:pt x="622" y="72"/>
                  </a:lnTo>
                  <a:lnTo>
                    <a:pt x="559" y="88"/>
                  </a:lnTo>
                  <a:lnTo>
                    <a:pt x="486" y="72"/>
                  </a:lnTo>
                  <a:lnTo>
                    <a:pt x="397" y="61"/>
                  </a:lnTo>
                  <a:lnTo>
                    <a:pt x="307" y="77"/>
                  </a:lnTo>
                  <a:lnTo>
                    <a:pt x="245" y="98"/>
                  </a:lnTo>
                  <a:lnTo>
                    <a:pt x="209" y="177"/>
                  </a:lnTo>
                  <a:lnTo>
                    <a:pt x="198" y="208"/>
                  </a:lnTo>
                  <a:lnTo>
                    <a:pt x="177" y="218"/>
                  </a:lnTo>
                  <a:lnTo>
                    <a:pt x="119" y="255"/>
                  </a:lnTo>
                  <a:lnTo>
                    <a:pt x="98" y="297"/>
                  </a:lnTo>
                  <a:lnTo>
                    <a:pt x="98" y="338"/>
                  </a:lnTo>
                  <a:lnTo>
                    <a:pt x="104" y="381"/>
                  </a:lnTo>
                  <a:lnTo>
                    <a:pt x="43" y="322"/>
                  </a:lnTo>
                  <a:lnTo>
                    <a:pt x="0" y="302"/>
                  </a:lnTo>
                  <a:lnTo>
                    <a:pt x="87" y="263"/>
                  </a:lnTo>
                  <a:lnTo>
                    <a:pt x="146" y="224"/>
                  </a:lnTo>
                  <a:lnTo>
                    <a:pt x="182" y="187"/>
                  </a:lnTo>
                  <a:lnTo>
                    <a:pt x="229" y="109"/>
                  </a:lnTo>
                  <a:lnTo>
                    <a:pt x="292" y="67"/>
                  </a:lnTo>
                  <a:lnTo>
                    <a:pt x="323" y="20"/>
                  </a:lnTo>
                  <a:lnTo>
                    <a:pt x="329" y="0"/>
                  </a:lnTo>
                  <a:lnTo>
                    <a:pt x="329"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3" name="Freeform 347"/>
            <p:cNvSpPr>
              <a:spLocks/>
            </p:cNvSpPr>
            <p:nvPr/>
          </p:nvSpPr>
          <p:spPr bwMode="auto">
            <a:xfrm>
              <a:off x="2509" y="3010"/>
              <a:ext cx="503" cy="126"/>
            </a:xfrm>
            <a:custGeom>
              <a:avLst/>
              <a:gdLst/>
              <a:ahLst/>
              <a:cxnLst>
                <a:cxn ang="0">
                  <a:pos x="0" y="0"/>
                </a:cxn>
                <a:cxn ang="0">
                  <a:pos x="68" y="31"/>
                </a:cxn>
                <a:cxn ang="0">
                  <a:pos x="130" y="73"/>
                </a:cxn>
                <a:cxn ang="0">
                  <a:pos x="156" y="104"/>
                </a:cxn>
                <a:cxn ang="0">
                  <a:pos x="183" y="104"/>
                </a:cxn>
                <a:cxn ang="0">
                  <a:pos x="272" y="104"/>
                </a:cxn>
                <a:cxn ang="0">
                  <a:pos x="339" y="109"/>
                </a:cxn>
                <a:cxn ang="0">
                  <a:pos x="392" y="114"/>
                </a:cxn>
                <a:cxn ang="0">
                  <a:pos x="434" y="125"/>
                </a:cxn>
                <a:cxn ang="0">
                  <a:pos x="502" y="109"/>
                </a:cxn>
                <a:cxn ang="0">
                  <a:pos x="455" y="104"/>
                </a:cxn>
                <a:cxn ang="0">
                  <a:pos x="366" y="104"/>
                </a:cxn>
                <a:cxn ang="0">
                  <a:pos x="324" y="104"/>
                </a:cxn>
                <a:cxn ang="0">
                  <a:pos x="251" y="104"/>
                </a:cxn>
                <a:cxn ang="0">
                  <a:pos x="235" y="83"/>
                </a:cxn>
                <a:cxn ang="0">
                  <a:pos x="225" y="62"/>
                </a:cxn>
                <a:cxn ang="0">
                  <a:pos x="193" y="83"/>
                </a:cxn>
                <a:cxn ang="0">
                  <a:pos x="178" y="73"/>
                </a:cxn>
                <a:cxn ang="0">
                  <a:pos x="167" y="67"/>
                </a:cxn>
                <a:cxn ang="0">
                  <a:pos x="141" y="62"/>
                </a:cxn>
                <a:cxn ang="0">
                  <a:pos x="110" y="41"/>
                </a:cxn>
                <a:cxn ang="0">
                  <a:pos x="47" y="21"/>
                </a:cxn>
                <a:cxn ang="0">
                  <a:pos x="15" y="0"/>
                </a:cxn>
                <a:cxn ang="0">
                  <a:pos x="0" y="0"/>
                </a:cxn>
                <a:cxn ang="0">
                  <a:pos x="0" y="0"/>
                </a:cxn>
              </a:cxnLst>
              <a:rect l="0" t="0" r="r" b="b"/>
              <a:pathLst>
                <a:path w="503" h="126">
                  <a:moveTo>
                    <a:pt x="0" y="0"/>
                  </a:moveTo>
                  <a:lnTo>
                    <a:pt x="68" y="31"/>
                  </a:lnTo>
                  <a:lnTo>
                    <a:pt x="130" y="73"/>
                  </a:lnTo>
                  <a:lnTo>
                    <a:pt x="156" y="104"/>
                  </a:lnTo>
                  <a:lnTo>
                    <a:pt x="183" y="104"/>
                  </a:lnTo>
                  <a:lnTo>
                    <a:pt x="272" y="104"/>
                  </a:lnTo>
                  <a:lnTo>
                    <a:pt x="339" y="109"/>
                  </a:lnTo>
                  <a:lnTo>
                    <a:pt x="392" y="114"/>
                  </a:lnTo>
                  <a:lnTo>
                    <a:pt x="434" y="125"/>
                  </a:lnTo>
                  <a:lnTo>
                    <a:pt x="502" y="109"/>
                  </a:lnTo>
                  <a:lnTo>
                    <a:pt x="455" y="104"/>
                  </a:lnTo>
                  <a:lnTo>
                    <a:pt x="366" y="104"/>
                  </a:lnTo>
                  <a:lnTo>
                    <a:pt x="324" y="104"/>
                  </a:lnTo>
                  <a:lnTo>
                    <a:pt x="251" y="104"/>
                  </a:lnTo>
                  <a:lnTo>
                    <a:pt x="235" y="83"/>
                  </a:lnTo>
                  <a:lnTo>
                    <a:pt x="225" y="62"/>
                  </a:lnTo>
                  <a:lnTo>
                    <a:pt x="193" y="83"/>
                  </a:lnTo>
                  <a:lnTo>
                    <a:pt x="178" y="73"/>
                  </a:lnTo>
                  <a:lnTo>
                    <a:pt x="167" y="67"/>
                  </a:lnTo>
                  <a:lnTo>
                    <a:pt x="141" y="62"/>
                  </a:lnTo>
                  <a:lnTo>
                    <a:pt x="110" y="41"/>
                  </a:lnTo>
                  <a:lnTo>
                    <a:pt x="47" y="21"/>
                  </a:lnTo>
                  <a:lnTo>
                    <a:pt x="15" y="0"/>
                  </a:lnTo>
                  <a:lnTo>
                    <a:pt x="0" y="0"/>
                  </a:lnTo>
                  <a:lnTo>
                    <a:pt x="0" y="0"/>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4" name="Freeform 348"/>
            <p:cNvSpPr>
              <a:spLocks/>
            </p:cNvSpPr>
            <p:nvPr/>
          </p:nvSpPr>
          <p:spPr bwMode="auto">
            <a:xfrm>
              <a:off x="1860" y="3539"/>
              <a:ext cx="86" cy="255"/>
            </a:xfrm>
            <a:custGeom>
              <a:avLst/>
              <a:gdLst/>
              <a:ahLst/>
              <a:cxnLst>
                <a:cxn ang="0">
                  <a:pos x="85" y="56"/>
                </a:cxn>
                <a:cxn ang="0">
                  <a:pos x="78" y="66"/>
                </a:cxn>
                <a:cxn ang="0">
                  <a:pos x="47" y="92"/>
                </a:cxn>
                <a:cxn ang="0">
                  <a:pos x="42" y="139"/>
                </a:cxn>
                <a:cxn ang="0">
                  <a:pos x="57" y="171"/>
                </a:cxn>
                <a:cxn ang="0">
                  <a:pos x="68" y="207"/>
                </a:cxn>
                <a:cxn ang="0">
                  <a:pos x="78" y="238"/>
                </a:cxn>
                <a:cxn ang="0">
                  <a:pos x="84" y="254"/>
                </a:cxn>
                <a:cxn ang="0">
                  <a:pos x="57" y="233"/>
                </a:cxn>
                <a:cxn ang="0">
                  <a:pos x="47" y="181"/>
                </a:cxn>
                <a:cxn ang="0">
                  <a:pos x="26" y="160"/>
                </a:cxn>
                <a:cxn ang="0">
                  <a:pos x="0" y="123"/>
                </a:cxn>
                <a:cxn ang="0">
                  <a:pos x="16" y="118"/>
                </a:cxn>
                <a:cxn ang="0">
                  <a:pos x="42" y="87"/>
                </a:cxn>
                <a:cxn ang="0">
                  <a:pos x="52" y="52"/>
                </a:cxn>
                <a:cxn ang="0">
                  <a:pos x="28" y="0"/>
                </a:cxn>
                <a:cxn ang="0">
                  <a:pos x="85" y="56"/>
                </a:cxn>
                <a:cxn ang="0">
                  <a:pos x="85" y="56"/>
                </a:cxn>
              </a:cxnLst>
              <a:rect l="0" t="0" r="r" b="b"/>
              <a:pathLst>
                <a:path w="86" h="255">
                  <a:moveTo>
                    <a:pt x="85" y="56"/>
                  </a:moveTo>
                  <a:lnTo>
                    <a:pt x="78" y="66"/>
                  </a:lnTo>
                  <a:lnTo>
                    <a:pt x="47" y="92"/>
                  </a:lnTo>
                  <a:lnTo>
                    <a:pt x="42" y="139"/>
                  </a:lnTo>
                  <a:lnTo>
                    <a:pt x="57" y="171"/>
                  </a:lnTo>
                  <a:lnTo>
                    <a:pt x="68" y="207"/>
                  </a:lnTo>
                  <a:lnTo>
                    <a:pt x="78" y="238"/>
                  </a:lnTo>
                  <a:lnTo>
                    <a:pt x="84" y="254"/>
                  </a:lnTo>
                  <a:lnTo>
                    <a:pt x="57" y="233"/>
                  </a:lnTo>
                  <a:lnTo>
                    <a:pt x="47" y="181"/>
                  </a:lnTo>
                  <a:lnTo>
                    <a:pt x="26" y="160"/>
                  </a:lnTo>
                  <a:lnTo>
                    <a:pt x="0" y="123"/>
                  </a:lnTo>
                  <a:lnTo>
                    <a:pt x="16" y="118"/>
                  </a:lnTo>
                  <a:lnTo>
                    <a:pt x="42" y="87"/>
                  </a:lnTo>
                  <a:lnTo>
                    <a:pt x="52" y="52"/>
                  </a:lnTo>
                  <a:lnTo>
                    <a:pt x="28" y="0"/>
                  </a:lnTo>
                  <a:lnTo>
                    <a:pt x="85" y="56"/>
                  </a:lnTo>
                  <a:lnTo>
                    <a:pt x="85" y="56"/>
                  </a:lnTo>
                </a:path>
              </a:pathLst>
            </a:custGeom>
            <a:solidFill>
              <a:srgbClr val="008000"/>
            </a:solidFill>
            <a:ln w="9088" cap="flat" cmpd="sng">
              <a:solidFill>
                <a:srgbClr val="008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5" name="Freeform 349"/>
            <p:cNvSpPr>
              <a:spLocks/>
            </p:cNvSpPr>
            <p:nvPr/>
          </p:nvSpPr>
          <p:spPr bwMode="auto">
            <a:xfrm>
              <a:off x="1296" y="3509"/>
              <a:ext cx="372" cy="296"/>
            </a:xfrm>
            <a:custGeom>
              <a:avLst/>
              <a:gdLst/>
              <a:ahLst/>
              <a:cxnLst>
                <a:cxn ang="0">
                  <a:pos x="192" y="262"/>
                </a:cxn>
                <a:cxn ang="0">
                  <a:pos x="96" y="249"/>
                </a:cxn>
                <a:cxn ang="0">
                  <a:pos x="0" y="237"/>
                </a:cxn>
                <a:cxn ang="0">
                  <a:pos x="0" y="0"/>
                </a:cxn>
                <a:cxn ang="0">
                  <a:pos x="104" y="34"/>
                </a:cxn>
                <a:cxn ang="0">
                  <a:pos x="117" y="124"/>
                </a:cxn>
                <a:cxn ang="0">
                  <a:pos x="188" y="225"/>
                </a:cxn>
                <a:cxn ang="0">
                  <a:pos x="308" y="258"/>
                </a:cxn>
                <a:cxn ang="0">
                  <a:pos x="371" y="295"/>
                </a:cxn>
                <a:cxn ang="0">
                  <a:pos x="192" y="262"/>
                </a:cxn>
                <a:cxn ang="0">
                  <a:pos x="192" y="262"/>
                </a:cxn>
              </a:cxnLst>
              <a:rect l="0" t="0" r="r" b="b"/>
              <a:pathLst>
                <a:path w="372" h="296">
                  <a:moveTo>
                    <a:pt x="192" y="262"/>
                  </a:moveTo>
                  <a:lnTo>
                    <a:pt x="96" y="249"/>
                  </a:lnTo>
                  <a:lnTo>
                    <a:pt x="0" y="237"/>
                  </a:lnTo>
                  <a:lnTo>
                    <a:pt x="0" y="0"/>
                  </a:lnTo>
                  <a:lnTo>
                    <a:pt x="104" y="34"/>
                  </a:lnTo>
                  <a:lnTo>
                    <a:pt x="117" y="124"/>
                  </a:lnTo>
                  <a:lnTo>
                    <a:pt x="188" y="225"/>
                  </a:lnTo>
                  <a:lnTo>
                    <a:pt x="308" y="258"/>
                  </a:lnTo>
                  <a:lnTo>
                    <a:pt x="371" y="295"/>
                  </a:lnTo>
                  <a:lnTo>
                    <a:pt x="192" y="262"/>
                  </a:lnTo>
                  <a:lnTo>
                    <a:pt x="192" y="262"/>
                  </a:lnTo>
                </a:path>
              </a:pathLst>
            </a:custGeom>
            <a:solidFill>
              <a:srgbClr val="C20000"/>
            </a:solidFill>
            <a:ln w="9088" cap="flat" cmpd="sng">
              <a:solidFill>
                <a:srgbClr val="C2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6" name="Freeform 350"/>
            <p:cNvSpPr>
              <a:spLocks/>
            </p:cNvSpPr>
            <p:nvPr/>
          </p:nvSpPr>
          <p:spPr bwMode="auto">
            <a:xfrm>
              <a:off x="895" y="3102"/>
              <a:ext cx="534" cy="743"/>
            </a:xfrm>
            <a:custGeom>
              <a:avLst/>
              <a:gdLst/>
              <a:ahLst/>
              <a:cxnLst>
                <a:cxn ang="0">
                  <a:pos x="478" y="33"/>
                </a:cxn>
                <a:cxn ang="0">
                  <a:pos x="467" y="63"/>
                </a:cxn>
                <a:cxn ang="0">
                  <a:pos x="457" y="94"/>
                </a:cxn>
                <a:cxn ang="0">
                  <a:pos x="447" y="132"/>
                </a:cxn>
                <a:cxn ang="0">
                  <a:pos x="439" y="174"/>
                </a:cxn>
                <a:cxn ang="0">
                  <a:pos x="433" y="214"/>
                </a:cxn>
                <a:cxn ang="0">
                  <a:pos x="435" y="245"/>
                </a:cxn>
                <a:cxn ang="0">
                  <a:pos x="440" y="291"/>
                </a:cxn>
                <a:cxn ang="0">
                  <a:pos x="446" y="340"/>
                </a:cxn>
                <a:cxn ang="0">
                  <a:pos x="454" y="381"/>
                </a:cxn>
                <a:cxn ang="0">
                  <a:pos x="458" y="405"/>
                </a:cxn>
                <a:cxn ang="0">
                  <a:pos x="462" y="432"/>
                </a:cxn>
                <a:cxn ang="0">
                  <a:pos x="468" y="462"/>
                </a:cxn>
                <a:cxn ang="0">
                  <a:pos x="475" y="492"/>
                </a:cxn>
                <a:cxn ang="0">
                  <a:pos x="482" y="522"/>
                </a:cxn>
                <a:cxn ang="0">
                  <a:pos x="486" y="549"/>
                </a:cxn>
                <a:cxn ang="0">
                  <a:pos x="490" y="574"/>
                </a:cxn>
                <a:cxn ang="0">
                  <a:pos x="499" y="609"/>
                </a:cxn>
                <a:cxn ang="0">
                  <a:pos x="512" y="645"/>
                </a:cxn>
                <a:cxn ang="0">
                  <a:pos x="523" y="680"/>
                </a:cxn>
                <a:cxn ang="0">
                  <a:pos x="531" y="703"/>
                </a:cxn>
                <a:cxn ang="0">
                  <a:pos x="529" y="713"/>
                </a:cxn>
                <a:cxn ang="0">
                  <a:pos x="499" y="723"/>
                </a:cxn>
                <a:cxn ang="0">
                  <a:pos x="448" y="731"/>
                </a:cxn>
                <a:cxn ang="0">
                  <a:pos x="392" y="737"/>
                </a:cxn>
                <a:cxn ang="0">
                  <a:pos x="343" y="740"/>
                </a:cxn>
                <a:cxn ang="0">
                  <a:pos x="315" y="739"/>
                </a:cxn>
                <a:cxn ang="0">
                  <a:pos x="262" y="738"/>
                </a:cxn>
                <a:cxn ang="0">
                  <a:pos x="210" y="738"/>
                </a:cxn>
                <a:cxn ang="0">
                  <a:pos x="162" y="741"/>
                </a:cxn>
                <a:cxn ang="0">
                  <a:pos x="124" y="742"/>
                </a:cxn>
                <a:cxn ang="0">
                  <a:pos x="97" y="742"/>
                </a:cxn>
                <a:cxn ang="0">
                  <a:pos x="82" y="727"/>
                </a:cxn>
                <a:cxn ang="0">
                  <a:pos x="61" y="662"/>
                </a:cxn>
                <a:cxn ang="0">
                  <a:pos x="39" y="564"/>
                </a:cxn>
                <a:cxn ang="0">
                  <a:pos x="16" y="459"/>
                </a:cxn>
                <a:cxn ang="0">
                  <a:pos x="3" y="364"/>
                </a:cxn>
                <a:cxn ang="0">
                  <a:pos x="1" y="298"/>
                </a:cxn>
                <a:cxn ang="0">
                  <a:pos x="1" y="227"/>
                </a:cxn>
                <a:cxn ang="0">
                  <a:pos x="1" y="153"/>
                </a:cxn>
                <a:cxn ang="0">
                  <a:pos x="4" y="84"/>
                </a:cxn>
                <a:cxn ang="0">
                  <a:pos x="9" y="33"/>
                </a:cxn>
                <a:cxn ang="0">
                  <a:pos x="17" y="9"/>
                </a:cxn>
                <a:cxn ang="0">
                  <a:pos x="61" y="5"/>
                </a:cxn>
                <a:cxn ang="0">
                  <a:pos x="158" y="2"/>
                </a:cxn>
                <a:cxn ang="0">
                  <a:pos x="276" y="0"/>
                </a:cxn>
                <a:cxn ang="0">
                  <a:pos x="393" y="0"/>
                </a:cxn>
                <a:cxn ang="0">
                  <a:pos x="477" y="3"/>
                </a:cxn>
                <a:cxn ang="0">
                  <a:pos x="493" y="4"/>
                </a:cxn>
                <a:cxn ang="0">
                  <a:pos x="490" y="6"/>
                </a:cxn>
                <a:cxn ang="0">
                  <a:pos x="490" y="7"/>
                </a:cxn>
                <a:cxn ang="0">
                  <a:pos x="488" y="11"/>
                </a:cxn>
                <a:cxn ang="0">
                  <a:pos x="488" y="12"/>
                </a:cxn>
                <a:cxn ang="0">
                  <a:pos x="488" y="12"/>
                </a:cxn>
              </a:cxnLst>
              <a:rect l="0" t="0" r="r" b="b"/>
              <a:pathLst>
                <a:path w="534" h="743">
                  <a:moveTo>
                    <a:pt x="488" y="12"/>
                  </a:moveTo>
                  <a:lnTo>
                    <a:pt x="482" y="23"/>
                  </a:lnTo>
                  <a:lnTo>
                    <a:pt x="478" y="33"/>
                  </a:lnTo>
                  <a:lnTo>
                    <a:pt x="474" y="43"/>
                  </a:lnTo>
                  <a:lnTo>
                    <a:pt x="470" y="52"/>
                  </a:lnTo>
                  <a:lnTo>
                    <a:pt x="467" y="63"/>
                  </a:lnTo>
                  <a:lnTo>
                    <a:pt x="463" y="73"/>
                  </a:lnTo>
                  <a:lnTo>
                    <a:pt x="459" y="84"/>
                  </a:lnTo>
                  <a:lnTo>
                    <a:pt x="457" y="94"/>
                  </a:lnTo>
                  <a:lnTo>
                    <a:pt x="454" y="106"/>
                  </a:lnTo>
                  <a:lnTo>
                    <a:pt x="451" y="118"/>
                  </a:lnTo>
                  <a:lnTo>
                    <a:pt x="447" y="132"/>
                  </a:lnTo>
                  <a:lnTo>
                    <a:pt x="445" y="144"/>
                  </a:lnTo>
                  <a:lnTo>
                    <a:pt x="442" y="160"/>
                  </a:lnTo>
                  <a:lnTo>
                    <a:pt x="439" y="174"/>
                  </a:lnTo>
                  <a:lnTo>
                    <a:pt x="436" y="191"/>
                  </a:lnTo>
                  <a:lnTo>
                    <a:pt x="434" y="207"/>
                  </a:lnTo>
                  <a:lnTo>
                    <a:pt x="433" y="214"/>
                  </a:lnTo>
                  <a:lnTo>
                    <a:pt x="433" y="222"/>
                  </a:lnTo>
                  <a:lnTo>
                    <a:pt x="433" y="234"/>
                  </a:lnTo>
                  <a:lnTo>
                    <a:pt x="435" y="245"/>
                  </a:lnTo>
                  <a:lnTo>
                    <a:pt x="437" y="260"/>
                  </a:lnTo>
                  <a:lnTo>
                    <a:pt x="438" y="275"/>
                  </a:lnTo>
                  <a:lnTo>
                    <a:pt x="440" y="291"/>
                  </a:lnTo>
                  <a:lnTo>
                    <a:pt x="443" y="307"/>
                  </a:lnTo>
                  <a:lnTo>
                    <a:pt x="445" y="324"/>
                  </a:lnTo>
                  <a:lnTo>
                    <a:pt x="446" y="340"/>
                  </a:lnTo>
                  <a:lnTo>
                    <a:pt x="448" y="355"/>
                  </a:lnTo>
                  <a:lnTo>
                    <a:pt x="452" y="368"/>
                  </a:lnTo>
                  <a:lnTo>
                    <a:pt x="454" y="381"/>
                  </a:lnTo>
                  <a:lnTo>
                    <a:pt x="455" y="392"/>
                  </a:lnTo>
                  <a:lnTo>
                    <a:pt x="457" y="400"/>
                  </a:lnTo>
                  <a:lnTo>
                    <a:pt x="458" y="405"/>
                  </a:lnTo>
                  <a:lnTo>
                    <a:pt x="459" y="414"/>
                  </a:lnTo>
                  <a:lnTo>
                    <a:pt x="461" y="423"/>
                  </a:lnTo>
                  <a:lnTo>
                    <a:pt x="462" y="432"/>
                  </a:lnTo>
                  <a:lnTo>
                    <a:pt x="464" y="441"/>
                  </a:lnTo>
                  <a:lnTo>
                    <a:pt x="466" y="452"/>
                  </a:lnTo>
                  <a:lnTo>
                    <a:pt x="468" y="462"/>
                  </a:lnTo>
                  <a:lnTo>
                    <a:pt x="470" y="473"/>
                  </a:lnTo>
                  <a:lnTo>
                    <a:pt x="473" y="481"/>
                  </a:lnTo>
                  <a:lnTo>
                    <a:pt x="475" y="492"/>
                  </a:lnTo>
                  <a:lnTo>
                    <a:pt x="477" y="502"/>
                  </a:lnTo>
                  <a:lnTo>
                    <a:pt x="478" y="513"/>
                  </a:lnTo>
                  <a:lnTo>
                    <a:pt x="482" y="522"/>
                  </a:lnTo>
                  <a:lnTo>
                    <a:pt x="483" y="531"/>
                  </a:lnTo>
                  <a:lnTo>
                    <a:pt x="485" y="540"/>
                  </a:lnTo>
                  <a:lnTo>
                    <a:pt x="486" y="549"/>
                  </a:lnTo>
                  <a:lnTo>
                    <a:pt x="488" y="556"/>
                  </a:lnTo>
                  <a:lnTo>
                    <a:pt x="488" y="565"/>
                  </a:lnTo>
                  <a:lnTo>
                    <a:pt x="490" y="574"/>
                  </a:lnTo>
                  <a:lnTo>
                    <a:pt x="492" y="585"/>
                  </a:lnTo>
                  <a:lnTo>
                    <a:pt x="496" y="596"/>
                  </a:lnTo>
                  <a:lnTo>
                    <a:pt x="499" y="609"/>
                  </a:lnTo>
                  <a:lnTo>
                    <a:pt x="503" y="620"/>
                  </a:lnTo>
                  <a:lnTo>
                    <a:pt x="507" y="633"/>
                  </a:lnTo>
                  <a:lnTo>
                    <a:pt x="512" y="645"/>
                  </a:lnTo>
                  <a:lnTo>
                    <a:pt x="515" y="657"/>
                  </a:lnTo>
                  <a:lnTo>
                    <a:pt x="519" y="669"/>
                  </a:lnTo>
                  <a:lnTo>
                    <a:pt x="523" y="680"/>
                  </a:lnTo>
                  <a:lnTo>
                    <a:pt x="527" y="688"/>
                  </a:lnTo>
                  <a:lnTo>
                    <a:pt x="528" y="697"/>
                  </a:lnTo>
                  <a:lnTo>
                    <a:pt x="531" y="703"/>
                  </a:lnTo>
                  <a:lnTo>
                    <a:pt x="532" y="707"/>
                  </a:lnTo>
                  <a:lnTo>
                    <a:pt x="533" y="708"/>
                  </a:lnTo>
                  <a:lnTo>
                    <a:pt x="529" y="713"/>
                  </a:lnTo>
                  <a:lnTo>
                    <a:pt x="522" y="717"/>
                  </a:lnTo>
                  <a:lnTo>
                    <a:pt x="511" y="720"/>
                  </a:lnTo>
                  <a:lnTo>
                    <a:pt x="499" y="723"/>
                  </a:lnTo>
                  <a:lnTo>
                    <a:pt x="483" y="726"/>
                  </a:lnTo>
                  <a:lnTo>
                    <a:pt x="466" y="729"/>
                  </a:lnTo>
                  <a:lnTo>
                    <a:pt x="448" y="731"/>
                  </a:lnTo>
                  <a:lnTo>
                    <a:pt x="430" y="733"/>
                  </a:lnTo>
                  <a:lnTo>
                    <a:pt x="411" y="736"/>
                  </a:lnTo>
                  <a:lnTo>
                    <a:pt x="392" y="737"/>
                  </a:lnTo>
                  <a:lnTo>
                    <a:pt x="374" y="739"/>
                  </a:lnTo>
                  <a:lnTo>
                    <a:pt x="358" y="739"/>
                  </a:lnTo>
                  <a:lnTo>
                    <a:pt x="343" y="740"/>
                  </a:lnTo>
                  <a:lnTo>
                    <a:pt x="331" y="740"/>
                  </a:lnTo>
                  <a:lnTo>
                    <a:pt x="320" y="740"/>
                  </a:lnTo>
                  <a:lnTo>
                    <a:pt x="315" y="739"/>
                  </a:lnTo>
                  <a:lnTo>
                    <a:pt x="297" y="739"/>
                  </a:lnTo>
                  <a:lnTo>
                    <a:pt x="279" y="738"/>
                  </a:lnTo>
                  <a:lnTo>
                    <a:pt x="262" y="738"/>
                  </a:lnTo>
                  <a:lnTo>
                    <a:pt x="244" y="737"/>
                  </a:lnTo>
                  <a:lnTo>
                    <a:pt x="227" y="738"/>
                  </a:lnTo>
                  <a:lnTo>
                    <a:pt x="210" y="738"/>
                  </a:lnTo>
                  <a:lnTo>
                    <a:pt x="193" y="739"/>
                  </a:lnTo>
                  <a:lnTo>
                    <a:pt x="178" y="739"/>
                  </a:lnTo>
                  <a:lnTo>
                    <a:pt x="162" y="741"/>
                  </a:lnTo>
                  <a:lnTo>
                    <a:pt x="148" y="741"/>
                  </a:lnTo>
                  <a:lnTo>
                    <a:pt x="135" y="742"/>
                  </a:lnTo>
                  <a:lnTo>
                    <a:pt x="124" y="742"/>
                  </a:lnTo>
                  <a:lnTo>
                    <a:pt x="112" y="742"/>
                  </a:lnTo>
                  <a:lnTo>
                    <a:pt x="104" y="742"/>
                  </a:lnTo>
                  <a:lnTo>
                    <a:pt x="97" y="742"/>
                  </a:lnTo>
                  <a:lnTo>
                    <a:pt x="93" y="741"/>
                  </a:lnTo>
                  <a:lnTo>
                    <a:pt x="88" y="738"/>
                  </a:lnTo>
                  <a:lnTo>
                    <a:pt x="82" y="727"/>
                  </a:lnTo>
                  <a:lnTo>
                    <a:pt x="76" y="710"/>
                  </a:lnTo>
                  <a:lnTo>
                    <a:pt x="69" y="688"/>
                  </a:lnTo>
                  <a:lnTo>
                    <a:pt x="61" y="662"/>
                  </a:lnTo>
                  <a:lnTo>
                    <a:pt x="54" y="632"/>
                  </a:lnTo>
                  <a:lnTo>
                    <a:pt x="46" y="599"/>
                  </a:lnTo>
                  <a:lnTo>
                    <a:pt x="39" y="564"/>
                  </a:lnTo>
                  <a:lnTo>
                    <a:pt x="30" y="530"/>
                  </a:lnTo>
                  <a:lnTo>
                    <a:pt x="23" y="494"/>
                  </a:lnTo>
                  <a:lnTo>
                    <a:pt x="16" y="459"/>
                  </a:lnTo>
                  <a:lnTo>
                    <a:pt x="11" y="425"/>
                  </a:lnTo>
                  <a:lnTo>
                    <a:pt x="6" y="393"/>
                  </a:lnTo>
                  <a:lnTo>
                    <a:pt x="3" y="364"/>
                  </a:lnTo>
                  <a:lnTo>
                    <a:pt x="0" y="340"/>
                  </a:lnTo>
                  <a:lnTo>
                    <a:pt x="1" y="318"/>
                  </a:lnTo>
                  <a:lnTo>
                    <a:pt x="1" y="298"/>
                  </a:lnTo>
                  <a:lnTo>
                    <a:pt x="1" y="276"/>
                  </a:lnTo>
                  <a:lnTo>
                    <a:pt x="1" y="253"/>
                  </a:lnTo>
                  <a:lnTo>
                    <a:pt x="1" y="227"/>
                  </a:lnTo>
                  <a:lnTo>
                    <a:pt x="1" y="203"/>
                  </a:lnTo>
                  <a:lnTo>
                    <a:pt x="1" y="178"/>
                  </a:lnTo>
                  <a:lnTo>
                    <a:pt x="1" y="153"/>
                  </a:lnTo>
                  <a:lnTo>
                    <a:pt x="3" y="128"/>
                  </a:lnTo>
                  <a:lnTo>
                    <a:pt x="3" y="106"/>
                  </a:lnTo>
                  <a:lnTo>
                    <a:pt x="4" y="84"/>
                  </a:lnTo>
                  <a:lnTo>
                    <a:pt x="5" y="65"/>
                  </a:lnTo>
                  <a:lnTo>
                    <a:pt x="7" y="47"/>
                  </a:lnTo>
                  <a:lnTo>
                    <a:pt x="9" y="33"/>
                  </a:lnTo>
                  <a:lnTo>
                    <a:pt x="11" y="20"/>
                  </a:lnTo>
                  <a:lnTo>
                    <a:pt x="13" y="14"/>
                  </a:lnTo>
                  <a:lnTo>
                    <a:pt x="17" y="9"/>
                  </a:lnTo>
                  <a:lnTo>
                    <a:pt x="24" y="9"/>
                  </a:lnTo>
                  <a:lnTo>
                    <a:pt x="39" y="7"/>
                  </a:lnTo>
                  <a:lnTo>
                    <a:pt x="61" y="5"/>
                  </a:lnTo>
                  <a:lnTo>
                    <a:pt x="89" y="3"/>
                  </a:lnTo>
                  <a:lnTo>
                    <a:pt x="121" y="3"/>
                  </a:lnTo>
                  <a:lnTo>
                    <a:pt x="158" y="2"/>
                  </a:lnTo>
                  <a:lnTo>
                    <a:pt x="196" y="2"/>
                  </a:lnTo>
                  <a:lnTo>
                    <a:pt x="236" y="0"/>
                  </a:lnTo>
                  <a:lnTo>
                    <a:pt x="276" y="0"/>
                  </a:lnTo>
                  <a:lnTo>
                    <a:pt x="318" y="0"/>
                  </a:lnTo>
                  <a:lnTo>
                    <a:pt x="356" y="0"/>
                  </a:lnTo>
                  <a:lnTo>
                    <a:pt x="393" y="0"/>
                  </a:lnTo>
                  <a:lnTo>
                    <a:pt x="425" y="1"/>
                  </a:lnTo>
                  <a:lnTo>
                    <a:pt x="454" y="1"/>
                  </a:lnTo>
                  <a:lnTo>
                    <a:pt x="477" y="3"/>
                  </a:lnTo>
                  <a:lnTo>
                    <a:pt x="494" y="3"/>
                  </a:lnTo>
                  <a:lnTo>
                    <a:pt x="493" y="4"/>
                  </a:lnTo>
                  <a:lnTo>
                    <a:pt x="493" y="4"/>
                  </a:lnTo>
                  <a:lnTo>
                    <a:pt x="492" y="4"/>
                  </a:lnTo>
                  <a:lnTo>
                    <a:pt x="492" y="4"/>
                  </a:lnTo>
                  <a:lnTo>
                    <a:pt x="490" y="6"/>
                  </a:lnTo>
                  <a:lnTo>
                    <a:pt x="490" y="6"/>
                  </a:lnTo>
                  <a:lnTo>
                    <a:pt x="490" y="7"/>
                  </a:lnTo>
                  <a:lnTo>
                    <a:pt x="490" y="7"/>
                  </a:lnTo>
                  <a:lnTo>
                    <a:pt x="489" y="9"/>
                  </a:lnTo>
                  <a:lnTo>
                    <a:pt x="489" y="9"/>
                  </a:lnTo>
                  <a:lnTo>
                    <a:pt x="488" y="11"/>
                  </a:lnTo>
                  <a:lnTo>
                    <a:pt x="488" y="11"/>
                  </a:lnTo>
                  <a:lnTo>
                    <a:pt x="488" y="12"/>
                  </a:lnTo>
                  <a:lnTo>
                    <a:pt x="488" y="12"/>
                  </a:lnTo>
                  <a:lnTo>
                    <a:pt x="488" y="12"/>
                  </a:lnTo>
                  <a:lnTo>
                    <a:pt x="488" y="12"/>
                  </a:lnTo>
                  <a:lnTo>
                    <a:pt x="488" y="12"/>
                  </a:lnTo>
                </a:path>
              </a:pathLst>
            </a:custGeom>
            <a:solidFill>
              <a:srgbClr val="E1E1E1"/>
            </a:solidFill>
            <a:ln w="9088" cap="flat" cmpd="sng">
              <a:solidFill>
                <a:srgbClr val="80808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7" name="Freeform 351"/>
            <p:cNvSpPr>
              <a:spLocks/>
            </p:cNvSpPr>
            <p:nvPr/>
          </p:nvSpPr>
          <p:spPr bwMode="auto">
            <a:xfrm>
              <a:off x="1196" y="3099"/>
              <a:ext cx="228" cy="748"/>
            </a:xfrm>
            <a:custGeom>
              <a:avLst/>
              <a:gdLst/>
              <a:ahLst/>
              <a:cxnLst>
                <a:cxn ang="0">
                  <a:pos x="227" y="717"/>
                </a:cxn>
                <a:cxn ang="0">
                  <a:pos x="38" y="747"/>
                </a:cxn>
                <a:cxn ang="0">
                  <a:pos x="0" y="17"/>
                </a:cxn>
                <a:cxn ang="0">
                  <a:pos x="94" y="0"/>
                </a:cxn>
                <a:cxn ang="0">
                  <a:pos x="51" y="269"/>
                </a:cxn>
                <a:cxn ang="0">
                  <a:pos x="85" y="499"/>
                </a:cxn>
                <a:cxn ang="0">
                  <a:pos x="167" y="615"/>
                </a:cxn>
                <a:cxn ang="0">
                  <a:pos x="218" y="709"/>
                </a:cxn>
                <a:cxn ang="0">
                  <a:pos x="227" y="717"/>
                </a:cxn>
                <a:cxn ang="0">
                  <a:pos x="227" y="717"/>
                </a:cxn>
              </a:cxnLst>
              <a:rect l="0" t="0" r="r" b="b"/>
              <a:pathLst>
                <a:path w="228" h="748">
                  <a:moveTo>
                    <a:pt x="227" y="717"/>
                  </a:moveTo>
                  <a:lnTo>
                    <a:pt x="38" y="747"/>
                  </a:lnTo>
                  <a:lnTo>
                    <a:pt x="0" y="17"/>
                  </a:lnTo>
                  <a:lnTo>
                    <a:pt x="94" y="0"/>
                  </a:lnTo>
                  <a:lnTo>
                    <a:pt x="51" y="269"/>
                  </a:lnTo>
                  <a:lnTo>
                    <a:pt x="85" y="499"/>
                  </a:lnTo>
                  <a:lnTo>
                    <a:pt x="167" y="615"/>
                  </a:lnTo>
                  <a:lnTo>
                    <a:pt x="218" y="709"/>
                  </a:lnTo>
                  <a:lnTo>
                    <a:pt x="227" y="717"/>
                  </a:lnTo>
                  <a:lnTo>
                    <a:pt x="227" y="717"/>
                  </a:lnTo>
                </a:path>
              </a:pathLst>
            </a:custGeom>
            <a:solidFill>
              <a:srgbClr val="C0C0C0"/>
            </a:solidFill>
            <a:ln w="9088" cap="flat" cmpd="sng">
              <a:solidFill>
                <a:srgbClr val="C0C0C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8" name="Freeform 352"/>
            <p:cNvSpPr>
              <a:spLocks/>
            </p:cNvSpPr>
            <p:nvPr/>
          </p:nvSpPr>
          <p:spPr bwMode="auto">
            <a:xfrm>
              <a:off x="425" y="3014"/>
              <a:ext cx="922" cy="962"/>
            </a:xfrm>
            <a:custGeom>
              <a:avLst/>
              <a:gdLst/>
              <a:ahLst/>
              <a:cxnLst>
                <a:cxn ang="0">
                  <a:pos x="1" y="72"/>
                </a:cxn>
                <a:cxn ang="0">
                  <a:pos x="1" y="0"/>
                </a:cxn>
                <a:cxn ang="0">
                  <a:pos x="899" y="13"/>
                </a:cxn>
                <a:cxn ang="0">
                  <a:pos x="850" y="108"/>
                </a:cxn>
                <a:cxn ang="0">
                  <a:pos x="791" y="341"/>
                </a:cxn>
                <a:cxn ang="0">
                  <a:pos x="817" y="541"/>
                </a:cxn>
                <a:cxn ang="0">
                  <a:pos x="883" y="761"/>
                </a:cxn>
                <a:cxn ang="0">
                  <a:pos x="921" y="923"/>
                </a:cxn>
                <a:cxn ang="0">
                  <a:pos x="0" y="961"/>
                </a:cxn>
                <a:cxn ang="0">
                  <a:pos x="1" y="72"/>
                </a:cxn>
                <a:cxn ang="0">
                  <a:pos x="1" y="72"/>
                </a:cxn>
              </a:cxnLst>
              <a:rect l="0" t="0" r="r" b="b"/>
              <a:pathLst>
                <a:path w="922" h="962">
                  <a:moveTo>
                    <a:pt x="1" y="72"/>
                  </a:moveTo>
                  <a:lnTo>
                    <a:pt x="1" y="0"/>
                  </a:lnTo>
                  <a:lnTo>
                    <a:pt x="899" y="13"/>
                  </a:lnTo>
                  <a:lnTo>
                    <a:pt x="850" y="108"/>
                  </a:lnTo>
                  <a:lnTo>
                    <a:pt x="791" y="341"/>
                  </a:lnTo>
                  <a:lnTo>
                    <a:pt x="817" y="541"/>
                  </a:lnTo>
                  <a:lnTo>
                    <a:pt x="883" y="761"/>
                  </a:lnTo>
                  <a:lnTo>
                    <a:pt x="921" y="923"/>
                  </a:lnTo>
                  <a:lnTo>
                    <a:pt x="0" y="961"/>
                  </a:lnTo>
                  <a:lnTo>
                    <a:pt x="1" y="72"/>
                  </a:lnTo>
                  <a:lnTo>
                    <a:pt x="1" y="72"/>
                  </a:lnTo>
                </a:path>
              </a:pathLst>
            </a:custGeom>
            <a:solidFill>
              <a:srgbClr val="004080"/>
            </a:solidFill>
            <a:ln w="9088" cap="flat" cmpd="sng">
              <a:solidFill>
                <a:srgbClr val="00000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sp>
          <p:nvSpPr>
            <p:cNvPr id="900449" name="Freeform 353"/>
            <p:cNvSpPr>
              <a:spLocks/>
            </p:cNvSpPr>
            <p:nvPr/>
          </p:nvSpPr>
          <p:spPr bwMode="auto">
            <a:xfrm flipH="1">
              <a:off x="476" y="3513"/>
              <a:ext cx="841" cy="427"/>
            </a:xfrm>
            <a:custGeom>
              <a:avLst/>
              <a:gdLst/>
              <a:ahLst/>
              <a:cxnLst>
                <a:cxn ang="0">
                  <a:pos x="0" y="421"/>
                </a:cxn>
                <a:cxn ang="0">
                  <a:pos x="35" y="426"/>
                </a:cxn>
                <a:cxn ang="0">
                  <a:pos x="392" y="409"/>
                </a:cxn>
                <a:cxn ang="0">
                  <a:pos x="840" y="406"/>
                </a:cxn>
                <a:cxn ang="0">
                  <a:pos x="827" y="303"/>
                </a:cxn>
                <a:cxn ang="0">
                  <a:pos x="767" y="111"/>
                </a:cxn>
                <a:cxn ang="0">
                  <a:pos x="754" y="0"/>
                </a:cxn>
                <a:cxn ang="0">
                  <a:pos x="641" y="267"/>
                </a:cxn>
                <a:cxn ang="0">
                  <a:pos x="450" y="267"/>
                </a:cxn>
                <a:cxn ang="0">
                  <a:pos x="286" y="196"/>
                </a:cxn>
                <a:cxn ang="0">
                  <a:pos x="199" y="213"/>
                </a:cxn>
                <a:cxn ang="0">
                  <a:pos x="329" y="327"/>
                </a:cxn>
                <a:cxn ang="0">
                  <a:pos x="226" y="338"/>
                </a:cxn>
                <a:cxn ang="0">
                  <a:pos x="57" y="355"/>
                </a:cxn>
                <a:cxn ang="0">
                  <a:pos x="0" y="421"/>
                </a:cxn>
                <a:cxn ang="0">
                  <a:pos x="0" y="421"/>
                </a:cxn>
              </a:cxnLst>
              <a:rect l="0" t="0" r="r" b="b"/>
              <a:pathLst>
                <a:path w="841" h="427">
                  <a:moveTo>
                    <a:pt x="0" y="421"/>
                  </a:moveTo>
                  <a:lnTo>
                    <a:pt x="35" y="426"/>
                  </a:lnTo>
                  <a:lnTo>
                    <a:pt x="392" y="409"/>
                  </a:lnTo>
                  <a:lnTo>
                    <a:pt x="840" y="406"/>
                  </a:lnTo>
                  <a:lnTo>
                    <a:pt x="827" y="303"/>
                  </a:lnTo>
                  <a:lnTo>
                    <a:pt x="767" y="111"/>
                  </a:lnTo>
                  <a:lnTo>
                    <a:pt x="754" y="0"/>
                  </a:lnTo>
                  <a:lnTo>
                    <a:pt x="641" y="267"/>
                  </a:lnTo>
                  <a:lnTo>
                    <a:pt x="450" y="267"/>
                  </a:lnTo>
                  <a:lnTo>
                    <a:pt x="286" y="196"/>
                  </a:lnTo>
                  <a:lnTo>
                    <a:pt x="199" y="213"/>
                  </a:lnTo>
                  <a:lnTo>
                    <a:pt x="329" y="327"/>
                  </a:lnTo>
                  <a:lnTo>
                    <a:pt x="226" y="338"/>
                  </a:lnTo>
                  <a:lnTo>
                    <a:pt x="57" y="355"/>
                  </a:lnTo>
                  <a:lnTo>
                    <a:pt x="0" y="421"/>
                  </a:lnTo>
                  <a:lnTo>
                    <a:pt x="0" y="421"/>
                  </a:lnTo>
                </a:path>
              </a:pathLst>
            </a:custGeom>
            <a:solidFill>
              <a:srgbClr val="104160"/>
            </a:solidFill>
            <a:ln w="9088" cap="flat" cmpd="sng">
              <a:solidFill>
                <a:srgbClr val="104160"/>
              </a:solidFill>
              <a:prstDash val="solid"/>
              <a:round/>
              <a:headEnd type="none" w="med" len="med"/>
              <a:tailEnd type="none" w="med" len="med"/>
            </a:ln>
            <a:effec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02" name="スライド番号プレースホルダ 301"/>
          <p:cNvSpPr>
            <a:spLocks noGrp="1"/>
          </p:cNvSpPr>
          <p:nvPr>
            <p:ph type="sldNum" sz="quarter" idx="10"/>
          </p:nvPr>
        </p:nvSpPr>
        <p:spPr>
          <a:xfrm>
            <a:off x="5087888" y="6545262"/>
            <a:ext cx="1905000" cy="312738"/>
          </a:xfrm>
        </p:spPr>
        <p:txBody>
          <a:bodyPr/>
          <a:lstStyle/>
          <a:p>
            <a:fld id="{F483ADC8-79DA-479A-80A4-38528DF28CB3}" type="slidenum">
              <a:rPr lang="en-US" altLang="ja-JP" smtClean="0"/>
              <a:pPr/>
              <a:t>19</a:t>
            </a:fld>
            <a:endParaRPr lang="en-US" altLang="ja-JP"/>
          </a:p>
        </p:txBody>
      </p:sp>
      <p:pic>
        <p:nvPicPr>
          <p:cNvPr id="67586" name="Picture 2"/>
          <p:cNvPicPr>
            <a:picLocks noChangeAspect="1" noChangeArrowheads="1"/>
          </p:cNvPicPr>
          <p:nvPr/>
        </p:nvPicPr>
        <p:blipFill>
          <a:blip r:embed="rId4" cstate="print"/>
          <a:srcRect/>
          <a:stretch>
            <a:fillRect/>
          </a:stretch>
        </p:blipFill>
        <p:spPr bwMode="auto">
          <a:xfrm>
            <a:off x="1881159" y="895280"/>
            <a:ext cx="6858048" cy="3846580"/>
          </a:xfrm>
          <a:prstGeom prst="rect">
            <a:avLst/>
          </a:prstGeom>
          <a:noFill/>
          <a:ln w="9525">
            <a:noFill/>
            <a:miter lim="800000"/>
            <a:headEnd/>
            <a:tailEnd/>
          </a:ln>
        </p:spPr>
      </p:pic>
      <p:sp>
        <p:nvSpPr>
          <p:cNvPr id="309" name="テキスト ボックス 308"/>
          <p:cNvSpPr txBox="1"/>
          <p:nvPr/>
        </p:nvSpPr>
        <p:spPr>
          <a:xfrm>
            <a:off x="1952596" y="4824370"/>
            <a:ext cx="2214578" cy="400110"/>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フレームワーク</a:t>
            </a:r>
          </a:p>
        </p:txBody>
      </p:sp>
    </p:spTree>
    <p:extLst>
      <p:ext uri="{BB962C8B-B14F-4D97-AF65-F5344CB8AC3E}">
        <p14:creationId xmlns:p14="http://schemas.microsoft.com/office/powerpoint/2010/main" val="1416573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en-US" altLang="ja-JP" dirty="0" smtClean="0">
                <a:latin typeface="HG丸ｺﾞｼｯｸM-PRO" pitchFamily="50" charset="-128"/>
                <a:ea typeface="HG丸ｺﾞｼｯｸM-PRO" pitchFamily="50" charset="-128"/>
              </a:rPr>
              <a:t>NDL</a:t>
            </a:r>
            <a:r>
              <a:rPr lang="ja-JP" altLang="en-US" dirty="0" err="1" smtClean="0">
                <a:latin typeface="HG丸ｺﾞｼｯｸM-PRO" pitchFamily="50" charset="-128"/>
                <a:ea typeface="HG丸ｺﾞｼｯｸM-PRO" pitchFamily="50" charset="-128"/>
              </a:rPr>
              <a:t>での</a:t>
            </a:r>
            <a:r>
              <a:rPr lang="ja-JP" altLang="en-US" dirty="0" smtClean="0">
                <a:latin typeface="HG丸ｺﾞｼｯｸM-PRO" pitchFamily="50" charset="-128"/>
                <a:ea typeface="HG丸ｺﾞｼｯｸM-PRO" pitchFamily="50" charset="-128"/>
              </a:rPr>
              <a:t>事例</a:t>
            </a:r>
            <a:r>
              <a:rPr lang="en-US" altLang="ja-JP" dirty="0" smtClean="0">
                <a:latin typeface="HG丸ｺﾞｼｯｸM-PRO" pitchFamily="50" charset="-128"/>
                <a:ea typeface="HG丸ｺﾞｼｯｸM-PRO" pitchFamily="50" charset="-128"/>
              </a:rPr>
              <a:t/>
            </a:r>
            <a:br>
              <a:rPr lang="en-US" altLang="ja-JP" dirty="0" smtClean="0">
                <a:latin typeface="HG丸ｺﾞｼｯｸM-PRO" pitchFamily="50" charset="-128"/>
                <a:ea typeface="HG丸ｺﾞｼｯｸM-PRO" pitchFamily="50" charset="-128"/>
              </a:rPr>
            </a:br>
            <a:r>
              <a:rPr lang="en-US" altLang="ja-JP" dirty="0" smtClean="0">
                <a:latin typeface="HG丸ｺﾞｼｯｸM-PRO" pitchFamily="50" charset="-128"/>
                <a:ea typeface="HG丸ｺﾞｼｯｸM-PRO" pitchFamily="50" charset="-128"/>
              </a:rPr>
              <a:t>【NDL</a:t>
            </a:r>
            <a:r>
              <a:rPr lang="ja-JP" altLang="en-US" dirty="0" smtClean="0">
                <a:latin typeface="HG丸ｺﾞｼｯｸM-PRO" pitchFamily="50" charset="-128"/>
                <a:ea typeface="HG丸ｺﾞｼｯｸM-PRO" pitchFamily="50" charset="-128"/>
              </a:rPr>
              <a:t>サーチの要件定義</a:t>
            </a:r>
            <a:r>
              <a:rPr lang="en-US" altLang="ja-JP" dirty="0" smtClean="0">
                <a:latin typeface="HG丸ｺﾞｼｯｸM-PRO" pitchFamily="50" charset="-128"/>
                <a:ea typeface="HG丸ｺﾞｼｯｸM-PRO" pitchFamily="50" charset="-128"/>
              </a:rPr>
              <a:t>】</a:t>
            </a:r>
            <a:endParaRPr kumimoji="1"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5623140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Rectangle 2"/>
          <p:cNvSpPr>
            <a:spLocks noGrp="1" noChangeArrowheads="1"/>
          </p:cNvSpPr>
          <p:nvPr>
            <p:ph type="title"/>
          </p:nvPr>
        </p:nvSpPr>
        <p:spPr>
          <a:xfrm>
            <a:off x="1981200" y="277814"/>
            <a:ext cx="8229600" cy="507981"/>
          </a:xfrm>
        </p:spPr>
        <p:txBody>
          <a:bodyPr>
            <a:noAutofit/>
          </a:bodyPr>
          <a:lstStyle/>
          <a:p>
            <a:r>
              <a:rPr lang="ja-JP" altLang="en-US" sz="4000" dirty="0"/>
              <a:t>技術標準適用指針（一覧）</a:t>
            </a:r>
          </a:p>
        </p:txBody>
      </p:sp>
      <p:graphicFrame>
        <p:nvGraphicFramePr>
          <p:cNvPr id="1061891" name="Group 3"/>
          <p:cNvGraphicFramePr>
            <a:graphicFrameLocks noGrp="1"/>
          </p:cNvGraphicFramePr>
          <p:nvPr>
            <p:ph idx="1"/>
            <p:extLst/>
          </p:nvPr>
        </p:nvGraphicFramePr>
        <p:xfrm>
          <a:off x="1809721" y="1628894"/>
          <a:ext cx="8353425" cy="4824443"/>
        </p:xfrm>
        <a:graphic>
          <a:graphicData uri="http://schemas.openxmlformats.org/drawingml/2006/table">
            <a:tbl>
              <a:tblPr/>
              <a:tblGrid>
                <a:gridCol w="1189038"/>
                <a:gridCol w="5976937"/>
                <a:gridCol w="1187450"/>
              </a:tblGrid>
              <a:tr h="4762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適用指針番号</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適用指針の名称</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468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TD-01</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利用者の利便性向上に資する技術の積極的な採用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TD-02</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オープンな標準に基づいた技術・仕様の採用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TD-03</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技術・仕様の共通化</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TD-04</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システムの特性に応じた成熟度を持つ技術の採用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TD-05</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パッケージ・ソフトウェアやオープンソース・ソフトウェアの活用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TD-06</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資源の共同利用および柔軟な配分・拡張に資する技術の採用</a:t>
                      </a:r>
                      <a:endPar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TD-07</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システムの重要度に応じた障害対策技術の選択</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TD-08</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情報セキュリティを考慮した技術の選択</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TD-09</a:t>
                      </a: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運用・保守業務の集約化・共通化に資する技術の採用</a:t>
                      </a:r>
                    </a:p>
                  </a:txBody>
                  <a:tcPr marL="54000" marR="54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54000" marR="54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スライド番号プレースホルダ 6"/>
          <p:cNvSpPr>
            <a:spLocks noGrp="1"/>
          </p:cNvSpPr>
          <p:nvPr>
            <p:ph type="sldNum" sz="quarter" idx="12"/>
          </p:nvPr>
        </p:nvSpPr>
        <p:spPr/>
        <p:txBody>
          <a:bodyPr/>
          <a:lstStyle/>
          <a:p>
            <a:pPr>
              <a:defRPr/>
            </a:pPr>
            <a:fld id="{C17D08B1-187B-4F65-945D-57EF7B04EA8A}" type="slidenum">
              <a:rPr lang="en-US" altLang="ja-JP" smtClean="0"/>
              <a:pPr>
                <a:defRPr/>
              </a:pPr>
              <a:t>20</a:t>
            </a:fld>
            <a:endParaRPr lang="en-US" altLang="ja-JP"/>
          </a:p>
        </p:txBody>
      </p:sp>
      <p:sp>
        <p:nvSpPr>
          <p:cNvPr id="2" name="フッター プレースホルダー 1"/>
          <p:cNvSpPr>
            <a:spLocks noGrp="1"/>
          </p:cNvSpPr>
          <p:nvPr>
            <p:ph type="ftr" sz="quarter" idx="11"/>
          </p:nvPr>
        </p:nvSpPr>
        <p:spPr/>
        <p:txBody>
          <a:bodyPr/>
          <a:lstStyle/>
          <a:p>
            <a:pPr>
              <a:defRPr/>
            </a:pPr>
            <a:endParaRPr lang="en-US" altLang="ja-JP"/>
          </a:p>
        </p:txBody>
      </p:sp>
    </p:spTree>
    <p:extLst>
      <p:ext uri="{BB962C8B-B14F-4D97-AF65-F5344CB8AC3E}">
        <p14:creationId xmlns:p14="http://schemas.microsoft.com/office/powerpoint/2010/main" val="380407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ja-JP" altLang="en-US" dirty="0" smtClean="0">
                <a:latin typeface="HG丸ｺﾞｼｯｸM-PRO" pitchFamily="50" charset="-128"/>
                <a:ea typeface="HG丸ｺﾞｼｯｸM-PRO" pitchFamily="50" charset="-128"/>
              </a:rPr>
              <a:t>ステークホルダーとの関係での留意点</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21</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41533579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ja-JP" altLang="en-US" sz="3200" dirty="0"/>
              <a:t>ステークホルダーとの関係での留意点</a:t>
            </a:r>
          </a:p>
        </p:txBody>
      </p:sp>
      <p:sp>
        <p:nvSpPr>
          <p:cNvPr id="3" name="コンテンツ プレースホルダー 2"/>
          <p:cNvSpPr>
            <a:spLocks noGrp="1"/>
          </p:cNvSpPr>
          <p:nvPr>
            <p:ph idx="1"/>
          </p:nvPr>
        </p:nvSpPr>
        <p:spPr>
          <a:xfrm>
            <a:off x="641131" y="928670"/>
            <a:ext cx="11235559" cy="5668682"/>
          </a:xfrm>
        </p:spPr>
        <p:txBody>
          <a:bodyPr>
            <a:normAutofit/>
          </a:bodyPr>
          <a:lstStyle/>
          <a:p>
            <a:r>
              <a:rPr lang="ja-JP" altLang="en-US" dirty="0"/>
              <a:t>過去</a:t>
            </a:r>
            <a:r>
              <a:rPr lang="ja-JP" altLang="en-US" dirty="0" smtClean="0"/>
              <a:t>の問題事例</a:t>
            </a:r>
            <a:endParaRPr lang="en-US" altLang="ja-JP" dirty="0" smtClean="0"/>
          </a:p>
          <a:p>
            <a:pPr lvl="1"/>
            <a:r>
              <a:rPr lang="ja-JP" altLang="en-US" dirty="0" smtClean="0"/>
              <a:t>・・・・・</a:t>
            </a:r>
            <a:endParaRPr lang="en-US" altLang="ja-JP" dirty="0" smtClean="0"/>
          </a:p>
          <a:p>
            <a:r>
              <a:rPr lang="ja-JP" altLang="en-US" dirty="0" smtClean="0"/>
              <a:t>付き合い方</a:t>
            </a:r>
            <a:endParaRPr lang="ja-JP" altLang="en-US" dirty="0"/>
          </a:p>
          <a:p>
            <a:pPr lvl="1"/>
            <a:r>
              <a:rPr lang="ja-JP" altLang="en-US" dirty="0" smtClean="0"/>
              <a:t>パートナー</a:t>
            </a:r>
            <a:r>
              <a:rPr lang="ja-JP" altLang="en-US" dirty="0"/>
              <a:t>として、共同構築者</a:t>
            </a:r>
          </a:p>
          <a:p>
            <a:pPr lvl="1"/>
            <a:r>
              <a:rPr lang="ja-JP" altLang="en-US" dirty="0" smtClean="0"/>
              <a:t>ベンダー</a:t>
            </a:r>
            <a:r>
              <a:rPr lang="ja-JP" altLang="en-US" dirty="0"/>
              <a:t>にとって、新しいシステムの開発ノウハウを蓄積する機会として認識できるように</a:t>
            </a:r>
          </a:p>
          <a:p>
            <a:pPr lvl="1"/>
            <a:r>
              <a:rPr lang="ja-JP" altLang="en-US" dirty="0" smtClean="0"/>
              <a:t>ベンダー</a:t>
            </a:r>
            <a:r>
              <a:rPr lang="ja-JP" altLang="en-US" dirty="0"/>
              <a:t>のビジネスを支援</a:t>
            </a:r>
          </a:p>
          <a:p>
            <a:pPr lvl="2"/>
            <a:r>
              <a:rPr lang="ja-JP" altLang="en-US" dirty="0" smtClean="0"/>
              <a:t>この</a:t>
            </a:r>
            <a:r>
              <a:rPr lang="ja-JP" altLang="en-US" dirty="0"/>
              <a:t>調達で費用を回収するする契約でなく、</a:t>
            </a:r>
            <a:r>
              <a:rPr lang="en-US" altLang="ja-JP" dirty="0"/>
              <a:t>R&amp;D</a:t>
            </a:r>
            <a:r>
              <a:rPr lang="ja-JP" altLang="en-US" dirty="0"/>
              <a:t>として、研究開発費が投入できる形</a:t>
            </a:r>
          </a:p>
          <a:p>
            <a:pPr lvl="2"/>
            <a:r>
              <a:rPr lang="ja-JP" altLang="en-US" dirty="0" smtClean="0"/>
              <a:t>その</a:t>
            </a:r>
            <a:r>
              <a:rPr lang="ja-JP" altLang="en-US" dirty="0"/>
              <a:t>技術・ノウハウを活用して、</a:t>
            </a:r>
            <a:r>
              <a:rPr lang="ja-JP" altLang="en-US" dirty="0" err="1" smtClean="0"/>
              <a:t>ベ</a:t>
            </a:r>
            <a:r>
              <a:rPr lang="ja-JP" altLang="en-US" dirty="0" smtClean="0"/>
              <a:t>。ンダー</a:t>
            </a:r>
            <a:r>
              <a:rPr lang="ja-JP" altLang="en-US" dirty="0"/>
              <a:t>がパッケージビジネスができるように</a:t>
            </a:r>
          </a:p>
          <a:p>
            <a:pPr lvl="2"/>
            <a:r>
              <a:rPr lang="ja-JP" altLang="en-US" dirty="0" smtClean="0"/>
              <a:t>第三者</a:t>
            </a:r>
            <a:r>
              <a:rPr lang="ja-JP" altLang="en-US" dirty="0"/>
              <a:t>権利のないモジュールを利用していい。この開発での成果はベンダーを含めて誰でも利用できるよう</a:t>
            </a:r>
            <a:r>
              <a:rPr lang="ja-JP" altLang="en-US" dirty="0" smtClean="0"/>
              <a:t>に</a:t>
            </a:r>
            <a:endParaRPr lang="en-US" altLang="ja-JP" dirty="0" smtClean="0"/>
          </a:p>
          <a:p>
            <a:r>
              <a:rPr lang="ja-JP" altLang="en-US" dirty="0" smtClean="0"/>
              <a:t>業者への丸投げ、提案</a:t>
            </a:r>
            <a:r>
              <a:rPr lang="ja-JP" altLang="en-US" dirty="0"/>
              <a:t>の</a:t>
            </a:r>
            <a:r>
              <a:rPr lang="ja-JP" altLang="en-US" dirty="0" smtClean="0"/>
              <a:t>鵜呑み</a:t>
            </a:r>
            <a:r>
              <a:rPr lang="ja-JP" altLang="en-US" dirty="0"/>
              <a:t>を</a:t>
            </a:r>
            <a:r>
              <a:rPr lang="ja-JP" altLang="en-US" dirty="0" smtClean="0"/>
              <a:t>してはいけない。</a:t>
            </a:r>
            <a:endParaRPr lang="en-US" altLang="ja-JP" dirty="0" smtClean="0"/>
          </a:p>
          <a:p>
            <a:pPr lvl="1"/>
            <a:r>
              <a:rPr lang="ja-JP" altLang="en-US" dirty="0" smtClean="0"/>
              <a:t>基本的には、業者を先生とした</a:t>
            </a:r>
            <a:r>
              <a:rPr lang="en-US" altLang="ja-JP" dirty="0" smtClean="0"/>
              <a:t>OJT</a:t>
            </a:r>
            <a:r>
              <a:rPr lang="ja-JP" altLang="en-US" dirty="0" smtClean="0"/>
              <a:t>はいけない</a:t>
            </a:r>
            <a:endParaRPr lang="en-US" altLang="ja-JP" dirty="0" smtClean="0"/>
          </a:p>
          <a:p>
            <a:pPr lvl="2"/>
            <a:r>
              <a:rPr lang="ja-JP" altLang="en-US" dirty="0" smtClean="0"/>
              <a:t>信頼できるようになれば、業者を先生として</a:t>
            </a:r>
            <a:r>
              <a:rPr lang="en-US" altLang="ja-JP" dirty="0" smtClean="0"/>
              <a:t>OJT</a:t>
            </a:r>
            <a:r>
              <a:rPr lang="ja-JP" altLang="en-US" dirty="0" smtClean="0"/>
              <a:t>も可能</a:t>
            </a:r>
            <a:endParaRPr lang="en-US" altLang="ja-JP" dirty="0" smtClean="0"/>
          </a:p>
          <a:p>
            <a:endParaRPr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22</a:t>
            </a:fld>
            <a:endParaRPr kumimoji="0" lang="en-US"/>
          </a:p>
        </p:txBody>
      </p:sp>
      <p:sp>
        <p:nvSpPr>
          <p:cNvPr id="2" name="右矢印 1"/>
          <p:cNvSpPr/>
          <p:nvPr/>
        </p:nvSpPr>
        <p:spPr>
          <a:xfrm>
            <a:off x="8688288" y="1196753"/>
            <a:ext cx="1368152" cy="55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MindMap</a:t>
            </a:r>
            <a:endParaRPr lang="ja-JP" altLang="en-US" dirty="0"/>
          </a:p>
        </p:txBody>
      </p:sp>
    </p:spTree>
    <p:extLst>
      <p:ext uri="{BB962C8B-B14F-4D97-AF65-F5344CB8AC3E}">
        <p14:creationId xmlns:p14="http://schemas.microsoft.com/office/powerpoint/2010/main" val="2356890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normAutofit/>
          </a:bodyPr>
          <a:lstStyle/>
          <a:p>
            <a:r>
              <a:rPr lang="ja-JP" altLang="en-US" sz="3600" dirty="0"/>
              <a:t>システム開発及び人材育成・確保に関して</a:t>
            </a:r>
            <a:r>
              <a:rPr lang="en-US" altLang="ja-JP" sz="3600" dirty="0"/>
              <a:t/>
            </a:r>
            <a:br>
              <a:rPr lang="en-US" altLang="ja-JP" sz="3600" dirty="0"/>
            </a:br>
            <a:r>
              <a:rPr lang="ja-JP" altLang="en-US" sz="3600" dirty="0"/>
              <a:t>政府の新しい方法論</a:t>
            </a:r>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23</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17529856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ja-JP" altLang="en-US" sz="3200" dirty="0"/>
              <a:t>システム開発及び人材育成・確保に関して</a:t>
            </a:r>
            <a:r>
              <a:rPr lang="en-US" altLang="ja-JP" sz="3200" dirty="0"/>
              <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2685327"/>
            <a:ext cx="11250591" cy="3491636"/>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sz="3200" dirty="0" smtClean="0"/>
              <a:t>政府情報システムの整備及び管理 に関する標準ガイドライン</a:t>
            </a:r>
            <a:endParaRPr lang="en-US" altLang="ja-JP" sz="3200" dirty="0" smtClean="0"/>
          </a:p>
          <a:p>
            <a:pPr lvl="1"/>
            <a:r>
              <a:rPr lang="ja-JP" altLang="en-US" dirty="0" smtClean="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r>
              <a:rPr lang="ja-JP" altLang="en-US" dirty="0" smtClean="0"/>
              <a:t>）</a:t>
            </a:r>
            <a:endParaRPr lang="en-US" altLang="ja-JP" dirty="0" smtClean="0"/>
          </a:p>
          <a:p>
            <a:pPr lvl="2"/>
            <a:r>
              <a:rPr lang="ja-JP" altLang="en-US" dirty="0" smtClean="0"/>
              <a:t>「</a:t>
            </a:r>
            <a:r>
              <a:rPr lang="ja-JP" altLang="en-US" dirty="0"/>
              <a:t>政府情報システムの整備及び管理に関する標準ガイドライン」・「実務手引書</a:t>
            </a:r>
            <a:r>
              <a:rPr lang="ja-JP" altLang="en-US" dirty="0" smtClean="0"/>
              <a:t>」</a:t>
            </a:r>
            <a:r>
              <a:rPr lang="en-US" altLang="ja-JP" dirty="0"/>
              <a:t/>
            </a:r>
            <a:br>
              <a:rPr lang="en-US" altLang="ja-JP" dirty="0"/>
            </a:br>
            <a:r>
              <a:rPr lang="en-US" altLang="ja-JP" dirty="0">
                <a:hlinkClick r:id="rId3"/>
              </a:rPr>
              <a:t>http://</a:t>
            </a:r>
            <a:r>
              <a:rPr lang="en-US" altLang="ja-JP" dirty="0" smtClean="0">
                <a:hlinkClick r:id="rId3"/>
              </a:rPr>
              <a:t>www.soumu.go.jp/main_sosiki/gyoukan/kanri/infosystem-guide.html</a:t>
            </a:r>
            <a:endParaRPr lang="en-US" altLang="ja-JP" dirty="0" smtClean="0"/>
          </a:p>
          <a:p>
            <a:r>
              <a:rPr lang="ja-JP" altLang="en-US" dirty="0" smtClean="0"/>
              <a:t> </a:t>
            </a:r>
            <a:r>
              <a:rPr lang="en-US" altLang="ja-JP" dirty="0" err="1" smtClean="0"/>
              <a:t>i</a:t>
            </a:r>
            <a:r>
              <a:rPr lang="ja-JP" altLang="en-US" dirty="0" smtClean="0"/>
              <a:t>コンピテンシ・ディクショナリ </a:t>
            </a:r>
            <a:endParaRPr lang="en-US" altLang="ja-JP" dirty="0" smtClean="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a:t>年夏　情報処理振興機構　正式版</a:t>
            </a:r>
            <a:r>
              <a:rPr lang="ja-JP" altLang="en-US" sz="2800" dirty="0" smtClean="0"/>
              <a:t>公開）</a:t>
            </a:r>
            <a:endParaRPr lang="en-US" altLang="ja-JP" sz="2800" dirty="0" smtClean="0"/>
          </a:p>
          <a:p>
            <a:pPr lvl="2"/>
            <a:r>
              <a:rPr lang="en-US" altLang="ja-JP" dirty="0" err="1"/>
              <a:t>i</a:t>
            </a:r>
            <a:r>
              <a:rPr lang="en-US" altLang="ja-JP" dirty="0"/>
              <a:t> </a:t>
            </a:r>
            <a:r>
              <a:rPr lang="ja-JP" altLang="en-US" dirty="0"/>
              <a:t>コンピテンシ ディクショナリ</a:t>
            </a:r>
            <a:r>
              <a:rPr lang="ja-JP" altLang="en-US" dirty="0" smtClean="0"/>
              <a:t>概要：</a:t>
            </a:r>
            <a:r>
              <a:rPr lang="en-US" altLang="ja-JP" dirty="0"/>
              <a:t> </a:t>
            </a:r>
            <a:r>
              <a:rPr lang="en-US" altLang="ja-JP" dirty="0">
                <a:hlinkClick r:id="rId4"/>
              </a:rPr>
              <a:t>https://</a:t>
            </a:r>
            <a:r>
              <a:rPr lang="en-US" altLang="ja-JP" dirty="0" smtClean="0">
                <a:hlinkClick r:id="rId4"/>
              </a:rPr>
              <a:t>www.ipa.go.jp/jinzai/hrd/i_competency_dictionary/icd.html</a:t>
            </a:r>
            <a:endParaRPr lang="en-US" altLang="ja-JP" dirty="0" smtClean="0"/>
          </a:p>
          <a:p>
            <a:pPr lvl="2"/>
            <a:r>
              <a:rPr lang="en-US" altLang="ja-JP" dirty="0" err="1"/>
              <a:t>i</a:t>
            </a:r>
            <a:r>
              <a:rPr lang="en-US" altLang="ja-JP" dirty="0"/>
              <a:t> </a:t>
            </a:r>
            <a:r>
              <a:rPr lang="ja-JP" altLang="en-US" dirty="0"/>
              <a:t>コンピテンシ ディクショナリ</a:t>
            </a:r>
            <a:r>
              <a:rPr lang="en-US" altLang="ja-JP" dirty="0" smtClean="0"/>
              <a:t>2015</a:t>
            </a:r>
            <a:r>
              <a:rPr lang="ja-JP" altLang="en-US" dirty="0" smtClean="0"/>
              <a:t>：</a:t>
            </a:r>
            <a:r>
              <a:rPr lang="en-US" altLang="ja-JP" dirty="0"/>
              <a:t> </a:t>
            </a:r>
            <a:r>
              <a:rPr lang="en-US" altLang="ja-JP" dirty="0">
                <a:hlinkClick r:id="rId5"/>
              </a:rPr>
              <a:t>https://</a:t>
            </a:r>
            <a:r>
              <a:rPr lang="en-US" altLang="ja-JP" dirty="0" smtClean="0">
                <a:hlinkClick r:id="rId5"/>
              </a:rPr>
              <a:t>www.ipa.go.jp/jinzai/hrd/i_competency_dictionary/download.html</a:t>
            </a:r>
            <a:endParaRPr lang="en-US" altLang="ja-JP" dirty="0" smtClean="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24</a:t>
            </a:fld>
            <a:endParaRPr kumimoji="0" lang="en-US"/>
          </a:p>
        </p:txBody>
      </p:sp>
      <p:sp>
        <p:nvSpPr>
          <p:cNvPr id="2" name="正方形/長方形 1"/>
          <p:cNvSpPr/>
          <p:nvPr/>
        </p:nvSpPr>
        <p:spPr>
          <a:xfrm>
            <a:off x="451413" y="1160667"/>
            <a:ext cx="11117146" cy="646331"/>
          </a:xfrm>
          <a:prstGeom prst="rect">
            <a:avLst/>
          </a:prstGeom>
        </p:spPr>
        <p:txBody>
          <a:bodyPr wrap="none">
            <a:spAutoFit/>
          </a:bodyPr>
          <a:lstStyle/>
          <a:p>
            <a:pPr marL="571500" indent="-571500">
              <a:buFont typeface="Arial" panose="020B0604020202020204" pitchFamily="34" charset="0"/>
              <a:buChar char="•"/>
            </a:pPr>
            <a:r>
              <a:rPr lang="ja-JP" altLang="en-US" sz="3600" dirty="0">
                <a:latin typeface="Meiryo UI" panose="020B0604030504040204" pitchFamily="50" charset="-128"/>
                <a:ea typeface="Meiryo UI" panose="020B0604030504040204" pitchFamily="50" charset="-128"/>
              </a:rPr>
              <a:t>政府における業務システム最適化のガイドラインの見直し </a:t>
            </a:r>
          </a:p>
        </p:txBody>
      </p:sp>
      <p:sp>
        <p:nvSpPr>
          <p:cNvPr id="4" name="下矢印 3"/>
          <p:cNvSpPr/>
          <p:nvPr/>
        </p:nvSpPr>
        <p:spPr>
          <a:xfrm>
            <a:off x="4363656" y="1990846"/>
            <a:ext cx="2558005" cy="515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1356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25</a:t>
            </a:fld>
            <a:endParaRPr kumimoji="0" lang="en-US"/>
          </a:p>
        </p:txBody>
      </p:sp>
      <p:pic>
        <p:nvPicPr>
          <p:cNvPr id="7" name="図 6"/>
          <p:cNvPicPr>
            <a:picLocks noChangeAspect="1"/>
          </p:cNvPicPr>
          <p:nvPr/>
        </p:nvPicPr>
        <p:blipFill>
          <a:blip r:embed="rId3"/>
          <a:stretch>
            <a:fillRect/>
          </a:stretch>
        </p:blipFill>
        <p:spPr>
          <a:xfrm>
            <a:off x="1524000" y="32048"/>
            <a:ext cx="9031628" cy="6597352"/>
          </a:xfrm>
          <a:prstGeom prst="rect">
            <a:avLst/>
          </a:prstGeom>
        </p:spPr>
      </p:pic>
      <p:sp>
        <p:nvSpPr>
          <p:cNvPr id="8" name="正方形/長方形 7"/>
          <p:cNvSpPr/>
          <p:nvPr/>
        </p:nvSpPr>
        <p:spPr>
          <a:xfrm>
            <a:off x="5080932" y="4365104"/>
            <a:ext cx="187916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9766311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26</a:t>
            </a:fld>
            <a:endParaRPr kumimoji="0" lang="en-US"/>
          </a:p>
        </p:txBody>
      </p:sp>
      <p:pic>
        <p:nvPicPr>
          <p:cNvPr id="7" name="図 6"/>
          <p:cNvPicPr>
            <a:picLocks noChangeAspect="1"/>
          </p:cNvPicPr>
          <p:nvPr/>
        </p:nvPicPr>
        <p:blipFill>
          <a:blip r:embed="rId3"/>
          <a:stretch>
            <a:fillRect/>
          </a:stretch>
        </p:blipFill>
        <p:spPr>
          <a:xfrm>
            <a:off x="1524000" y="-15368"/>
            <a:ext cx="9144000" cy="6637008"/>
          </a:xfrm>
          <a:prstGeom prst="rect">
            <a:avLst/>
          </a:prstGeom>
        </p:spPr>
      </p:pic>
      <p:sp>
        <p:nvSpPr>
          <p:cNvPr id="9" name="正方形/長方形 8"/>
          <p:cNvSpPr/>
          <p:nvPr/>
        </p:nvSpPr>
        <p:spPr>
          <a:xfrm>
            <a:off x="2351584" y="5373216"/>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p:cNvSpPr/>
          <p:nvPr/>
        </p:nvSpPr>
        <p:spPr>
          <a:xfrm>
            <a:off x="2351584" y="1312168"/>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2855640" y="2852936"/>
            <a:ext cx="81240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2871091" y="4005064"/>
            <a:ext cx="81240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344943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27</a:t>
            </a:fld>
            <a:endParaRPr kumimoji="0" lang="en-US"/>
          </a:p>
        </p:txBody>
      </p:sp>
      <p:pic>
        <p:nvPicPr>
          <p:cNvPr id="7" name="図 6"/>
          <p:cNvPicPr>
            <a:picLocks noChangeAspect="1"/>
          </p:cNvPicPr>
          <p:nvPr/>
        </p:nvPicPr>
        <p:blipFill>
          <a:blip r:embed="rId3"/>
          <a:stretch>
            <a:fillRect/>
          </a:stretch>
        </p:blipFill>
        <p:spPr>
          <a:xfrm>
            <a:off x="1552530" y="-1"/>
            <a:ext cx="9115470" cy="6667729"/>
          </a:xfrm>
          <a:prstGeom prst="rect">
            <a:avLst/>
          </a:prstGeom>
        </p:spPr>
      </p:pic>
    </p:spTree>
    <p:extLst>
      <p:ext uri="{BB962C8B-B14F-4D97-AF65-F5344CB8AC3E}">
        <p14:creationId xmlns:p14="http://schemas.microsoft.com/office/powerpoint/2010/main" val="1966891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28</a:t>
            </a:fld>
            <a:endParaRPr kumimoji="0" lang="en-US"/>
          </a:p>
        </p:txBody>
      </p:sp>
      <p:pic>
        <p:nvPicPr>
          <p:cNvPr id="7" name="図 6"/>
          <p:cNvPicPr>
            <a:picLocks noChangeAspect="1"/>
          </p:cNvPicPr>
          <p:nvPr/>
        </p:nvPicPr>
        <p:blipFill>
          <a:blip r:embed="rId3"/>
          <a:stretch>
            <a:fillRect/>
          </a:stretch>
        </p:blipFill>
        <p:spPr>
          <a:xfrm>
            <a:off x="625033" y="5662"/>
            <a:ext cx="10845478" cy="6624513"/>
          </a:xfrm>
          <a:prstGeom prst="rect">
            <a:avLst/>
          </a:prstGeom>
        </p:spPr>
      </p:pic>
      <p:sp>
        <p:nvSpPr>
          <p:cNvPr id="8" name="正方形/長方形 7"/>
          <p:cNvSpPr/>
          <p:nvPr/>
        </p:nvSpPr>
        <p:spPr>
          <a:xfrm>
            <a:off x="2135560" y="1328879"/>
            <a:ext cx="7975198" cy="731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2135560" y="2636913"/>
            <a:ext cx="797519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p:cNvSpPr/>
          <p:nvPr/>
        </p:nvSpPr>
        <p:spPr>
          <a:xfrm>
            <a:off x="2108401" y="5229200"/>
            <a:ext cx="797519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0859471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角丸四角形 246"/>
          <p:cNvSpPr/>
          <p:nvPr/>
        </p:nvSpPr>
        <p:spPr>
          <a:xfrm>
            <a:off x="85960" y="230847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41" name="角丸四角形 240"/>
          <p:cNvSpPr/>
          <p:nvPr/>
        </p:nvSpPr>
        <p:spPr>
          <a:xfrm>
            <a:off x="-12654" y="6307366"/>
            <a:ext cx="12135269" cy="49303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r>
              <a:rPr lang="en-US" altLang="ja-JP" sz="1400" dirty="0" err="1" smtClean="0">
                <a:latin typeface="Meiryo UI" panose="020B0604030504040204" pitchFamily="50" charset="-128"/>
                <a:ea typeface="Meiryo UI" panose="020B0604030504040204" pitchFamily="50" charset="-128"/>
              </a:rPr>
              <a:t>i</a:t>
            </a:r>
            <a:r>
              <a:rPr lang="ja-JP" altLang="en-US" sz="1400" dirty="0" smtClean="0">
                <a:latin typeface="Meiryo UI" panose="020B0604030504040204" pitchFamily="50" charset="-128"/>
                <a:ea typeface="Meiryo UI" panose="020B0604030504040204" pitchFamily="50" charset="-128"/>
              </a:rPr>
              <a:t>コンピテンシ・</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ディクショナリ（タスク）</a:t>
            </a:r>
            <a:endParaRPr lang="en-US" altLang="ja-JP" sz="1400" dirty="0" smtClean="0">
              <a:latin typeface="Meiryo UI" panose="020B0604030504040204" pitchFamily="50" charset="-128"/>
              <a:ea typeface="Meiryo UI" panose="020B0604030504040204" pitchFamily="50" charset="-128"/>
            </a:endParaRPr>
          </a:p>
        </p:txBody>
      </p:sp>
      <p:sp>
        <p:nvSpPr>
          <p:cNvPr id="149" name="角丸四角形 148"/>
          <p:cNvSpPr/>
          <p:nvPr/>
        </p:nvSpPr>
        <p:spPr>
          <a:xfrm>
            <a:off x="8613641" y="5374742"/>
            <a:ext cx="3539528" cy="98980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システム監査</a:t>
            </a:r>
            <a:endParaRPr lang="en-US" altLang="ja-JP" sz="1400" dirty="0" smtClean="0">
              <a:latin typeface="Meiryo UI" panose="020B0604030504040204" pitchFamily="50" charset="-128"/>
              <a:ea typeface="Meiryo UI" panose="020B0604030504040204" pitchFamily="50" charset="-128"/>
            </a:endParaRPr>
          </a:p>
        </p:txBody>
      </p:sp>
      <p:sp>
        <p:nvSpPr>
          <p:cNvPr id="134" name="角丸四角形 133"/>
          <p:cNvSpPr/>
          <p:nvPr/>
        </p:nvSpPr>
        <p:spPr>
          <a:xfrm>
            <a:off x="10166312" y="511986"/>
            <a:ext cx="1968957" cy="1801201"/>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業務の運営開始準備</a:t>
            </a:r>
            <a:endParaRPr lang="en-US" altLang="ja-JP" sz="1400" dirty="0" smtClean="0">
              <a:latin typeface="Meiryo UI" panose="020B0604030504040204" pitchFamily="50" charset="-128"/>
              <a:ea typeface="Meiryo UI" panose="020B0604030504040204" pitchFamily="50" charset="-128"/>
            </a:endParaRPr>
          </a:p>
        </p:txBody>
      </p:sp>
      <p:sp>
        <p:nvSpPr>
          <p:cNvPr id="120" name="角丸四角形 119"/>
          <p:cNvSpPr/>
          <p:nvPr/>
        </p:nvSpPr>
        <p:spPr>
          <a:xfrm>
            <a:off x="8092076" y="539918"/>
            <a:ext cx="1993485" cy="241919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本番移行準備</a:t>
            </a:r>
            <a:endParaRPr lang="en-US" altLang="ja-JP" sz="1400" dirty="0" smtClean="0">
              <a:latin typeface="Meiryo UI" panose="020B0604030504040204" pitchFamily="50" charset="-128"/>
              <a:ea typeface="Meiryo UI" panose="020B0604030504040204" pitchFamily="50" charset="-128"/>
            </a:endParaRPr>
          </a:p>
        </p:txBody>
      </p:sp>
      <p:sp>
        <p:nvSpPr>
          <p:cNvPr id="116" name="角丸四角形 115"/>
          <p:cNvSpPr/>
          <p:nvPr/>
        </p:nvSpPr>
        <p:spPr>
          <a:xfrm>
            <a:off x="6071848" y="5061080"/>
            <a:ext cx="1945080" cy="131643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開発・テスト</a:t>
            </a:r>
            <a:endParaRPr lang="en-US" altLang="ja-JP" sz="1400" dirty="0" smtClean="0">
              <a:latin typeface="Meiryo UI" panose="020B0604030504040204" pitchFamily="50" charset="-128"/>
              <a:ea typeface="Meiryo UI" panose="020B0604030504040204" pitchFamily="50" charset="-128"/>
            </a:endParaRPr>
          </a:p>
        </p:txBody>
      </p:sp>
      <p:sp>
        <p:nvSpPr>
          <p:cNvPr id="113" name="角丸四角形 112"/>
          <p:cNvSpPr/>
          <p:nvPr/>
        </p:nvSpPr>
        <p:spPr>
          <a:xfrm>
            <a:off x="6047774" y="2812691"/>
            <a:ext cx="1945080" cy="217033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設計</a:t>
            </a:r>
            <a:endParaRPr lang="en-US" altLang="ja-JP" sz="1400" dirty="0" smtClean="0">
              <a:latin typeface="Meiryo UI" panose="020B0604030504040204" pitchFamily="50" charset="-128"/>
              <a:ea typeface="Meiryo UI" panose="020B0604030504040204" pitchFamily="50" charset="-128"/>
            </a:endParaRPr>
          </a:p>
        </p:txBody>
      </p:sp>
      <p:sp>
        <p:nvSpPr>
          <p:cNvPr id="111" name="角丸四角形 110"/>
          <p:cNvSpPr/>
          <p:nvPr/>
        </p:nvSpPr>
        <p:spPr>
          <a:xfrm>
            <a:off x="6036617" y="554659"/>
            <a:ext cx="1956237" cy="212239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設計・開発準備</a:t>
            </a:r>
            <a:endParaRPr lang="en-US" altLang="ja-JP" sz="1400" dirty="0" smtClean="0">
              <a:latin typeface="Meiryo UI" panose="020B0604030504040204" pitchFamily="50" charset="-128"/>
              <a:ea typeface="Meiryo UI" panose="020B0604030504040204" pitchFamily="50" charset="-128"/>
            </a:endParaRPr>
          </a:p>
        </p:txBody>
      </p:sp>
      <p:sp>
        <p:nvSpPr>
          <p:cNvPr id="109" name="角丸四角形 108"/>
          <p:cNvSpPr/>
          <p:nvPr/>
        </p:nvSpPr>
        <p:spPr>
          <a:xfrm>
            <a:off x="4149913" y="4459721"/>
            <a:ext cx="1816675"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契約</a:t>
            </a:r>
            <a:endParaRPr lang="en-US" altLang="ja-JP" sz="1400" dirty="0" smtClean="0">
              <a:latin typeface="Meiryo UI" panose="020B0604030504040204" pitchFamily="50" charset="-128"/>
              <a:ea typeface="Meiryo UI" panose="020B0604030504040204" pitchFamily="50" charset="-128"/>
            </a:endParaRPr>
          </a:p>
        </p:txBody>
      </p:sp>
      <p:sp>
        <p:nvSpPr>
          <p:cNvPr id="84" name="角丸四角形 83"/>
          <p:cNvSpPr/>
          <p:nvPr/>
        </p:nvSpPr>
        <p:spPr>
          <a:xfrm>
            <a:off x="2275429" y="489427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調達準備</a:t>
            </a:r>
            <a:endParaRPr lang="en-US" altLang="ja-JP" sz="1400" dirty="0" smtClean="0">
              <a:latin typeface="Meiryo UI" panose="020B0604030504040204" pitchFamily="50" charset="-128"/>
              <a:ea typeface="Meiryo UI" panose="020B0604030504040204" pitchFamily="50" charset="-128"/>
            </a:endParaRPr>
          </a:p>
        </p:txBody>
      </p:sp>
      <p:sp>
        <p:nvSpPr>
          <p:cNvPr id="83" name="角丸四角形 82"/>
          <p:cNvSpPr/>
          <p:nvPr/>
        </p:nvSpPr>
        <p:spPr>
          <a:xfrm>
            <a:off x="2295086" y="373643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a:t>
            </a:r>
            <a:endParaRPr lang="en-US" altLang="ja-JP" sz="1400" dirty="0" smtClean="0">
              <a:latin typeface="Meiryo UI" panose="020B0604030504040204" pitchFamily="50" charset="-128"/>
              <a:ea typeface="Meiryo UI" panose="020B0604030504040204" pitchFamily="50" charset="-128"/>
            </a:endParaRPr>
          </a:p>
        </p:txBody>
      </p:sp>
      <p:sp>
        <p:nvSpPr>
          <p:cNvPr id="75" name="角丸四角形 74"/>
          <p:cNvSpPr/>
          <p:nvPr/>
        </p:nvSpPr>
        <p:spPr>
          <a:xfrm>
            <a:off x="2296267" y="228189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システム化要件定義準備</a:t>
            </a:r>
            <a:endParaRPr lang="en-US" altLang="ja-JP" sz="1400" dirty="0" smtClean="0">
              <a:latin typeface="Meiryo UI" panose="020B0604030504040204" pitchFamily="50" charset="-128"/>
              <a:ea typeface="Meiryo UI" panose="020B0604030504040204" pitchFamily="50" charset="-128"/>
            </a:endParaRPr>
          </a:p>
        </p:txBody>
      </p:sp>
      <p:sp>
        <p:nvSpPr>
          <p:cNvPr id="68" name="角丸四角形 67"/>
          <p:cNvSpPr/>
          <p:nvPr/>
        </p:nvSpPr>
        <p:spPr>
          <a:xfrm>
            <a:off x="329694" y="392947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業務・</a:t>
            </a: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p:txBody>
      </p:sp>
      <p:sp>
        <p:nvSpPr>
          <p:cNvPr id="66" name="角丸四角形 65"/>
          <p:cNvSpPr/>
          <p:nvPr/>
        </p:nvSpPr>
        <p:spPr>
          <a:xfrm>
            <a:off x="2337905" y="109184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予算要求</a:t>
            </a:r>
            <a:endParaRPr lang="en-US" altLang="ja-JP" sz="1400" dirty="0" smtClean="0">
              <a:latin typeface="Meiryo UI" panose="020B0604030504040204" pitchFamily="50" charset="-128"/>
              <a:ea typeface="Meiryo UI" panose="020B0604030504040204" pitchFamily="50" charset="-128"/>
            </a:endParaRPr>
          </a:p>
        </p:txBody>
      </p:sp>
      <p:sp>
        <p:nvSpPr>
          <p:cNvPr id="60" name="角丸四角形 59"/>
          <p:cNvSpPr/>
          <p:nvPr/>
        </p:nvSpPr>
        <p:spPr>
          <a:xfrm>
            <a:off x="68684" y="69486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59237" y="80197"/>
            <a:ext cx="12029440" cy="438841"/>
          </a:xfrm>
        </p:spPr>
        <p:txBody>
          <a:bodyPr>
            <a:noAutofit/>
          </a:bodyPr>
          <a:lstStyle/>
          <a:p>
            <a:r>
              <a:rPr lang="ja-JP" altLang="ja-JP" sz="3600" kern="100" dirty="0" smtClean="0">
                <a:cs typeface="Times New Roman" panose="02020603050405020304" pitchFamily="18" charset="0"/>
              </a:rPr>
              <a:t>政府標準ガイドライン</a:t>
            </a:r>
            <a:r>
              <a:rPr lang="ja-JP" altLang="en-US" sz="3600" kern="100" dirty="0" smtClean="0">
                <a:cs typeface="Times New Roman" panose="02020603050405020304" pitchFamily="18" charset="0"/>
              </a:rPr>
              <a:t>に沿った</a:t>
            </a:r>
            <a:r>
              <a:rPr lang="ja-JP" altLang="en-US" sz="3600" kern="100" dirty="0">
                <a:cs typeface="Times New Roman" panose="02020603050405020304" pitchFamily="18" charset="0"/>
              </a:rPr>
              <a:t>開発</a:t>
            </a:r>
            <a:r>
              <a:rPr lang="ja-JP" altLang="en-US" sz="3600" kern="100" dirty="0" smtClean="0">
                <a:cs typeface="Times New Roman" panose="02020603050405020304" pitchFamily="18" charset="0"/>
              </a:rPr>
              <a:t>タスクとドキュメント</a:t>
            </a:r>
            <a:endParaRPr kumimoji="1" lang="ja-JP" altLang="en-US" sz="3600" dirty="0"/>
          </a:p>
        </p:txBody>
      </p:sp>
      <p:sp>
        <p:nvSpPr>
          <p:cNvPr id="39" name="角丸四角形 38"/>
          <p:cNvSpPr/>
          <p:nvPr/>
        </p:nvSpPr>
        <p:spPr>
          <a:xfrm>
            <a:off x="12862311" y="1254284"/>
            <a:ext cx="2339207"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・運</a:t>
            </a:r>
            <a:r>
              <a:rPr lang="ja-JP" altLang="en-US" sz="1600" dirty="0">
                <a:latin typeface="Meiryo UI" panose="020B0604030504040204" pitchFamily="50" charset="-128"/>
                <a:ea typeface="Meiryo UI" panose="020B0604030504040204" pitchFamily="50" charset="-128"/>
              </a:rPr>
              <a:t>用事業者、保守事業者等の調達</a:t>
            </a:r>
            <a:endParaRPr lang="en-US" altLang="ja-JP" sz="1600" dirty="0" smtClean="0">
              <a:latin typeface="Meiryo UI" panose="020B0604030504040204" pitchFamily="50" charset="-128"/>
              <a:ea typeface="Meiryo UI" panose="020B0604030504040204" pitchFamily="50" charset="-128"/>
            </a:endParaRPr>
          </a:p>
        </p:txBody>
      </p:sp>
      <p:sp>
        <p:nvSpPr>
          <p:cNvPr id="40" name="角丸四角形 39"/>
          <p:cNvSpPr/>
          <p:nvPr/>
        </p:nvSpPr>
        <p:spPr>
          <a:xfrm>
            <a:off x="12862311" y="2054092"/>
            <a:ext cx="2339207"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・運用（定常時対応）</a:t>
            </a:r>
            <a:endParaRPr lang="en-US" altLang="ja-JP" sz="1600" dirty="0" smtClean="0">
              <a:latin typeface="Meiryo UI" panose="020B0604030504040204" pitchFamily="50" charset="-128"/>
              <a:ea typeface="Meiryo UI" panose="020B0604030504040204" pitchFamily="50" charset="-128"/>
            </a:endParaRPr>
          </a:p>
        </p:txBody>
      </p:sp>
      <p:sp>
        <p:nvSpPr>
          <p:cNvPr id="41" name="角丸四角形 40"/>
          <p:cNvSpPr/>
          <p:nvPr/>
        </p:nvSpPr>
        <p:spPr>
          <a:xfrm>
            <a:off x="12862310" y="2813375"/>
            <a:ext cx="2339207"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・運用（</a:t>
            </a:r>
            <a:r>
              <a:rPr lang="ja-JP" altLang="ja-JP" sz="1600" dirty="0">
                <a:latin typeface="Meiryo UI" panose="020B0604030504040204" pitchFamily="50" charset="-128"/>
                <a:ea typeface="Meiryo UI" panose="020B0604030504040204" pitchFamily="50" charset="-128"/>
              </a:rPr>
              <a:t>障害発生時対応</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p:txBody>
      </p:sp>
      <p:sp>
        <p:nvSpPr>
          <p:cNvPr id="42" name="角丸四角形 41"/>
          <p:cNvSpPr/>
          <p:nvPr/>
        </p:nvSpPr>
        <p:spPr>
          <a:xfrm>
            <a:off x="12862309" y="3538449"/>
            <a:ext cx="2339207"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・保守の実施</a:t>
            </a:r>
            <a:endParaRPr lang="en-US" altLang="ja-JP" sz="1600" dirty="0" smtClean="0">
              <a:latin typeface="Meiryo UI" panose="020B0604030504040204" pitchFamily="50" charset="-128"/>
              <a:ea typeface="Meiryo UI" panose="020B0604030504040204" pitchFamily="50" charset="-128"/>
            </a:endParaRPr>
          </a:p>
        </p:txBody>
      </p:sp>
      <p:sp>
        <p:nvSpPr>
          <p:cNvPr id="43" name="角丸四角形 42"/>
          <p:cNvSpPr/>
          <p:nvPr/>
        </p:nvSpPr>
        <p:spPr>
          <a:xfrm>
            <a:off x="12862309" y="4244426"/>
            <a:ext cx="2339207"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・システム監査</a:t>
            </a:r>
            <a:endParaRPr lang="en-US" altLang="ja-JP" sz="1600" dirty="0" smtClean="0">
              <a:latin typeface="Meiryo UI" panose="020B0604030504040204" pitchFamily="50" charset="-128"/>
              <a:ea typeface="Meiryo UI" panose="020B0604030504040204" pitchFamily="50" charset="-128"/>
            </a:endParaRPr>
          </a:p>
        </p:txBody>
      </p:sp>
      <p:sp>
        <p:nvSpPr>
          <p:cNvPr id="45" name="フローチャート: 複数書類 44"/>
          <p:cNvSpPr/>
          <p:nvPr/>
        </p:nvSpPr>
        <p:spPr>
          <a:xfrm>
            <a:off x="424633" y="281404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プロジェクト計画書</a:t>
            </a:r>
            <a:r>
              <a:rPr lang="ja-JP" altLang="ja-JP"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46" name="フローチャート: 複数書類 45"/>
          <p:cNvSpPr/>
          <p:nvPr/>
        </p:nvSpPr>
        <p:spPr>
          <a:xfrm>
            <a:off x="2422983" y="141191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・予算要求資料</a:t>
            </a:r>
            <a:endParaRPr lang="en-US" altLang="ja-JP" sz="1400" dirty="0">
              <a:latin typeface="Meiryo UI" panose="020B0604030504040204" pitchFamily="50" charset="-128"/>
              <a:ea typeface="Meiryo UI" panose="020B0604030504040204" pitchFamily="50" charset="-128"/>
            </a:endParaRPr>
          </a:p>
        </p:txBody>
      </p:sp>
      <p:sp>
        <p:nvSpPr>
          <p:cNvPr id="47" name="フローチャート: 複数書類 46"/>
          <p:cNvSpPr/>
          <p:nvPr/>
        </p:nvSpPr>
        <p:spPr>
          <a:xfrm>
            <a:off x="316262" y="131448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戦略基本方針</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IT</a:t>
            </a:r>
            <a:r>
              <a:rPr lang="ja-JP" altLang="en-US" sz="1400" dirty="0" smtClean="0">
                <a:latin typeface="Meiryo UI" panose="020B0604030504040204" pitchFamily="50" charset="-128"/>
                <a:ea typeface="Meiryo UI" panose="020B0604030504040204" pitchFamily="50" charset="-128"/>
              </a:rPr>
              <a:t>化構想</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・システム化計画</a:t>
            </a:r>
            <a:endParaRPr lang="en-US" altLang="ja-JP" sz="1400" dirty="0">
              <a:latin typeface="Meiryo UI" panose="020B0604030504040204" pitchFamily="50" charset="-128"/>
              <a:ea typeface="Meiryo UI" panose="020B0604030504040204" pitchFamily="50" charset="-128"/>
            </a:endParaRPr>
          </a:p>
        </p:txBody>
      </p:sp>
      <p:sp>
        <p:nvSpPr>
          <p:cNvPr id="48" name="フローチャート: 複数書類 47"/>
          <p:cNvSpPr/>
          <p:nvPr/>
        </p:nvSpPr>
        <p:spPr>
          <a:xfrm>
            <a:off x="2429009" y="411249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・システム化要件定義書</a:t>
            </a:r>
            <a:r>
              <a:rPr lang="ja-JP" altLang="en-US" sz="1100" dirty="0" smtClean="0">
                <a:latin typeface="Meiryo UI" panose="020B0604030504040204" pitchFamily="50" charset="-128"/>
                <a:ea typeface="Meiryo UI" panose="020B0604030504040204" pitchFamily="50" charset="-128"/>
              </a:rPr>
              <a:t>（案）</a:t>
            </a:r>
            <a:endParaRPr lang="en-US" altLang="ja-JP" sz="1400" dirty="0">
              <a:latin typeface="Meiryo UI" panose="020B0604030504040204" pitchFamily="50" charset="-128"/>
              <a:ea typeface="Meiryo UI" panose="020B0604030504040204" pitchFamily="50" charset="-128"/>
            </a:endParaRPr>
          </a:p>
        </p:txBody>
      </p:sp>
      <p:sp>
        <p:nvSpPr>
          <p:cNvPr id="49" name="フローチャート: 複数書類 48"/>
          <p:cNvSpPr/>
          <p:nvPr/>
        </p:nvSpPr>
        <p:spPr>
          <a:xfrm>
            <a:off x="2446195" y="513582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・調達</a:t>
            </a:r>
            <a:r>
              <a:rPr lang="ja-JP" altLang="en-US" sz="1400" dirty="0" smtClean="0">
                <a:latin typeface="Meiryo UI" panose="020B0604030504040204" pitchFamily="50" charset="-128"/>
                <a:ea typeface="Meiryo UI" panose="020B0604030504040204" pitchFamily="50" charset="-128"/>
              </a:rPr>
              <a:t>仕様書（案）</a:t>
            </a:r>
            <a:endParaRPr lang="en-US" altLang="ja-JP" sz="1400" dirty="0">
              <a:latin typeface="Meiryo UI" panose="020B0604030504040204" pitchFamily="50" charset="-128"/>
              <a:ea typeface="Meiryo UI" panose="020B0604030504040204" pitchFamily="50" charset="-128"/>
            </a:endParaRPr>
          </a:p>
        </p:txBody>
      </p:sp>
      <p:sp>
        <p:nvSpPr>
          <p:cNvPr id="50" name="フローチャート: 複数書類 49"/>
          <p:cNvSpPr/>
          <p:nvPr/>
        </p:nvSpPr>
        <p:spPr>
          <a:xfrm>
            <a:off x="6190217" y="132503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設計・開発実施計画書等</a:t>
            </a:r>
            <a:endParaRPr lang="en-US" altLang="ja-JP" sz="1400" dirty="0">
              <a:latin typeface="Meiryo UI" panose="020B0604030504040204" pitchFamily="50" charset="-128"/>
              <a:ea typeface="Meiryo UI" panose="020B0604030504040204" pitchFamily="50" charset="-128"/>
            </a:endParaRPr>
          </a:p>
        </p:txBody>
      </p:sp>
      <p:sp>
        <p:nvSpPr>
          <p:cNvPr id="51" name="フローチャート: 複数書類 50"/>
          <p:cNvSpPr/>
          <p:nvPr/>
        </p:nvSpPr>
        <p:spPr>
          <a:xfrm>
            <a:off x="6137131" y="19352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設計・開発</a:t>
            </a:r>
            <a:r>
              <a:rPr lang="ja-JP" altLang="ja-JP" sz="1400" dirty="0" smtClean="0">
                <a:latin typeface="Meiryo UI" panose="020B0604030504040204" pitchFamily="50" charset="-128"/>
                <a:ea typeface="Meiryo UI" panose="020B0604030504040204" pitchFamily="50" charset="-128"/>
              </a:rPr>
              <a:t>実施</a:t>
            </a:r>
            <a:r>
              <a:rPr lang="ja-JP" altLang="en-US" sz="1400" dirty="0" smtClean="0">
                <a:latin typeface="Meiryo UI" panose="020B0604030504040204" pitchFamily="50" charset="-128"/>
                <a:ea typeface="Meiryo UI" panose="020B0604030504040204" pitchFamily="50" charset="-128"/>
              </a:rPr>
              <a:t>要領</a:t>
            </a:r>
            <a:endParaRPr lang="en-US" altLang="ja-JP" sz="1400" dirty="0">
              <a:latin typeface="Meiryo UI" panose="020B0604030504040204" pitchFamily="50" charset="-128"/>
              <a:ea typeface="Meiryo UI" panose="020B0604030504040204" pitchFamily="50" charset="-128"/>
            </a:endParaRPr>
          </a:p>
        </p:txBody>
      </p:sp>
      <p:sp>
        <p:nvSpPr>
          <p:cNvPr id="52" name="フローチャート: 複数書類 51"/>
          <p:cNvSpPr/>
          <p:nvPr/>
        </p:nvSpPr>
        <p:spPr>
          <a:xfrm>
            <a:off x="6186061" y="306983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・設計書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（外部・内部）</a:t>
            </a:r>
            <a:endParaRPr lang="en-US" altLang="ja-JP" sz="1400" dirty="0">
              <a:latin typeface="Meiryo UI" panose="020B0604030504040204" pitchFamily="50" charset="-128"/>
              <a:ea typeface="Meiryo UI" panose="020B0604030504040204" pitchFamily="50" charset="-128"/>
            </a:endParaRPr>
          </a:p>
        </p:txBody>
      </p:sp>
      <p:sp>
        <p:nvSpPr>
          <p:cNvPr id="53" name="フローチャート: 複数書類 52"/>
          <p:cNvSpPr/>
          <p:nvPr/>
        </p:nvSpPr>
        <p:spPr>
          <a:xfrm>
            <a:off x="6244986" y="584746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・テスト計画書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・テスト仕様書</a:t>
            </a:r>
            <a:endParaRPr lang="en-US" altLang="ja-JP" sz="1400" dirty="0" smtClean="0">
              <a:latin typeface="Meiryo UI" panose="020B0604030504040204" pitchFamily="50" charset="-128"/>
              <a:ea typeface="Meiryo UI" panose="020B0604030504040204" pitchFamily="50" charset="-128"/>
            </a:endParaRPr>
          </a:p>
        </p:txBody>
      </p:sp>
      <p:sp>
        <p:nvSpPr>
          <p:cNvPr id="54" name="フローチャート: 複数書類 53"/>
          <p:cNvSpPr/>
          <p:nvPr/>
        </p:nvSpPr>
        <p:spPr>
          <a:xfrm>
            <a:off x="6211531" y="3626686"/>
            <a:ext cx="1645040" cy="524239"/>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・移行計画書</a:t>
            </a:r>
            <a:r>
              <a:rPr lang="ja-JP" altLang="en-US" sz="1100" dirty="0" smtClean="0">
                <a:latin typeface="Meiryo UI" panose="020B0604030504040204" pitchFamily="50" charset="-128"/>
                <a:ea typeface="Meiryo UI" panose="020B0604030504040204" pitchFamily="50" charset="-128"/>
              </a:rPr>
              <a:t>（案）</a:t>
            </a:r>
            <a:endParaRPr lang="en-US" altLang="ja-JP" sz="1100" dirty="0">
              <a:latin typeface="Meiryo UI" panose="020B0604030504040204" pitchFamily="50" charset="-128"/>
              <a:ea typeface="Meiryo UI" panose="020B0604030504040204" pitchFamily="50" charset="-128"/>
            </a:endParaRPr>
          </a:p>
        </p:txBody>
      </p:sp>
      <p:sp>
        <p:nvSpPr>
          <p:cNvPr id="55" name="フローチャート: 複数書類 54"/>
          <p:cNvSpPr/>
          <p:nvPr/>
        </p:nvSpPr>
        <p:spPr>
          <a:xfrm>
            <a:off x="8680771" y="56840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・システム監査計画書</a:t>
            </a:r>
            <a:endParaRPr lang="en-US" altLang="ja-JP" sz="1400" dirty="0">
              <a:latin typeface="Meiryo UI" panose="020B0604030504040204" pitchFamily="50" charset="-128"/>
              <a:ea typeface="Meiryo UI" panose="020B0604030504040204" pitchFamily="50" charset="-128"/>
            </a:endParaRPr>
          </a:p>
        </p:txBody>
      </p:sp>
      <p:sp>
        <p:nvSpPr>
          <p:cNvPr id="56" name="フローチャート: 複数書類 55"/>
          <p:cNvSpPr/>
          <p:nvPr/>
        </p:nvSpPr>
        <p:spPr>
          <a:xfrm>
            <a:off x="10398714" y="5622050"/>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・システム監査実施計画書</a:t>
            </a:r>
            <a:endParaRPr lang="en-US" altLang="ja-JP" sz="1400" dirty="0">
              <a:latin typeface="Meiryo UI" panose="020B0604030504040204" pitchFamily="50" charset="-128"/>
              <a:ea typeface="Meiryo UI" panose="020B0604030504040204" pitchFamily="50" charset="-128"/>
            </a:endParaRPr>
          </a:p>
        </p:txBody>
      </p:sp>
      <p:sp>
        <p:nvSpPr>
          <p:cNvPr id="57" name="フローチャート: 複数書類 56"/>
          <p:cNvSpPr/>
          <p:nvPr/>
        </p:nvSpPr>
        <p:spPr>
          <a:xfrm>
            <a:off x="10262400" y="1267678"/>
            <a:ext cx="1552385" cy="513625"/>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・運用計画書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・保守作業計画書</a:t>
            </a:r>
            <a:endParaRPr lang="en-US" altLang="ja-JP" sz="1200" dirty="0">
              <a:latin typeface="Meiryo UI" panose="020B0604030504040204" pitchFamily="50" charset="-128"/>
              <a:ea typeface="Meiryo UI" panose="020B0604030504040204" pitchFamily="50" charset="-128"/>
            </a:endParaRPr>
          </a:p>
        </p:txBody>
      </p:sp>
      <p:sp>
        <p:nvSpPr>
          <p:cNvPr id="58" name="フローチャート: 複数書類 57"/>
          <p:cNvSpPr/>
          <p:nvPr/>
        </p:nvSpPr>
        <p:spPr>
          <a:xfrm>
            <a:off x="10257525" y="1729612"/>
            <a:ext cx="1786530" cy="54160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・運用実施要領</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・保守作業実施要領</a:t>
            </a:r>
            <a:endParaRPr lang="en-US" altLang="ja-JP" sz="1200" dirty="0">
              <a:latin typeface="Meiryo UI" panose="020B0604030504040204" pitchFamily="50" charset="-128"/>
              <a:ea typeface="Meiryo UI" panose="020B0604030504040204" pitchFamily="50" charset="-128"/>
            </a:endParaRPr>
          </a:p>
        </p:txBody>
      </p:sp>
      <p:sp>
        <p:nvSpPr>
          <p:cNvPr id="59" name="フローチャート: 複数書類 58"/>
          <p:cNvSpPr/>
          <p:nvPr/>
        </p:nvSpPr>
        <p:spPr>
          <a:xfrm>
            <a:off x="6195967" y="4042937"/>
            <a:ext cx="1684942" cy="88486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・中長期</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運用・保守作業計画書（案）</a:t>
            </a:r>
            <a:endParaRPr lang="en-US" altLang="ja-JP" sz="1400" dirty="0">
              <a:latin typeface="Meiryo UI" panose="020B0604030504040204" pitchFamily="50" charset="-128"/>
              <a:ea typeface="Meiryo UI" panose="020B0604030504040204" pitchFamily="50" charset="-128"/>
            </a:endParaRPr>
          </a:p>
        </p:txBody>
      </p:sp>
      <p:sp>
        <p:nvSpPr>
          <p:cNvPr id="62" name="フローチャート: 複数書類 61"/>
          <p:cNvSpPr/>
          <p:nvPr/>
        </p:nvSpPr>
        <p:spPr>
          <a:xfrm>
            <a:off x="4232214" y="4766667"/>
            <a:ext cx="167210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・契約書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（契約仕様書）</a:t>
            </a:r>
            <a:endParaRPr lang="en-US" altLang="ja-JP" sz="1400" dirty="0">
              <a:latin typeface="Meiryo UI" panose="020B0604030504040204" pitchFamily="50" charset="-128"/>
              <a:ea typeface="Meiryo UI" panose="020B0604030504040204" pitchFamily="50" charset="-128"/>
            </a:endParaRPr>
          </a:p>
        </p:txBody>
      </p:sp>
      <p:sp>
        <p:nvSpPr>
          <p:cNvPr id="67" name="フローチャート: 複数書類 66"/>
          <p:cNvSpPr/>
          <p:nvPr/>
        </p:nvSpPr>
        <p:spPr>
          <a:xfrm>
            <a:off x="408713" y="422349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・サービス要件定義</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・業務要件定義</a:t>
            </a:r>
            <a:endParaRPr lang="en-US" altLang="ja-JP" sz="1400" dirty="0">
              <a:latin typeface="Meiryo UI" panose="020B0604030504040204" pitchFamily="50" charset="-128"/>
              <a:ea typeface="Meiryo UI" panose="020B0604030504040204" pitchFamily="50" charset="-128"/>
            </a:endParaRPr>
          </a:p>
        </p:txBody>
      </p:sp>
      <p:cxnSp>
        <p:nvCxnSpPr>
          <p:cNvPr id="70" name="カギ線コネクタ 69"/>
          <p:cNvCxnSpPr>
            <a:stCxn id="247" idx="2"/>
            <a:endCxn id="68" idx="0"/>
          </p:cNvCxnSpPr>
          <p:nvPr/>
        </p:nvCxnSpPr>
        <p:spPr>
          <a:xfrm rot="16200000" flipH="1">
            <a:off x="1068319" y="369921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フローチャート: 複数書類 77"/>
          <p:cNvSpPr/>
          <p:nvPr/>
        </p:nvSpPr>
        <p:spPr>
          <a:xfrm>
            <a:off x="2415071" y="259802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r>
              <a:rPr lang="ja-JP" altLang="en-US" sz="1400" dirty="0" smtClean="0">
                <a:latin typeface="Meiryo UI" panose="020B0604030504040204" pitchFamily="50" charset="-128"/>
                <a:ea typeface="Meiryo UI" panose="020B0604030504040204" pitchFamily="50" charset="-128"/>
              </a:rPr>
              <a:t>説明書</a:t>
            </a:r>
            <a:endParaRPr lang="en-US" altLang="ja-JP" sz="1400" dirty="0">
              <a:latin typeface="Meiryo UI" panose="020B0604030504040204" pitchFamily="50" charset="-128"/>
              <a:ea typeface="Meiryo UI" panose="020B0604030504040204" pitchFamily="50" charset="-128"/>
            </a:endParaRPr>
          </a:p>
        </p:txBody>
      </p:sp>
      <p:sp>
        <p:nvSpPr>
          <p:cNvPr id="82" name="フローチャート: 手操作入力 81"/>
          <p:cNvSpPr/>
          <p:nvPr/>
        </p:nvSpPr>
        <p:spPr>
          <a:xfrm>
            <a:off x="2492994" y="311476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RFI</a:t>
            </a:r>
          </a:p>
        </p:txBody>
      </p:sp>
      <p:cxnSp>
        <p:nvCxnSpPr>
          <p:cNvPr id="87" name="カギ線コネクタ 86"/>
          <p:cNvCxnSpPr>
            <a:stCxn id="47" idx="2"/>
            <a:endCxn id="247" idx="0"/>
          </p:cNvCxnSpPr>
          <p:nvPr/>
        </p:nvCxnSpPr>
        <p:spPr>
          <a:xfrm rot="16200000" flipH="1">
            <a:off x="1023484" y="219111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フローチャート: 手操作入力 89"/>
          <p:cNvSpPr/>
          <p:nvPr/>
        </p:nvSpPr>
        <p:spPr>
          <a:xfrm>
            <a:off x="2377857" y="588115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RFC</a:t>
            </a:r>
          </a:p>
        </p:txBody>
      </p:sp>
      <p:sp>
        <p:nvSpPr>
          <p:cNvPr id="91" name="角丸四角形 90"/>
          <p:cNvSpPr/>
          <p:nvPr/>
        </p:nvSpPr>
        <p:spPr>
          <a:xfrm>
            <a:off x="4136450" y="1443093"/>
            <a:ext cx="1798809"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調達（提案要求）</a:t>
            </a:r>
            <a:endParaRPr lang="en-US" altLang="ja-JP" sz="1400" dirty="0" smtClean="0">
              <a:latin typeface="Meiryo UI" panose="020B0604030504040204" pitchFamily="50" charset="-128"/>
              <a:ea typeface="Meiryo UI" panose="020B0604030504040204" pitchFamily="50" charset="-128"/>
            </a:endParaRPr>
          </a:p>
        </p:txBody>
      </p:sp>
      <p:sp>
        <p:nvSpPr>
          <p:cNvPr id="92" name="フローチャート: 複数書類 91"/>
          <p:cNvSpPr/>
          <p:nvPr/>
        </p:nvSpPr>
        <p:spPr>
          <a:xfrm>
            <a:off x="4233084" y="1682493"/>
            <a:ext cx="1548262" cy="79396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・提案依頼書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（評価基準）</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調達仕様書</a:t>
            </a:r>
            <a:endParaRPr lang="en-US" altLang="ja-JP" sz="1400" dirty="0">
              <a:latin typeface="Meiryo UI" panose="020B0604030504040204" pitchFamily="50" charset="-128"/>
              <a:ea typeface="Meiryo UI" panose="020B0604030504040204" pitchFamily="50" charset="-128"/>
            </a:endParaRPr>
          </a:p>
        </p:txBody>
      </p:sp>
      <p:sp>
        <p:nvSpPr>
          <p:cNvPr id="93" name="フローチャート: 手操作入力 92"/>
          <p:cNvSpPr/>
          <p:nvPr/>
        </p:nvSpPr>
        <p:spPr>
          <a:xfrm>
            <a:off x="4419363" y="2449564"/>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RFP</a:t>
            </a:r>
          </a:p>
        </p:txBody>
      </p:sp>
      <p:sp>
        <p:nvSpPr>
          <p:cNvPr id="99" name="フローチャート: 手操作入力 98"/>
          <p:cNvSpPr/>
          <p:nvPr/>
        </p:nvSpPr>
        <p:spPr>
          <a:xfrm>
            <a:off x="408713" y="90872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・戦略企画会議</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sp>
        <p:nvSpPr>
          <p:cNvPr id="102" name="フローチャート: 手操作入力 101"/>
          <p:cNvSpPr/>
          <p:nvPr/>
        </p:nvSpPr>
        <p:spPr>
          <a:xfrm>
            <a:off x="481285" y="231892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PJMO</a:t>
            </a:r>
            <a:r>
              <a:rPr lang="ja-JP" altLang="en-US" sz="1400" dirty="0" smtClean="0">
                <a:latin typeface="Meiryo UI" panose="020B0604030504040204" pitchFamily="50" charset="-128"/>
                <a:ea typeface="Meiryo UI" panose="020B0604030504040204" pitchFamily="50" charset="-128"/>
              </a:rPr>
              <a:t>体制</a:t>
            </a:r>
            <a:endParaRPr lang="en-US" altLang="ja-JP" sz="1400" dirty="0" smtClean="0">
              <a:latin typeface="Meiryo UI" panose="020B0604030504040204" pitchFamily="50" charset="-128"/>
              <a:ea typeface="Meiryo UI" panose="020B0604030504040204" pitchFamily="50" charset="-128"/>
            </a:endParaRPr>
          </a:p>
        </p:txBody>
      </p:sp>
      <p:sp>
        <p:nvSpPr>
          <p:cNvPr id="106" name="角丸四角形 105"/>
          <p:cNvSpPr/>
          <p:nvPr/>
        </p:nvSpPr>
        <p:spPr>
          <a:xfrm>
            <a:off x="4121400" y="2976177"/>
            <a:ext cx="1830818"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審査・入開札</a:t>
            </a:r>
            <a:endParaRPr lang="en-US" altLang="ja-JP" sz="1400" dirty="0" smtClean="0">
              <a:latin typeface="Meiryo UI" panose="020B0604030504040204" pitchFamily="50" charset="-128"/>
              <a:ea typeface="Meiryo UI" panose="020B0604030504040204" pitchFamily="50" charset="-128"/>
            </a:endParaRPr>
          </a:p>
        </p:txBody>
      </p:sp>
      <p:sp>
        <p:nvSpPr>
          <p:cNvPr id="107" name="フローチャート: 複数書類 106"/>
          <p:cNvSpPr/>
          <p:nvPr/>
        </p:nvSpPr>
        <p:spPr>
          <a:xfrm>
            <a:off x="4210250" y="3196826"/>
            <a:ext cx="1519484"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・提案書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・見積書</a:t>
            </a:r>
            <a:endParaRPr lang="en-US" altLang="ja-JP" sz="1400" dirty="0">
              <a:latin typeface="Meiryo UI" panose="020B0604030504040204" pitchFamily="50" charset="-128"/>
              <a:ea typeface="Meiryo UI" panose="020B0604030504040204" pitchFamily="50" charset="-128"/>
            </a:endParaRPr>
          </a:p>
        </p:txBody>
      </p:sp>
      <p:sp>
        <p:nvSpPr>
          <p:cNvPr id="108" name="フローチャート: 手操作入力 107"/>
          <p:cNvSpPr/>
          <p:nvPr/>
        </p:nvSpPr>
        <p:spPr>
          <a:xfrm>
            <a:off x="4380546" y="3933678"/>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・評価・入開札</a:t>
            </a:r>
            <a:endParaRPr lang="en-US" altLang="ja-JP" sz="1400" dirty="0" smtClean="0">
              <a:latin typeface="Meiryo UI" panose="020B0604030504040204" pitchFamily="50" charset="-128"/>
              <a:ea typeface="Meiryo UI" panose="020B0604030504040204" pitchFamily="50" charset="-128"/>
            </a:endParaRPr>
          </a:p>
        </p:txBody>
      </p:sp>
      <p:sp>
        <p:nvSpPr>
          <p:cNvPr id="110" name="フローチャート: 手操作入力 109"/>
          <p:cNvSpPr/>
          <p:nvPr/>
        </p:nvSpPr>
        <p:spPr>
          <a:xfrm>
            <a:off x="4471127" y="5468773"/>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・契約締結</a:t>
            </a:r>
            <a:endParaRPr lang="en-US" altLang="ja-JP" sz="1400" dirty="0" smtClean="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6207867" y="79355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・システム化要件定義書</a:t>
            </a:r>
            <a:r>
              <a:rPr lang="ja-JP" altLang="en-US" sz="1200" dirty="0" smtClean="0">
                <a:latin typeface="Meiryo UI" panose="020B0604030504040204" pitchFamily="50" charset="-128"/>
                <a:ea typeface="Meiryo UI" panose="020B0604030504040204" pitchFamily="50" charset="-128"/>
              </a:rPr>
              <a:t>（更新）</a:t>
            </a:r>
            <a:endParaRPr lang="en-US" altLang="ja-JP" sz="1400" dirty="0">
              <a:latin typeface="Meiryo UI" panose="020B0604030504040204" pitchFamily="50" charset="-128"/>
              <a:ea typeface="Meiryo UI" panose="020B0604030504040204" pitchFamily="50" charset="-128"/>
            </a:endParaRPr>
          </a:p>
        </p:txBody>
      </p:sp>
      <p:sp>
        <p:nvSpPr>
          <p:cNvPr id="117" name="フローチャート: 複数書類 116"/>
          <p:cNvSpPr/>
          <p:nvPr/>
        </p:nvSpPr>
        <p:spPr>
          <a:xfrm>
            <a:off x="6244986" y="5323150"/>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・開発成果物</a:t>
            </a:r>
            <a:endParaRPr lang="en-US" altLang="ja-JP" sz="1400" dirty="0" smtClean="0">
              <a:latin typeface="Meiryo UI" panose="020B0604030504040204" pitchFamily="50" charset="-128"/>
              <a:ea typeface="Meiryo UI" panose="020B0604030504040204" pitchFamily="50" charset="-128"/>
            </a:endParaRPr>
          </a:p>
        </p:txBody>
      </p:sp>
      <p:sp>
        <p:nvSpPr>
          <p:cNvPr id="118" name="フローチャート: 複数書類 117"/>
          <p:cNvSpPr/>
          <p:nvPr/>
        </p:nvSpPr>
        <p:spPr>
          <a:xfrm>
            <a:off x="8172827" y="870132"/>
            <a:ext cx="1813015"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・受入テスト手順書</a:t>
            </a:r>
            <a:endParaRPr lang="en-US" altLang="ja-JP" sz="1400" dirty="0" smtClean="0">
              <a:latin typeface="Meiryo UI" panose="020B0604030504040204" pitchFamily="50" charset="-128"/>
              <a:ea typeface="Meiryo UI" panose="020B0604030504040204" pitchFamily="50" charset="-128"/>
            </a:endParaRPr>
          </a:p>
        </p:txBody>
      </p:sp>
      <p:sp>
        <p:nvSpPr>
          <p:cNvPr id="121" name="フローチャート: 複数書類 120"/>
          <p:cNvSpPr/>
          <p:nvPr/>
        </p:nvSpPr>
        <p:spPr>
          <a:xfrm>
            <a:off x="8225140" y="1247679"/>
            <a:ext cx="1708385" cy="62090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・移行計画書</a:t>
            </a:r>
            <a:endParaRPr lang="en-US" altLang="ja-JP" sz="1400" dirty="0" smtClean="0">
              <a:latin typeface="Meiryo UI" panose="020B0604030504040204" pitchFamily="50" charset="-128"/>
              <a:ea typeface="Meiryo UI" panose="020B0604030504040204" pitchFamily="50" charset="-128"/>
            </a:endParaRPr>
          </a:p>
          <a:p>
            <a:pPr algn="ctr"/>
            <a:r>
              <a:rPr lang="ja-JP" altLang="en-US" sz="1100" dirty="0" smtClean="0">
                <a:latin typeface="Meiryo UI" panose="020B0604030504040204" pitchFamily="50" charset="-128"/>
                <a:ea typeface="Meiryo UI" panose="020B0604030504040204" pitchFamily="50" charset="-128"/>
              </a:rPr>
              <a:t>（確定）</a:t>
            </a:r>
            <a:endParaRPr lang="en-US" altLang="ja-JP" sz="14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8243520" y="180508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・引継ぎ手順書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・データ移行</a:t>
            </a:r>
            <a:r>
              <a:rPr lang="ja-JP" altLang="en-US" sz="1200" dirty="0" smtClean="0">
                <a:latin typeface="Meiryo UI" panose="020B0604030504040204" pitchFamily="50" charset="-128"/>
                <a:ea typeface="Meiryo UI" panose="020B0604030504040204" pitchFamily="50" charset="-128"/>
              </a:rPr>
              <a:t>手順書</a:t>
            </a:r>
            <a:endParaRPr lang="en-US" altLang="ja-JP" sz="1200" dirty="0">
              <a:latin typeface="Meiryo UI" panose="020B0604030504040204" pitchFamily="50" charset="-128"/>
              <a:ea typeface="Meiryo UI" panose="020B0604030504040204" pitchFamily="50" charset="-128"/>
            </a:endParaRPr>
          </a:p>
        </p:txBody>
      </p:sp>
      <p:sp>
        <p:nvSpPr>
          <p:cNvPr id="124" name="角丸四角形 123"/>
          <p:cNvSpPr/>
          <p:nvPr/>
        </p:nvSpPr>
        <p:spPr>
          <a:xfrm>
            <a:off x="8085930" y="3025935"/>
            <a:ext cx="1968957" cy="81816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検査（検収）</a:t>
            </a:r>
            <a:endParaRPr lang="en-US" altLang="ja-JP" sz="1400" dirty="0" smtClean="0">
              <a:latin typeface="Meiryo UI" panose="020B0604030504040204" pitchFamily="50" charset="-128"/>
              <a:ea typeface="Meiryo UI" panose="020B0604030504040204" pitchFamily="50" charset="-128"/>
            </a:endParaRPr>
          </a:p>
        </p:txBody>
      </p:sp>
      <p:sp>
        <p:nvSpPr>
          <p:cNvPr id="125" name="フローチャート: 複数書類 124"/>
          <p:cNvSpPr/>
          <p:nvPr/>
        </p:nvSpPr>
        <p:spPr>
          <a:xfrm>
            <a:off x="8212846" y="325515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・検査成績書</a:t>
            </a:r>
            <a:endParaRPr lang="en-US" altLang="ja-JP" sz="1200" dirty="0" smtClean="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rPr>
              <a:t>機能・品質の判定</a:t>
            </a:r>
            <a:r>
              <a:rPr lang="en-US" altLang="ja-JP" sz="1050" dirty="0" smtClean="0">
                <a:latin typeface="Meiryo UI" panose="020B0604030504040204" pitchFamily="50" charset="-128"/>
                <a:ea typeface="Meiryo UI" panose="020B0604030504040204" pitchFamily="50" charset="-128"/>
              </a:rPr>
              <a:t>)</a:t>
            </a:r>
          </a:p>
        </p:txBody>
      </p:sp>
      <p:sp>
        <p:nvSpPr>
          <p:cNvPr id="128" name="角丸四角形 127"/>
          <p:cNvSpPr/>
          <p:nvPr/>
        </p:nvSpPr>
        <p:spPr>
          <a:xfrm>
            <a:off x="8085930" y="3939770"/>
            <a:ext cx="1968957" cy="849502"/>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業務の試行</a:t>
            </a:r>
            <a:endParaRPr lang="en-US" altLang="ja-JP" sz="1400" dirty="0" smtClean="0">
              <a:latin typeface="Meiryo UI" panose="020B0604030504040204" pitchFamily="50" charset="-128"/>
              <a:ea typeface="Meiryo UI" panose="020B0604030504040204" pitchFamily="50" charset="-128"/>
            </a:endParaRPr>
          </a:p>
        </p:txBody>
      </p:sp>
      <p:sp>
        <p:nvSpPr>
          <p:cNvPr id="129" name="フローチャート: 複数書類 128"/>
          <p:cNvSpPr/>
          <p:nvPr/>
        </p:nvSpPr>
        <p:spPr>
          <a:xfrm>
            <a:off x="8257670" y="420564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・リハーサル手順書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・教育・訓練手引き</a:t>
            </a:r>
            <a:endParaRPr lang="en-US" altLang="ja-JP" sz="1050" dirty="0" smtClean="0">
              <a:latin typeface="Meiryo UI" panose="020B0604030504040204" pitchFamily="50" charset="-128"/>
              <a:ea typeface="Meiryo UI" panose="020B0604030504040204" pitchFamily="50" charset="-128"/>
            </a:endParaRPr>
          </a:p>
        </p:txBody>
      </p:sp>
      <p:sp>
        <p:nvSpPr>
          <p:cNvPr id="132" name="フローチャート: 複数書類 131"/>
          <p:cNvSpPr/>
          <p:nvPr/>
        </p:nvSpPr>
        <p:spPr>
          <a:xfrm>
            <a:off x="8213638" y="2361919"/>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・業務手順書</a:t>
            </a:r>
            <a:r>
              <a:rPr lang="ja-JP" altLang="en-US" sz="1100" dirty="0" smtClean="0">
                <a:latin typeface="Meiryo UI" panose="020B0604030504040204" pitchFamily="50" charset="-128"/>
                <a:ea typeface="Meiryo UI" panose="020B0604030504040204" pitchFamily="50" charset="-128"/>
              </a:rPr>
              <a:t>（見直し）</a:t>
            </a:r>
            <a:endParaRPr lang="en-US" altLang="ja-JP" sz="1100" dirty="0" smtClean="0">
              <a:latin typeface="Meiryo UI" panose="020B0604030504040204" pitchFamily="50" charset="-128"/>
              <a:ea typeface="Meiryo UI" panose="020B0604030504040204" pitchFamily="50" charset="-128"/>
            </a:endParaRPr>
          </a:p>
        </p:txBody>
      </p:sp>
      <p:sp>
        <p:nvSpPr>
          <p:cNvPr id="135" name="フローチャート: 手操作入力 134"/>
          <p:cNvSpPr/>
          <p:nvPr/>
        </p:nvSpPr>
        <p:spPr>
          <a:xfrm>
            <a:off x="10284247" y="793558"/>
            <a:ext cx="1650813" cy="384053"/>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・運用業者・保守業者調達</a:t>
            </a:r>
            <a:endParaRPr lang="en-US" altLang="ja-JP" sz="1400" dirty="0" smtClean="0">
              <a:latin typeface="Meiryo UI" panose="020B0604030504040204" pitchFamily="50" charset="-128"/>
              <a:ea typeface="Meiryo UI" panose="020B0604030504040204" pitchFamily="50" charset="-128"/>
            </a:endParaRPr>
          </a:p>
        </p:txBody>
      </p:sp>
      <p:sp>
        <p:nvSpPr>
          <p:cNvPr id="142" name="角丸四角形 141"/>
          <p:cNvSpPr/>
          <p:nvPr/>
        </p:nvSpPr>
        <p:spPr>
          <a:xfrm>
            <a:off x="10166312" y="2453076"/>
            <a:ext cx="1968957" cy="1023030"/>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運用の実施</a:t>
            </a:r>
            <a:endParaRPr lang="en-US" altLang="ja-JP" sz="1400" dirty="0" smtClean="0">
              <a:latin typeface="Meiryo UI" panose="020B0604030504040204" pitchFamily="50" charset="-128"/>
              <a:ea typeface="Meiryo UI" panose="020B0604030504040204" pitchFamily="50" charset="-128"/>
            </a:endParaRPr>
          </a:p>
        </p:txBody>
      </p:sp>
      <p:sp>
        <p:nvSpPr>
          <p:cNvPr id="143" name="フローチャート: 複数書類 142"/>
          <p:cNvSpPr/>
          <p:nvPr/>
        </p:nvSpPr>
        <p:spPr>
          <a:xfrm>
            <a:off x="10292027" y="2717904"/>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・定常時対応手順書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・障害発生時対応手順書</a:t>
            </a:r>
            <a:endParaRPr lang="en-US" altLang="ja-JP" sz="1200" dirty="0">
              <a:latin typeface="Meiryo UI" panose="020B0604030504040204" pitchFamily="50" charset="-128"/>
              <a:ea typeface="Meiryo UI" panose="020B0604030504040204" pitchFamily="50" charset="-128"/>
            </a:endParaRPr>
          </a:p>
        </p:txBody>
      </p:sp>
      <p:sp>
        <p:nvSpPr>
          <p:cNvPr id="144" name="角丸四角形 143"/>
          <p:cNvSpPr/>
          <p:nvPr/>
        </p:nvSpPr>
        <p:spPr>
          <a:xfrm>
            <a:off x="10166312" y="3547039"/>
            <a:ext cx="1968957" cy="1796935"/>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保守の実施</a:t>
            </a:r>
            <a:endParaRPr lang="en-US" altLang="ja-JP" sz="1400" dirty="0" smtClean="0">
              <a:latin typeface="Meiryo UI" panose="020B0604030504040204" pitchFamily="50" charset="-128"/>
              <a:ea typeface="Meiryo UI" panose="020B0604030504040204" pitchFamily="50" charset="-128"/>
            </a:endParaRPr>
          </a:p>
        </p:txBody>
      </p:sp>
      <p:sp>
        <p:nvSpPr>
          <p:cNvPr id="145" name="フローチャート: 複数書類 144"/>
          <p:cNvSpPr/>
          <p:nvPr/>
        </p:nvSpPr>
        <p:spPr>
          <a:xfrm>
            <a:off x="10292027" y="3794815"/>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・定常時対応手順書</a:t>
            </a:r>
            <a:endParaRPr lang="en-US" altLang="ja-JP" sz="1200" dirty="0" smtClean="0">
              <a:latin typeface="Meiryo UI" panose="020B0604030504040204" pitchFamily="50" charset="-128"/>
              <a:ea typeface="Meiryo UI" panose="020B0604030504040204" pitchFamily="50" charset="-128"/>
            </a:endParaRPr>
          </a:p>
          <a:p>
            <a:pPr algn="ctr"/>
            <a:r>
              <a:rPr lang="ja-JP" altLang="en-US" sz="1200" dirty="0" smtClean="0">
                <a:latin typeface="Meiryo UI" panose="020B0604030504040204" pitchFamily="50" charset="-128"/>
                <a:ea typeface="Meiryo UI" panose="020B0604030504040204" pitchFamily="50" charset="-128"/>
              </a:rPr>
              <a:t>・障害発生時対応手順書</a:t>
            </a:r>
            <a:endParaRPr lang="en-US" altLang="ja-JP" sz="1200" dirty="0">
              <a:latin typeface="Meiryo UI" panose="020B0604030504040204" pitchFamily="50" charset="-128"/>
              <a:ea typeface="Meiryo UI" panose="020B0604030504040204" pitchFamily="50" charset="-128"/>
            </a:endParaRPr>
          </a:p>
        </p:txBody>
      </p:sp>
      <p:sp>
        <p:nvSpPr>
          <p:cNvPr id="146" name="フローチャート: 複数書類 145"/>
          <p:cNvSpPr/>
          <p:nvPr/>
        </p:nvSpPr>
        <p:spPr>
          <a:xfrm>
            <a:off x="10309927" y="4416001"/>
            <a:ext cx="1843242" cy="37327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・資産現況確認書</a:t>
            </a:r>
            <a:endParaRPr lang="en-US" altLang="ja-JP" sz="1200" dirty="0" smtClean="0">
              <a:latin typeface="Meiryo UI" panose="020B0604030504040204" pitchFamily="50" charset="-128"/>
              <a:ea typeface="Meiryo UI" panose="020B0604030504040204" pitchFamily="50" charset="-128"/>
            </a:endParaRPr>
          </a:p>
        </p:txBody>
      </p:sp>
      <p:sp>
        <p:nvSpPr>
          <p:cNvPr id="148" name="フローチャート: 複数書類 147"/>
          <p:cNvSpPr/>
          <p:nvPr/>
        </p:nvSpPr>
        <p:spPr>
          <a:xfrm>
            <a:off x="10309927" y="4815800"/>
            <a:ext cx="1843242" cy="4545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latin typeface="Meiryo UI" panose="020B0604030504040204" pitchFamily="50" charset="-128"/>
                <a:ea typeface="Meiryo UI" panose="020B0604030504040204" pitchFamily="50" charset="-128"/>
              </a:rPr>
              <a:t>・大規模災害発災時対応手順書</a:t>
            </a:r>
            <a:endParaRPr lang="en-US" altLang="ja-JP" sz="1200" dirty="0" smtClean="0">
              <a:latin typeface="Meiryo UI" panose="020B0604030504040204" pitchFamily="50" charset="-128"/>
              <a:ea typeface="Meiryo UI" panose="020B0604030504040204" pitchFamily="50" charset="-128"/>
            </a:endParaRPr>
          </a:p>
        </p:txBody>
      </p:sp>
      <p:cxnSp>
        <p:nvCxnSpPr>
          <p:cNvPr id="150" name="カギ線コネクタ 149"/>
          <p:cNvCxnSpPr>
            <a:stCxn id="45" idx="3"/>
            <a:endCxn id="46" idx="1"/>
          </p:cNvCxnSpPr>
          <p:nvPr/>
        </p:nvCxnSpPr>
        <p:spPr>
          <a:xfrm flipV="1">
            <a:off x="2075446" y="173555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3" name="カギ線コネクタ 152"/>
          <p:cNvCxnSpPr>
            <a:endCxn id="78" idx="1"/>
          </p:cNvCxnSpPr>
          <p:nvPr/>
        </p:nvCxnSpPr>
        <p:spPr>
          <a:xfrm flipV="1">
            <a:off x="2242592" y="282971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カギ線コネクタ 155"/>
          <p:cNvCxnSpPr>
            <a:endCxn id="48" idx="1"/>
          </p:cNvCxnSpPr>
          <p:nvPr/>
        </p:nvCxnSpPr>
        <p:spPr>
          <a:xfrm>
            <a:off x="2267459" y="422989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カギ線コネクタ 159"/>
          <p:cNvCxnSpPr>
            <a:stCxn id="83" idx="2"/>
          </p:cNvCxnSpPr>
          <p:nvPr/>
        </p:nvCxnSpPr>
        <p:spPr>
          <a:xfrm rot="16200000" flipH="1">
            <a:off x="3112705" y="491407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カギ線コネクタ 164"/>
          <p:cNvCxnSpPr>
            <a:stCxn id="75" idx="2"/>
            <a:endCxn id="83" idx="0"/>
          </p:cNvCxnSpPr>
          <p:nvPr/>
        </p:nvCxnSpPr>
        <p:spPr>
          <a:xfrm rot="5400000">
            <a:off x="3135578" y="368934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カギ線コネクタ 167"/>
          <p:cNvCxnSpPr>
            <a:stCxn id="49" idx="3"/>
          </p:cNvCxnSpPr>
          <p:nvPr/>
        </p:nvCxnSpPr>
        <p:spPr>
          <a:xfrm flipV="1">
            <a:off x="3908552" y="182547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カギ線コネクタ 170"/>
          <p:cNvCxnSpPr>
            <a:stCxn id="91" idx="2"/>
            <a:endCxn id="106" idx="0"/>
          </p:cNvCxnSpPr>
          <p:nvPr/>
        </p:nvCxnSpPr>
        <p:spPr>
          <a:xfrm rot="16200000" flipH="1">
            <a:off x="4964300" y="2903668"/>
            <a:ext cx="144064" cy="95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カギ線コネクタ 173"/>
          <p:cNvCxnSpPr>
            <a:stCxn id="106" idx="2"/>
            <a:endCxn id="109" idx="0"/>
          </p:cNvCxnSpPr>
          <p:nvPr/>
        </p:nvCxnSpPr>
        <p:spPr>
          <a:xfrm rot="16200000" flipH="1">
            <a:off x="5000268" y="4401738"/>
            <a:ext cx="94524" cy="21442"/>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カギ線コネクタ 179"/>
          <p:cNvCxnSpPr>
            <a:stCxn id="62" idx="3"/>
            <a:endCxn id="115" idx="1"/>
          </p:cNvCxnSpPr>
          <p:nvPr/>
        </p:nvCxnSpPr>
        <p:spPr>
          <a:xfrm flipV="1">
            <a:off x="5904317" y="1117195"/>
            <a:ext cx="303550" cy="397310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3" name="カギ線コネクタ 182"/>
          <p:cNvCxnSpPr>
            <a:stCxn id="92" idx="3"/>
            <a:endCxn id="115" idx="1"/>
          </p:cNvCxnSpPr>
          <p:nvPr/>
        </p:nvCxnSpPr>
        <p:spPr>
          <a:xfrm flipV="1">
            <a:off x="5781346" y="1117195"/>
            <a:ext cx="426521" cy="96227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カギ線コネクタ 186"/>
          <p:cNvCxnSpPr>
            <a:stCxn id="111" idx="2"/>
            <a:endCxn id="113" idx="0"/>
          </p:cNvCxnSpPr>
          <p:nvPr/>
        </p:nvCxnSpPr>
        <p:spPr>
          <a:xfrm rot="16200000" flipH="1">
            <a:off x="6949706" y="2742082"/>
            <a:ext cx="135639" cy="557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0" name="カギ線コネクタ 189"/>
          <p:cNvCxnSpPr>
            <a:stCxn id="113" idx="2"/>
            <a:endCxn id="116" idx="0"/>
          </p:cNvCxnSpPr>
          <p:nvPr/>
        </p:nvCxnSpPr>
        <p:spPr>
          <a:xfrm rot="16200000" flipH="1">
            <a:off x="6993324" y="5010016"/>
            <a:ext cx="78054" cy="2407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4" name="カギ線コネクタ 193"/>
          <p:cNvCxnSpPr>
            <a:stCxn id="116" idx="3"/>
            <a:endCxn id="118" idx="1"/>
          </p:cNvCxnSpPr>
          <p:nvPr/>
        </p:nvCxnSpPr>
        <p:spPr>
          <a:xfrm flipV="1">
            <a:off x="8016928" y="1135158"/>
            <a:ext cx="155899" cy="45841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カギ線コネクタ 196"/>
          <p:cNvCxnSpPr>
            <a:stCxn id="120" idx="2"/>
            <a:endCxn id="124" idx="0"/>
          </p:cNvCxnSpPr>
          <p:nvPr/>
        </p:nvCxnSpPr>
        <p:spPr>
          <a:xfrm rot="5400000">
            <a:off x="9046203" y="2983319"/>
            <a:ext cx="66822" cy="1841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0" name="カギ線コネクタ 199"/>
          <p:cNvCxnSpPr>
            <a:stCxn id="124" idx="2"/>
            <a:endCxn id="128" idx="0"/>
          </p:cNvCxnSpPr>
          <p:nvPr/>
        </p:nvCxnSpPr>
        <p:spPr>
          <a:xfrm rot="5400000">
            <a:off x="9022574" y="3891935"/>
            <a:ext cx="95670" cy="1270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4" name="カギ線コネクタ 203"/>
          <p:cNvCxnSpPr>
            <a:stCxn id="128" idx="3"/>
            <a:endCxn id="135" idx="1"/>
          </p:cNvCxnSpPr>
          <p:nvPr/>
        </p:nvCxnSpPr>
        <p:spPr>
          <a:xfrm flipV="1">
            <a:off x="10054887" y="985585"/>
            <a:ext cx="229360" cy="337893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6" name="角丸四角形 235"/>
          <p:cNvSpPr/>
          <p:nvPr/>
        </p:nvSpPr>
        <p:spPr>
          <a:xfrm>
            <a:off x="1640787" y="642967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戦略</a:t>
            </a:r>
            <a:endParaRPr lang="en-US" altLang="ja-JP" sz="1400" dirty="0" smtClean="0">
              <a:latin typeface="Meiryo UI" panose="020B0604030504040204" pitchFamily="50" charset="-128"/>
              <a:ea typeface="Meiryo UI" panose="020B0604030504040204" pitchFamily="50" charset="-128"/>
            </a:endParaRPr>
          </a:p>
        </p:txBody>
      </p:sp>
      <p:sp>
        <p:nvSpPr>
          <p:cNvPr id="237" name="角丸四角形 236"/>
          <p:cNvSpPr/>
          <p:nvPr/>
        </p:nvSpPr>
        <p:spPr>
          <a:xfrm>
            <a:off x="6594164" y="6459939"/>
            <a:ext cx="1247112" cy="25953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開発</a:t>
            </a:r>
            <a:endParaRPr lang="en-US" altLang="ja-JP" sz="1400" dirty="0" smtClean="0">
              <a:latin typeface="Meiryo UI" panose="020B0604030504040204" pitchFamily="50" charset="-128"/>
              <a:ea typeface="Meiryo UI" panose="020B0604030504040204" pitchFamily="50" charset="-128"/>
            </a:endParaRPr>
          </a:p>
        </p:txBody>
      </p:sp>
      <p:sp>
        <p:nvSpPr>
          <p:cNvPr id="238" name="角丸四角形 237"/>
          <p:cNvSpPr/>
          <p:nvPr/>
        </p:nvSpPr>
        <p:spPr>
          <a:xfrm>
            <a:off x="7939782" y="6424058"/>
            <a:ext cx="1149038" cy="30378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利活用</a:t>
            </a:r>
            <a:endParaRPr lang="en-US" altLang="ja-JP" sz="1400" dirty="0" smtClean="0">
              <a:latin typeface="Meiryo UI" panose="020B0604030504040204" pitchFamily="50" charset="-128"/>
              <a:ea typeface="Meiryo UI" panose="020B0604030504040204" pitchFamily="50" charset="-128"/>
            </a:endParaRPr>
          </a:p>
        </p:txBody>
      </p:sp>
      <p:sp>
        <p:nvSpPr>
          <p:cNvPr id="239" name="角丸四角形 238"/>
          <p:cNvSpPr/>
          <p:nvPr/>
        </p:nvSpPr>
        <p:spPr>
          <a:xfrm>
            <a:off x="9201835" y="6437108"/>
            <a:ext cx="1129749" cy="29073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評価・改善</a:t>
            </a:r>
            <a:endParaRPr lang="en-US" altLang="ja-JP" sz="1400" dirty="0" smtClean="0">
              <a:latin typeface="Meiryo UI" panose="020B0604030504040204" pitchFamily="50" charset="-128"/>
              <a:ea typeface="Meiryo UI" panose="020B0604030504040204" pitchFamily="50" charset="-128"/>
            </a:endParaRPr>
          </a:p>
        </p:txBody>
      </p:sp>
      <p:sp>
        <p:nvSpPr>
          <p:cNvPr id="240" name="角丸四角形 239"/>
          <p:cNvSpPr/>
          <p:nvPr/>
        </p:nvSpPr>
        <p:spPr>
          <a:xfrm>
            <a:off x="3883486" y="6440970"/>
            <a:ext cx="1174766" cy="351317"/>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推進・支援</a:t>
            </a:r>
            <a:endParaRPr lang="en-US" altLang="ja-JP" sz="1400" dirty="0" smtClean="0">
              <a:latin typeface="Meiryo UI" panose="020B0604030504040204" pitchFamily="50" charset="-128"/>
              <a:ea typeface="Meiryo UI" panose="020B0604030504040204" pitchFamily="50" charset="-128"/>
            </a:endParaRPr>
          </a:p>
        </p:txBody>
      </p:sp>
      <p:sp>
        <p:nvSpPr>
          <p:cNvPr id="250" name="角丸四角形 249"/>
          <p:cNvSpPr/>
          <p:nvPr/>
        </p:nvSpPr>
        <p:spPr>
          <a:xfrm>
            <a:off x="2710291" y="641340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企画</a:t>
            </a:r>
            <a:endParaRPr lang="en-US" altLang="ja-JP" sz="1400" dirty="0" smtClean="0">
              <a:latin typeface="Meiryo UI" panose="020B0604030504040204" pitchFamily="50" charset="-128"/>
              <a:ea typeface="Meiryo UI" panose="020B0604030504040204" pitchFamily="50" charset="-128"/>
            </a:endParaRPr>
          </a:p>
        </p:txBody>
      </p:sp>
      <p:sp>
        <p:nvSpPr>
          <p:cNvPr id="251" name="角丸四角形 250"/>
          <p:cNvSpPr/>
          <p:nvPr/>
        </p:nvSpPr>
        <p:spPr>
          <a:xfrm>
            <a:off x="5190115" y="6439402"/>
            <a:ext cx="1329029" cy="34196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管理・統制</a:t>
            </a:r>
            <a:endParaRPr lang="en-US" altLang="ja-JP" sz="1400" dirty="0" smtClean="0">
              <a:latin typeface="Meiryo UI" panose="020B0604030504040204" pitchFamily="50" charset="-128"/>
              <a:ea typeface="Meiryo UI" panose="020B0604030504040204" pitchFamily="50" charset="-128"/>
            </a:endParaRPr>
          </a:p>
        </p:txBody>
      </p:sp>
      <p:sp>
        <p:nvSpPr>
          <p:cNvPr id="253" name="角丸四角形 252"/>
          <p:cNvSpPr/>
          <p:nvPr/>
        </p:nvSpPr>
        <p:spPr>
          <a:xfrm>
            <a:off x="10509766" y="6428025"/>
            <a:ext cx="964477" cy="29073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algn="ctr"/>
            <a:r>
              <a:rPr lang="ja-JP" altLang="en-US" sz="1400" dirty="0" smtClean="0">
                <a:latin typeface="Meiryo UI" panose="020B0604030504040204" pitchFamily="50" charset="-128"/>
                <a:ea typeface="Meiryo UI" panose="020B0604030504040204" pitchFamily="50" charset="-128"/>
              </a:rPr>
              <a:t>業務</a:t>
            </a:r>
            <a:endParaRPr lang="en-US" altLang="ja-JP" sz="14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1940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42852"/>
            <a:ext cx="9144000" cy="428628"/>
          </a:xfrm>
        </p:spPr>
        <p:txBody>
          <a:bodyPr>
            <a:noAutofit/>
          </a:bodyPr>
          <a:lstStyle/>
          <a:p>
            <a:r>
              <a:rPr lang="ja-JP" altLang="en-US" sz="3600" dirty="0">
                <a:latin typeface="HG丸ｺﾞｼｯｸM-PRO" pitchFamily="50" charset="-128"/>
                <a:ea typeface="HG丸ｺﾞｼｯｸM-PRO" pitchFamily="50" charset="-128"/>
              </a:rPr>
              <a:t>多様なユーザニーズの認識</a:t>
            </a:r>
            <a:endParaRPr lang="ja-JP" altLang="en-US" sz="2000" dirty="0">
              <a:latin typeface="HG丸ｺﾞｼｯｸM-PRO" pitchFamily="50" charset="-128"/>
              <a:ea typeface="HG丸ｺﾞｼｯｸM-PRO" pitchFamily="50" charset="-128"/>
            </a:endParaRPr>
          </a:p>
        </p:txBody>
      </p:sp>
      <p:sp>
        <p:nvSpPr>
          <p:cNvPr id="76" name="フローチャート : 代替処理 75"/>
          <p:cNvSpPr/>
          <p:nvPr/>
        </p:nvSpPr>
        <p:spPr>
          <a:xfrm>
            <a:off x="2166910" y="4357694"/>
            <a:ext cx="1928826" cy="1928826"/>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latin typeface="HG丸ｺﾞｼｯｸM-PRO" pitchFamily="50" charset="-128"/>
                <a:ea typeface="HG丸ｺﾞｼｯｸM-PRO" pitchFamily="50" charset="-128"/>
              </a:rPr>
              <a:t>利用目的２</a:t>
            </a:r>
            <a:endParaRPr lang="en-US" altLang="ja-JP" sz="900" dirty="0">
              <a:latin typeface="HG丸ｺﾞｼｯｸM-PRO" pitchFamily="50" charset="-128"/>
              <a:ea typeface="HG丸ｺﾞｼｯｸM-PRO" pitchFamily="50" charset="-128"/>
            </a:endParaRPr>
          </a:p>
        </p:txBody>
      </p:sp>
      <p:sp>
        <p:nvSpPr>
          <p:cNvPr id="77" name="正方形/長方形 76"/>
          <p:cNvSpPr/>
          <p:nvPr/>
        </p:nvSpPr>
        <p:spPr>
          <a:xfrm>
            <a:off x="2349167" y="5142382"/>
            <a:ext cx="1685077"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最新の専門情報を閲覧したい</a:t>
            </a:r>
            <a:endParaRPr lang="en-US" altLang="ja-JP" sz="900" dirty="0">
              <a:latin typeface="HG丸ｺﾞｼｯｸM-PRO" pitchFamily="50" charset="-128"/>
              <a:ea typeface="HG丸ｺﾞｼｯｸM-PRO" pitchFamily="50" charset="-128"/>
            </a:endParaRPr>
          </a:p>
        </p:txBody>
      </p:sp>
      <p:sp>
        <p:nvSpPr>
          <p:cNvPr id="78" name="正方形/長方形 77"/>
          <p:cNvSpPr/>
          <p:nvPr/>
        </p:nvSpPr>
        <p:spPr>
          <a:xfrm>
            <a:off x="2349966" y="5499572"/>
            <a:ext cx="1338828"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古い文献を閲覧したい</a:t>
            </a:r>
            <a:endParaRPr lang="en-US" altLang="ja-JP" sz="900" dirty="0">
              <a:latin typeface="HG丸ｺﾞｼｯｸM-PRO" pitchFamily="50" charset="-128"/>
              <a:ea typeface="HG丸ｺﾞｼｯｸM-PRO" pitchFamily="50" charset="-128"/>
            </a:endParaRPr>
          </a:p>
        </p:txBody>
      </p:sp>
      <p:sp>
        <p:nvSpPr>
          <p:cNvPr id="80" name="正方形/長方形 79"/>
          <p:cNvSpPr/>
          <p:nvPr/>
        </p:nvSpPr>
        <p:spPr>
          <a:xfrm>
            <a:off x="2238455" y="4714884"/>
            <a:ext cx="191591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ごく普通の書店や電子出版サイト</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にあるものを読みたい</a:t>
            </a:r>
            <a:endParaRPr lang="en-US" altLang="ja-JP" sz="900" dirty="0">
              <a:latin typeface="HG丸ｺﾞｼｯｸM-PRO" pitchFamily="50" charset="-128"/>
              <a:ea typeface="HG丸ｺﾞｼｯｸM-PRO" pitchFamily="50" charset="-128"/>
            </a:endParaRPr>
          </a:p>
        </p:txBody>
      </p:sp>
      <p:sp>
        <p:nvSpPr>
          <p:cNvPr id="81" name="正方形/長方形 80"/>
          <p:cNvSpPr/>
          <p:nvPr/>
        </p:nvSpPr>
        <p:spPr>
          <a:xfrm>
            <a:off x="2346762" y="5856762"/>
            <a:ext cx="1685077"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古い文献の現物を閲覧したい</a:t>
            </a:r>
            <a:endParaRPr lang="en-US" altLang="ja-JP" sz="900" dirty="0">
              <a:latin typeface="HG丸ｺﾞｼｯｸM-PRO" pitchFamily="50" charset="-128"/>
              <a:ea typeface="HG丸ｺﾞｼｯｸM-PRO" pitchFamily="50" charset="-128"/>
            </a:endParaRPr>
          </a:p>
        </p:txBody>
      </p:sp>
      <p:sp>
        <p:nvSpPr>
          <p:cNvPr id="82" name="フローチャート : 代替処理 81"/>
          <p:cNvSpPr/>
          <p:nvPr/>
        </p:nvSpPr>
        <p:spPr>
          <a:xfrm>
            <a:off x="2166910" y="714356"/>
            <a:ext cx="2286016" cy="3429024"/>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latin typeface="HG丸ｺﾞｼｯｸM-PRO" pitchFamily="50" charset="-128"/>
                <a:ea typeface="HG丸ｺﾞｼｯｸM-PRO" pitchFamily="50" charset="-128"/>
              </a:rPr>
              <a:t>利用目的１</a:t>
            </a:r>
            <a:endParaRPr lang="en-US" altLang="ja-JP" sz="900" dirty="0">
              <a:latin typeface="HG丸ｺﾞｼｯｸM-PRO" pitchFamily="50" charset="-128"/>
              <a:ea typeface="HG丸ｺﾞｼｯｸM-PRO" pitchFamily="50" charset="-128"/>
            </a:endParaRPr>
          </a:p>
        </p:txBody>
      </p:sp>
      <p:sp>
        <p:nvSpPr>
          <p:cNvPr id="83" name="正方形/長方形 82"/>
          <p:cNvSpPr/>
          <p:nvPr/>
        </p:nvSpPr>
        <p:spPr>
          <a:xfrm>
            <a:off x="2309789" y="3631172"/>
            <a:ext cx="1569661"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当館蔵書検索＋複写申込み</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をしたい（</a:t>
            </a:r>
            <a:r>
              <a:rPr lang="en-US" altLang="ja-JP" sz="900" dirty="0">
                <a:latin typeface="HG丸ｺﾞｼｯｸM-PRO" pitchFamily="50" charset="-128"/>
                <a:ea typeface="HG丸ｺﾞｼｯｸM-PRO" pitchFamily="50" charset="-128"/>
              </a:rPr>
              <a:t>NDL-OPAC</a:t>
            </a:r>
            <a:r>
              <a:rPr lang="ja-JP" altLang="en-US" sz="900" dirty="0">
                <a:latin typeface="HG丸ｺﾞｼｯｸM-PRO" pitchFamily="50" charset="-128"/>
                <a:ea typeface="HG丸ｺﾞｼｯｸM-PRO" pitchFamily="50" charset="-128"/>
              </a:rPr>
              <a:t>）</a:t>
            </a:r>
            <a:endParaRPr lang="en-US" altLang="ja-JP" sz="900" dirty="0">
              <a:latin typeface="HG丸ｺﾞｼｯｸM-PRO" pitchFamily="50" charset="-128"/>
              <a:ea typeface="HG丸ｺﾞｼｯｸM-PRO" pitchFamily="50" charset="-128"/>
            </a:endParaRPr>
          </a:p>
        </p:txBody>
      </p:sp>
      <p:sp>
        <p:nvSpPr>
          <p:cNvPr id="84" name="正方形/長方形 83"/>
          <p:cNvSpPr/>
          <p:nvPr/>
        </p:nvSpPr>
        <p:spPr>
          <a:xfrm>
            <a:off x="2279495" y="1071546"/>
            <a:ext cx="1685077" cy="784830"/>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デジタル・冊子体の区別なく</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また、所蔵場所に関係なく、</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閲覧しやすいものを</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検索・利用したい</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（情報探索の基本サービス）</a:t>
            </a:r>
            <a:endParaRPr lang="en-US" altLang="ja-JP" sz="900" dirty="0">
              <a:latin typeface="HG丸ｺﾞｼｯｸM-PRO" pitchFamily="50" charset="-128"/>
              <a:ea typeface="HG丸ｺﾞｼｯｸM-PRO" pitchFamily="50" charset="-128"/>
            </a:endParaRPr>
          </a:p>
        </p:txBody>
      </p:sp>
      <p:sp>
        <p:nvSpPr>
          <p:cNvPr id="85" name="正方形/長方形 84"/>
          <p:cNvSpPr/>
          <p:nvPr/>
        </p:nvSpPr>
        <p:spPr>
          <a:xfrm>
            <a:off x="2174116" y="3064052"/>
            <a:ext cx="2146743"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所蔵場所に関係なく目録検索</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アクセスのしやすいところを優先的に</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案内してほしい（総合目録）</a:t>
            </a:r>
            <a:endParaRPr lang="en-US" altLang="ja-JP" sz="900" dirty="0">
              <a:latin typeface="HG丸ｺﾞｼｯｸM-PRO" pitchFamily="50" charset="-128"/>
              <a:ea typeface="HG丸ｺﾞｼｯｸM-PRO" pitchFamily="50" charset="-128"/>
            </a:endParaRPr>
          </a:p>
        </p:txBody>
      </p:sp>
      <p:sp>
        <p:nvSpPr>
          <p:cNvPr id="86" name="正方形/長方形 85"/>
          <p:cNvSpPr/>
          <p:nvPr/>
        </p:nvSpPr>
        <p:spPr>
          <a:xfrm>
            <a:off x="2238454" y="1928806"/>
            <a:ext cx="1863011"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en-US" altLang="ja-JP" sz="900" dirty="0">
                <a:latin typeface="HG丸ｺﾞｼｯｸM-PRO" pitchFamily="50" charset="-128"/>
                <a:ea typeface="HG丸ｺﾞｼｯｸM-PRO" pitchFamily="50" charset="-128"/>
              </a:rPr>
              <a:t>Google</a:t>
            </a:r>
            <a:r>
              <a:rPr lang="ja-JP" altLang="en-US" sz="900" dirty="0">
                <a:latin typeface="HG丸ｺﾞｼｯｸM-PRO" pitchFamily="50" charset="-128"/>
                <a:ea typeface="HG丸ｺﾞｼｯｸM-PRO" pitchFamily="50" charset="-128"/>
              </a:rPr>
              <a:t>などの検索エンジンでは</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得られない情報への手掛かりが</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ほしい（リサーチナビ）</a:t>
            </a:r>
            <a:endParaRPr lang="en-US" altLang="ja-JP" sz="900" dirty="0">
              <a:latin typeface="HG丸ｺﾞｼｯｸM-PRO" pitchFamily="50" charset="-128"/>
              <a:ea typeface="HG丸ｺﾞｼｯｸM-PRO" pitchFamily="50" charset="-128"/>
            </a:endParaRPr>
          </a:p>
        </p:txBody>
      </p:sp>
      <p:sp>
        <p:nvSpPr>
          <p:cNvPr id="87" name="正方形/長方形 86"/>
          <p:cNvSpPr/>
          <p:nvPr/>
        </p:nvSpPr>
        <p:spPr>
          <a:xfrm>
            <a:off x="2210400" y="2492548"/>
            <a:ext cx="2262158"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デジタルコンテンツだけを、所蔵場所に</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関係なく、閲覧しやすいものを</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検索・利用したい（</a:t>
            </a:r>
            <a:r>
              <a:rPr lang="en-US" altLang="ja-JP" sz="900" dirty="0">
                <a:latin typeface="HG丸ｺﾞｼｯｸM-PRO" pitchFamily="50" charset="-128"/>
                <a:ea typeface="HG丸ｺﾞｼｯｸM-PRO" pitchFamily="50" charset="-128"/>
              </a:rPr>
              <a:t>PORTA</a:t>
            </a:r>
            <a:r>
              <a:rPr lang="ja-JP" altLang="en-US" sz="900" dirty="0">
                <a:latin typeface="HG丸ｺﾞｼｯｸM-PRO" pitchFamily="50" charset="-128"/>
                <a:ea typeface="HG丸ｺﾞｼｯｸM-PRO" pitchFamily="50" charset="-128"/>
              </a:rPr>
              <a:t>）</a:t>
            </a:r>
            <a:endParaRPr lang="en-US" altLang="ja-JP" sz="900" dirty="0">
              <a:latin typeface="HG丸ｺﾞｼｯｸM-PRO" pitchFamily="50" charset="-128"/>
              <a:ea typeface="HG丸ｺﾞｼｯｸM-PRO" pitchFamily="50" charset="-128"/>
            </a:endParaRPr>
          </a:p>
        </p:txBody>
      </p:sp>
      <p:sp>
        <p:nvSpPr>
          <p:cNvPr id="88" name="フローチャート : 代替処理 87"/>
          <p:cNvSpPr/>
          <p:nvPr/>
        </p:nvSpPr>
        <p:spPr>
          <a:xfrm>
            <a:off x="8453454" y="714356"/>
            <a:ext cx="2071702" cy="3071834"/>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latin typeface="HG丸ｺﾞｼｯｸM-PRO" pitchFamily="50" charset="-128"/>
                <a:ea typeface="HG丸ｺﾞｼｯｸM-PRO" pitchFamily="50" charset="-128"/>
              </a:rPr>
              <a:t>利用場所</a:t>
            </a:r>
            <a:endParaRPr lang="en-US" altLang="ja-JP" sz="900" dirty="0">
              <a:latin typeface="HG丸ｺﾞｼｯｸM-PRO" pitchFamily="50" charset="-128"/>
              <a:ea typeface="HG丸ｺﾞｼｯｸM-PRO" pitchFamily="50" charset="-128"/>
            </a:endParaRPr>
          </a:p>
        </p:txBody>
      </p:sp>
      <p:sp>
        <p:nvSpPr>
          <p:cNvPr id="89" name="フローチャート : 代替処理 88"/>
          <p:cNvSpPr/>
          <p:nvPr/>
        </p:nvSpPr>
        <p:spPr>
          <a:xfrm>
            <a:off x="4524364" y="714356"/>
            <a:ext cx="1785950" cy="2857520"/>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latin typeface="HG丸ｺﾞｼｯｸM-PRO" pitchFamily="50" charset="-128"/>
                <a:ea typeface="HG丸ｺﾞｼｯｸM-PRO" pitchFamily="50" charset="-128"/>
              </a:rPr>
              <a:t>利用者種別１</a:t>
            </a:r>
            <a:endParaRPr lang="en-US" altLang="ja-JP" sz="900" dirty="0">
              <a:latin typeface="HG丸ｺﾞｼｯｸM-PRO" pitchFamily="50" charset="-128"/>
              <a:ea typeface="HG丸ｺﾞｼｯｸM-PRO" pitchFamily="50" charset="-128"/>
            </a:endParaRPr>
          </a:p>
        </p:txBody>
      </p:sp>
      <p:sp>
        <p:nvSpPr>
          <p:cNvPr id="90" name="正方形/長方形 89"/>
          <p:cNvSpPr/>
          <p:nvPr/>
        </p:nvSpPr>
        <p:spPr>
          <a:xfrm>
            <a:off x="8557504" y="1000111"/>
            <a:ext cx="1454245" cy="507831"/>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屋内</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公開されているデジタル</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コンテンツだけ見たい</a:t>
            </a:r>
            <a:endParaRPr lang="en-US" altLang="ja-JP" sz="900" dirty="0">
              <a:latin typeface="HG丸ｺﾞｼｯｸM-PRO" pitchFamily="50" charset="-128"/>
              <a:ea typeface="HG丸ｺﾞｼｯｸM-PRO" pitchFamily="50" charset="-128"/>
            </a:endParaRPr>
          </a:p>
        </p:txBody>
      </p:sp>
      <p:sp>
        <p:nvSpPr>
          <p:cNvPr id="91" name="正方形/長方形 90"/>
          <p:cNvSpPr/>
          <p:nvPr/>
        </p:nvSpPr>
        <p:spPr>
          <a:xfrm>
            <a:off x="8516183" y="1571612"/>
            <a:ext cx="2031326" cy="784830"/>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移動中、移動先</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ネットブック、スマートフォンや</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携帯電話で見られるコンテンツだけ</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見たい</a:t>
            </a:r>
            <a:endParaRPr lang="en-US" altLang="ja-JP" sz="900" dirty="0">
              <a:latin typeface="HG丸ｺﾞｼｯｸM-PRO" pitchFamily="50" charset="-128"/>
              <a:ea typeface="HG丸ｺﾞｼｯｸM-PRO" pitchFamily="50" charset="-128"/>
            </a:endParaRPr>
          </a:p>
          <a:p>
            <a:pPr algn="ctr"/>
            <a:endParaRPr lang="en-US" altLang="ja-JP" sz="900" dirty="0">
              <a:latin typeface="HG丸ｺﾞｼｯｸM-PRO" pitchFamily="50" charset="-128"/>
              <a:ea typeface="HG丸ｺﾞｼｯｸM-PRO" pitchFamily="50" charset="-128"/>
            </a:endParaRPr>
          </a:p>
        </p:txBody>
      </p:sp>
      <p:sp>
        <p:nvSpPr>
          <p:cNvPr id="92" name="正方形/長方形 91"/>
          <p:cNvSpPr/>
          <p:nvPr/>
        </p:nvSpPr>
        <p:spPr>
          <a:xfrm>
            <a:off x="8427110" y="2428875"/>
            <a:ext cx="2031326"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en-US" altLang="ja-JP"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館内</a:t>
            </a:r>
            <a:endParaRPr lang="en-US" altLang="ja-JP" sz="900" dirty="0">
              <a:latin typeface="HG丸ｺﾞｼｯｸM-PRO" pitchFamily="50" charset="-128"/>
              <a:ea typeface="HG丸ｺﾞｼｯｸM-PRO" pitchFamily="50" charset="-128"/>
            </a:endParaRPr>
          </a:p>
          <a:p>
            <a:pPr algn="ctr"/>
            <a:r>
              <a:rPr lang="en-US" altLang="ja-JP"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が所蔵している資料、</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館内でしか見られないコンテンツも</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合わせて見たい</a:t>
            </a:r>
            <a:endParaRPr lang="en-US" altLang="ja-JP" sz="900" dirty="0">
              <a:latin typeface="HG丸ｺﾞｼｯｸM-PRO" pitchFamily="50" charset="-128"/>
              <a:ea typeface="HG丸ｺﾞｼｯｸM-PRO" pitchFamily="50" charset="-128"/>
            </a:endParaRPr>
          </a:p>
        </p:txBody>
      </p:sp>
      <p:sp>
        <p:nvSpPr>
          <p:cNvPr id="98" name="正方形/長方形 97"/>
          <p:cNvSpPr/>
          <p:nvPr/>
        </p:nvSpPr>
        <p:spPr>
          <a:xfrm>
            <a:off x="8663068" y="3143255"/>
            <a:ext cx="1569661"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公共図書館内</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近くの図書館にあるものも</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合わせて見たい</a:t>
            </a:r>
            <a:endParaRPr lang="en-US" altLang="ja-JP" sz="900" dirty="0">
              <a:latin typeface="HG丸ｺﾞｼｯｸM-PRO" pitchFamily="50" charset="-128"/>
              <a:ea typeface="HG丸ｺﾞｼｯｸM-PRO" pitchFamily="50" charset="-128"/>
            </a:endParaRPr>
          </a:p>
        </p:txBody>
      </p:sp>
      <p:sp>
        <p:nvSpPr>
          <p:cNvPr id="99" name="正方形/長方形 98"/>
          <p:cNvSpPr/>
          <p:nvPr/>
        </p:nvSpPr>
        <p:spPr>
          <a:xfrm>
            <a:off x="4728259" y="1071546"/>
            <a:ext cx="110799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健常者：</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読み易ければいい</a:t>
            </a:r>
            <a:endParaRPr lang="en-US" altLang="ja-JP" sz="900" dirty="0">
              <a:latin typeface="HG丸ｺﾞｼｯｸM-PRO" pitchFamily="50" charset="-128"/>
              <a:ea typeface="HG丸ｺﾞｼｯｸM-PRO" pitchFamily="50" charset="-128"/>
            </a:endParaRPr>
          </a:p>
        </p:txBody>
      </p:sp>
      <p:sp>
        <p:nvSpPr>
          <p:cNvPr id="100" name="正方形/長方形 99"/>
          <p:cNvSpPr/>
          <p:nvPr/>
        </p:nvSpPr>
        <p:spPr>
          <a:xfrm>
            <a:off x="4603924" y="1555095"/>
            <a:ext cx="1685077"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視覚障害者：</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画像、動画はいらない</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大きな字か、音声で聴きたい</a:t>
            </a:r>
            <a:endParaRPr lang="en-US" altLang="ja-JP" sz="900" dirty="0">
              <a:latin typeface="HG丸ｺﾞｼｯｸM-PRO" pitchFamily="50" charset="-128"/>
              <a:ea typeface="HG丸ｺﾞｼｯｸM-PRO" pitchFamily="50" charset="-128"/>
            </a:endParaRPr>
          </a:p>
        </p:txBody>
      </p:sp>
      <p:sp>
        <p:nvSpPr>
          <p:cNvPr id="101" name="正方形/長方形 100"/>
          <p:cNvSpPr/>
          <p:nvPr/>
        </p:nvSpPr>
        <p:spPr>
          <a:xfrm>
            <a:off x="4709825" y="2143116"/>
            <a:ext cx="1107997"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高齢者</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大きな字で見たい</a:t>
            </a:r>
            <a:endParaRPr lang="en-US" altLang="ja-JP" sz="900" dirty="0">
              <a:latin typeface="HG丸ｺﾞｼｯｸM-PRO" pitchFamily="50" charset="-128"/>
              <a:ea typeface="HG丸ｺﾞｼｯｸM-PRO" pitchFamily="50" charset="-128"/>
            </a:endParaRPr>
          </a:p>
        </p:txBody>
      </p:sp>
      <p:sp>
        <p:nvSpPr>
          <p:cNvPr id="114" name="正方形/長方形 113"/>
          <p:cNvSpPr/>
          <p:nvPr/>
        </p:nvSpPr>
        <p:spPr>
          <a:xfrm>
            <a:off x="4709824" y="2571751"/>
            <a:ext cx="1338828"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子ども</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やさしい漢字で見たい</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児童向けだけを見たい</a:t>
            </a:r>
            <a:endParaRPr lang="en-US" altLang="ja-JP" sz="900" dirty="0">
              <a:latin typeface="HG丸ｺﾞｼｯｸM-PRO" pitchFamily="50" charset="-128"/>
              <a:ea typeface="HG丸ｺﾞｼｯｸM-PRO" pitchFamily="50" charset="-128"/>
            </a:endParaRPr>
          </a:p>
        </p:txBody>
      </p:sp>
      <p:sp>
        <p:nvSpPr>
          <p:cNvPr id="118" name="フローチャート : 代替処理 117"/>
          <p:cNvSpPr/>
          <p:nvPr/>
        </p:nvSpPr>
        <p:spPr>
          <a:xfrm>
            <a:off x="6453190" y="714356"/>
            <a:ext cx="1714512" cy="2857520"/>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latin typeface="HG丸ｺﾞｼｯｸM-PRO" pitchFamily="50" charset="-128"/>
                <a:ea typeface="HG丸ｺﾞｼｯｸM-PRO" pitchFamily="50" charset="-128"/>
              </a:rPr>
              <a:t>利用者種別２</a:t>
            </a:r>
            <a:endParaRPr lang="en-US" altLang="ja-JP" sz="900" dirty="0">
              <a:latin typeface="HG丸ｺﾞｼｯｸM-PRO" pitchFamily="50" charset="-128"/>
              <a:ea typeface="HG丸ｺﾞｼｯｸM-PRO" pitchFamily="50" charset="-128"/>
            </a:endParaRPr>
          </a:p>
        </p:txBody>
      </p:sp>
      <p:sp>
        <p:nvSpPr>
          <p:cNvPr id="119" name="正方形/長方形 118"/>
          <p:cNvSpPr/>
          <p:nvPr/>
        </p:nvSpPr>
        <p:spPr>
          <a:xfrm>
            <a:off x="6596070" y="1071546"/>
            <a:ext cx="761747"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一般利用者</a:t>
            </a:r>
            <a:endParaRPr lang="en-US" altLang="ja-JP" sz="900" dirty="0">
              <a:latin typeface="HG丸ｺﾞｼｯｸM-PRO" pitchFamily="50" charset="-128"/>
              <a:ea typeface="HG丸ｺﾞｼｯｸM-PRO" pitchFamily="50" charset="-128"/>
            </a:endParaRPr>
          </a:p>
        </p:txBody>
      </p:sp>
      <p:sp>
        <p:nvSpPr>
          <p:cNvPr id="120" name="正方形/長方形 119"/>
          <p:cNvSpPr/>
          <p:nvPr/>
        </p:nvSpPr>
        <p:spPr>
          <a:xfrm>
            <a:off x="6584455" y="1428736"/>
            <a:ext cx="1569661"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専門家</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専門分野の文献だけ見たい</a:t>
            </a:r>
            <a:endParaRPr lang="en-US" altLang="ja-JP" sz="900" dirty="0">
              <a:latin typeface="HG丸ｺﾞｼｯｸM-PRO" pitchFamily="50" charset="-128"/>
              <a:ea typeface="HG丸ｺﾞｼｯｸM-PRO" pitchFamily="50" charset="-128"/>
            </a:endParaRPr>
          </a:p>
        </p:txBody>
      </p:sp>
      <p:sp>
        <p:nvSpPr>
          <p:cNvPr id="121" name="正方形/長方形 120"/>
          <p:cNvSpPr/>
          <p:nvPr/>
        </p:nvSpPr>
        <p:spPr>
          <a:xfrm>
            <a:off x="6545573" y="2071679"/>
            <a:ext cx="1518364"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リサーチャー</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辺りが付けられるので、</a:t>
            </a:r>
            <a:endParaRPr lang="en-US" altLang="ja-JP" sz="900" dirty="0">
              <a:latin typeface="HG丸ｺﾞｼｯｸM-PRO" pitchFamily="50" charset="-128"/>
              <a:ea typeface="HG丸ｺﾞｼｯｸM-PRO" pitchFamily="50" charset="-128"/>
            </a:endParaRPr>
          </a:p>
          <a:p>
            <a:pPr algn="ctr"/>
            <a:r>
              <a:rPr lang="en-US" altLang="ja-JP" sz="900" dirty="0">
                <a:latin typeface="HG丸ｺﾞｼｯｸM-PRO" pitchFamily="50" charset="-128"/>
                <a:ea typeface="HG丸ｺﾞｼｯｸM-PRO" pitchFamily="50" charset="-128"/>
              </a:rPr>
              <a:t>DB</a:t>
            </a:r>
            <a:r>
              <a:rPr lang="ja-JP" altLang="en-US" sz="900" dirty="0">
                <a:latin typeface="HG丸ｺﾞｼｯｸM-PRO" pitchFamily="50" charset="-128"/>
                <a:ea typeface="HG丸ｺﾞｼｯｸM-PRO" pitchFamily="50" charset="-128"/>
              </a:rPr>
              <a:t>を選択して検索したい</a:t>
            </a:r>
            <a:endParaRPr lang="en-US" altLang="ja-JP" sz="900" dirty="0">
              <a:latin typeface="HG丸ｺﾞｼｯｸM-PRO" pitchFamily="50" charset="-128"/>
              <a:ea typeface="HG丸ｺﾞｼｯｸM-PRO" pitchFamily="50" charset="-128"/>
            </a:endParaRPr>
          </a:p>
        </p:txBody>
      </p:sp>
      <p:sp>
        <p:nvSpPr>
          <p:cNvPr id="122" name="正方形/長方形 121"/>
          <p:cNvSpPr/>
          <p:nvPr/>
        </p:nvSpPr>
        <p:spPr>
          <a:xfrm>
            <a:off x="6565613" y="2857496"/>
            <a:ext cx="1569661"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国会議員</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出典が明確な回答がほしい</a:t>
            </a:r>
            <a:endParaRPr lang="en-US" altLang="ja-JP" sz="900" dirty="0">
              <a:latin typeface="HG丸ｺﾞｼｯｸM-PRO" pitchFamily="50" charset="-128"/>
              <a:ea typeface="HG丸ｺﾞｼｯｸM-PRO" pitchFamily="50" charset="-128"/>
            </a:endParaRPr>
          </a:p>
        </p:txBody>
      </p:sp>
      <p:sp>
        <p:nvSpPr>
          <p:cNvPr id="126" name="フローチャート : 代替処理 125"/>
          <p:cNvSpPr/>
          <p:nvPr/>
        </p:nvSpPr>
        <p:spPr>
          <a:xfrm>
            <a:off x="7596198" y="3643314"/>
            <a:ext cx="1643042" cy="3143272"/>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rtlCol="0" anchor="t" anchorCtr="0">
            <a:noAutofit/>
          </a:bodyPr>
          <a:lstStyle/>
          <a:p>
            <a:pPr algn="ctr"/>
            <a:r>
              <a:rPr lang="ja-JP" altLang="en-US" sz="900" dirty="0">
                <a:latin typeface="HG丸ｺﾞｼｯｸM-PRO" pitchFamily="50" charset="-128"/>
                <a:ea typeface="HG丸ｺﾞｼｯｸM-PRO" pitchFamily="50" charset="-128"/>
              </a:rPr>
              <a:t>利用機器</a:t>
            </a:r>
            <a:endParaRPr lang="en-US" altLang="ja-JP" sz="900" dirty="0">
              <a:latin typeface="HG丸ｺﾞｼｯｸM-PRO" pitchFamily="50" charset="-128"/>
              <a:ea typeface="HG丸ｺﾞｼｯｸM-PRO" pitchFamily="50" charset="-128"/>
            </a:endParaRPr>
          </a:p>
        </p:txBody>
      </p:sp>
      <p:sp>
        <p:nvSpPr>
          <p:cNvPr id="127" name="正方形/長方形 126"/>
          <p:cNvSpPr/>
          <p:nvPr/>
        </p:nvSpPr>
        <p:spPr>
          <a:xfrm>
            <a:off x="7688643" y="3999374"/>
            <a:ext cx="817853"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屋内設置</a:t>
            </a:r>
            <a:r>
              <a:rPr lang="en-US" altLang="ja-JP" sz="900" dirty="0">
                <a:latin typeface="HG丸ｺﾞｼｯｸM-PRO" pitchFamily="50" charset="-128"/>
                <a:ea typeface="HG丸ｺﾞｼｯｸM-PRO" pitchFamily="50" charset="-128"/>
              </a:rPr>
              <a:t>PC</a:t>
            </a:r>
          </a:p>
        </p:txBody>
      </p:sp>
      <p:sp>
        <p:nvSpPr>
          <p:cNvPr id="128" name="正方形/長方形 127"/>
          <p:cNvSpPr/>
          <p:nvPr/>
        </p:nvSpPr>
        <p:spPr>
          <a:xfrm>
            <a:off x="7689545" y="4713754"/>
            <a:ext cx="877164"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ネットブック</a:t>
            </a:r>
            <a:endParaRPr lang="en-US" altLang="ja-JP" sz="900" dirty="0">
              <a:latin typeface="HG丸ｺﾞｼｯｸM-PRO" pitchFamily="50" charset="-128"/>
              <a:ea typeface="HG丸ｺﾞｼｯｸM-PRO" pitchFamily="50" charset="-128"/>
            </a:endParaRPr>
          </a:p>
        </p:txBody>
      </p:sp>
      <p:sp>
        <p:nvSpPr>
          <p:cNvPr id="132" name="正方形/長方形 131"/>
          <p:cNvSpPr/>
          <p:nvPr/>
        </p:nvSpPr>
        <p:spPr>
          <a:xfrm>
            <a:off x="7734430" y="5070944"/>
            <a:ext cx="1082349"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スマートフォン</a:t>
            </a:r>
            <a:endParaRPr lang="en-US" altLang="ja-JP" sz="900" dirty="0">
              <a:latin typeface="HG丸ｺﾞｼｯｸM-PRO" pitchFamily="50" charset="-128"/>
              <a:ea typeface="HG丸ｺﾞｼｯｸM-PRO" pitchFamily="50" charset="-128"/>
            </a:endParaRPr>
          </a:p>
          <a:p>
            <a:pPr algn="ctr"/>
            <a:r>
              <a:rPr lang="en-US" altLang="ja-JP" sz="900" dirty="0" err="1">
                <a:latin typeface="HG丸ｺﾞｼｯｸM-PRO" pitchFamily="50" charset="-128"/>
                <a:ea typeface="HG丸ｺﾞｼｯｸM-PRO" pitchFamily="50" charset="-128"/>
              </a:rPr>
              <a:t>iPhone,Android</a:t>
            </a:r>
            <a:endParaRPr lang="en-US" altLang="ja-JP" sz="900" dirty="0">
              <a:latin typeface="HG丸ｺﾞｼｯｸM-PRO" pitchFamily="50" charset="-128"/>
              <a:ea typeface="HG丸ｺﾞｼｯｸM-PRO" pitchFamily="50" charset="-128"/>
            </a:endParaRPr>
          </a:p>
        </p:txBody>
      </p:sp>
      <p:sp>
        <p:nvSpPr>
          <p:cNvPr id="133" name="正方形/長方形 132"/>
          <p:cNvSpPr/>
          <p:nvPr/>
        </p:nvSpPr>
        <p:spPr>
          <a:xfrm>
            <a:off x="7766492" y="5499572"/>
            <a:ext cx="646331" cy="230832"/>
          </a:xfrm>
          <a:prstGeom prst="rect">
            <a:avLst/>
          </a:prstGeom>
        </p:spPr>
        <p:style>
          <a:lnRef idx="1">
            <a:schemeClr val="accent6"/>
          </a:lnRef>
          <a:fillRef idx="2">
            <a:schemeClr val="accent6"/>
          </a:fillRef>
          <a:effectRef idx="1">
            <a:schemeClr val="accent6"/>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携帯電話</a:t>
            </a:r>
            <a:endParaRPr lang="en-US" altLang="ja-JP" sz="900" dirty="0">
              <a:latin typeface="HG丸ｺﾞｼｯｸM-PRO" pitchFamily="50" charset="-128"/>
              <a:ea typeface="HG丸ｺﾞｼｯｸM-PRO" pitchFamily="50" charset="-128"/>
            </a:endParaRPr>
          </a:p>
        </p:txBody>
      </p:sp>
      <p:sp>
        <p:nvSpPr>
          <p:cNvPr id="134" name="正方形/長方形 133"/>
          <p:cNvSpPr/>
          <p:nvPr/>
        </p:nvSpPr>
        <p:spPr>
          <a:xfrm>
            <a:off x="7654175" y="4356564"/>
            <a:ext cx="1632178" cy="2308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家庭用</a:t>
            </a:r>
            <a:r>
              <a:rPr lang="en-US" altLang="ja-JP" sz="900" dirty="0">
                <a:latin typeface="HG丸ｺﾞｼｯｸM-PRO" pitchFamily="50" charset="-128"/>
                <a:ea typeface="HG丸ｺﾞｼｯｸM-PRO" pitchFamily="50" charset="-128"/>
              </a:rPr>
              <a:t>TV</a:t>
            </a:r>
            <a:r>
              <a:rPr lang="ja-JP" altLang="en-US" sz="900" dirty="0" err="1">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家庭用ゲーム機</a:t>
            </a:r>
            <a:endParaRPr lang="en-US" altLang="ja-JP" sz="900" dirty="0">
              <a:latin typeface="HG丸ｺﾞｼｯｸM-PRO" pitchFamily="50" charset="-128"/>
              <a:ea typeface="HG丸ｺﾞｼｯｸM-PRO" pitchFamily="50" charset="-128"/>
            </a:endParaRPr>
          </a:p>
        </p:txBody>
      </p:sp>
      <p:sp>
        <p:nvSpPr>
          <p:cNvPr id="135" name="正方形/長方形 134"/>
          <p:cNvSpPr/>
          <p:nvPr/>
        </p:nvSpPr>
        <p:spPr>
          <a:xfrm>
            <a:off x="7693552" y="5786461"/>
            <a:ext cx="1223412" cy="507831"/>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来館者用</a:t>
            </a:r>
            <a:r>
              <a:rPr lang="en-US" altLang="ja-JP" sz="900" dirty="0">
                <a:latin typeface="HG丸ｺﾞｼｯｸM-PRO" pitchFamily="50" charset="-128"/>
                <a:ea typeface="HG丸ｺﾞｼｯｸM-PRO" pitchFamily="50" charset="-128"/>
              </a:rPr>
              <a:t>PC</a:t>
            </a:r>
          </a:p>
          <a:p>
            <a:pPr algn="ctr"/>
            <a:r>
              <a:rPr lang="ja-JP" altLang="en-US" sz="900" dirty="0">
                <a:latin typeface="HG丸ｺﾞｼｯｸM-PRO" pitchFamily="50" charset="-128"/>
                <a:ea typeface="HG丸ｺﾞｼｯｸM-PRO" pitchFamily="50" charset="-128"/>
              </a:rPr>
              <a:t>タッチパネル、</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キーボード、マウス</a:t>
            </a:r>
            <a:endParaRPr lang="en-US" altLang="ja-JP" sz="900" dirty="0">
              <a:latin typeface="HG丸ｺﾞｼｯｸM-PRO" pitchFamily="50" charset="-128"/>
              <a:ea typeface="HG丸ｺﾞｼｯｸM-PRO" pitchFamily="50" charset="-128"/>
            </a:endParaRPr>
          </a:p>
        </p:txBody>
      </p:sp>
      <p:sp>
        <p:nvSpPr>
          <p:cNvPr id="136" name="正方形/長方形 135"/>
          <p:cNvSpPr/>
          <p:nvPr/>
        </p:nvSpPr>
        <p:spPr>
          <a:xfrm>
            <a:off x="7729622" y="6357958"/>
            <a:ext cx="1107997"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大型タッチパネル</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キオスク端末</a:t>
            </a:r>
            <a:endParaRPr lang="en-US" altLang="ja-JP" sz="900" dirty="0">
              <a:latin typeface="HG丸ｺﾞｼｯｸM-PRO" pitchFamily="50" charset="-128"/>
              <a:ea typeface="HG丸ｺﾞｼｯｸM-PRO" pitchFamily="50" charset="-128"/>
            </a:endParaRPr>
          </a:p>
        </p:txBody>
      </p:sp>
      <p:sp>
        <p:nvSpPr>
          <p:cNvPr id="137" name="円/楕円 136"/>
          <p:cNvSpPr/>
          <p:nvPr/>
        </p:nvSpPr>
        <p:spPr>
          <a:xfrm>
            <a:off x="4381488" y="4000511"/>
            <a:ext cx="3071834" cy="1714511"/>
          </a:xfrm>
          <a:prstGeom prst="ellipse">
            <a:avLst/>
          </a:prstGeom>
          <a:solidFill>
            <a:srgbClr val="FFF6B7"/>
          </a:solid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sz="1600">
              <a:latin typeface="HG丸ｺﾞｼｯｸM-PRO" pitchFamily="50" charset="-128"/>
              <a:ea typeface="HG丸ｺﾞｼｯｸM-PRO" pitchFamily="50" charset="-128"/>
            </a:endParaRPr>
          </a:p>
        </p:txBody>
      </p:sp>
      <p:sp>
        <p:nvSpPr>
          <p:cNvPr id="138" name="円/楕円 137"/>
          <p:cNvSpPr/>
          <p:nvPr/>
        </p:nvSpPr>
        <p:spPr>
          <a:xfrm>
            <a:off x="4238612" y="6000768"/>
            <a:ext cx="3286148" cy="714380"/>
          </a:xfrm>
          <a:prstGeom prst="ellipse">
            <a:avLst/>
          </a:prstGeom>
          <a:solidFill>
            <a:srgbClr val="CCFFCC"/>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sz="1600">
              <a:latin typeface="HG丸ｺﾞｼｯｸM-PRO" pitchFamily="50" charset="-128"/>
              <a:ea typeface="HG丸ｺﾞｼｯｸM-PRO" pitchFamily="50" charset="-128"/>
            </a:endParaRPr>
          </a:p>
        </p:txBody>
      </p:sp>
      <p:sp>
        <p:nvSpPr>
          <p:cNvPr id="139" name="テキスト ボックス 138"/>
          <p:cNvSpPr txBox="1"/>
          <p:nvPr/>
        </p:nvSpPr>
        <p:spPr>
          <a:xfrm>
            <a:off x="5024430" y="4214818"/>
            <a:ext cx="1500198" cy="338554"/>
          </a:xfrm>
          <a:prstGeom prst="rect">
            <a:avLst/>
          </a:prstGeom>
          <a:noFill/>
        </p:spPr>
        <p:txBody>
          <a:bodyPr wrap="square" rtlCol="0">
            <a:spAutoFit/>
          </a:bodyPr>
          <a:lstStyle/>
          <a:p>
            <a:pPr algn="ctr"/>
            <a:r>
              <a:rPr lang="ja-JP" altLang="en-US" sz="1600" dirty="0">
                <a:latin typeface="HG丸ｺﾞｼｯｸM-PRO" pitchFamily="50" charset="-128"/>
                <a:ea typeface="HG丸ｺﾞｼｯｸM-PRO" pitchFamily="50" charset="-128"/>
              </a:rPr>
              <a:t>サービス要件</a:t>
            </a:r>
          </a:p>
        </p:txBody>
      </p:sp>
      <p:cxnSp>
        <p:nvCxnSpPr>
          <p:cNvPr id="140" name="直線矢印コネクタ 139"/>
          <p:cNvCxnSpPr>
            <a:endCxn id="137" idx="1"/>
          </p:cNvCxnSpPr>
          <p:nvPr/>
        </p:nvCxnSpPr>
        <p:spPr>
          <a:xfrm rot="16200000" flipH="1">
            <a:off x="4445156" y="3865399"/>
            <a:ext cx="393960" cy="378424"/>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endCxn id="137" idx="2"/>
          </p:cNvCxnSpPr>
          <p:nvPr/>
        </p:nvCxnSpPr>
        <p:spPr>
          <a:xfrm>
            <a:off x="4095736" y="4750610"/>
            <a:ext cx="285752" cy="107157"/>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89" idx="2"/>
            <a:endCxn id="137" idx="0"/>
          </p:cNvCxnSpPr>
          <p:nvPr/>
        </p:nvCxnSpPr>
        <p:spPr>
          <a:xfrm rot="16200000" flipH="1">
            <a:off x="5453058" y="3536157"/>
            <a:ext cx="428628" cy="500066"/>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8" idx="2"/>
          </p:cNvCxnSpPr>
          <p:nvPr/>
        </p:nvCxnSpPr>
        <p:spPr>
          <a:xfrm rot="5400000">
            <a:off x="6524627" y="3214690"/>
            <a:ext cx="428630" cy="1143008"/>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137" idx="7"/>
          </p:cNvCxnSpPr>
          <p:nvPr/>
        </p:nvCxnSpPr>
        <p:spPr>
          <a:xfrm rot="10800000" flipV="1">
            <a:off x="7003464" y="3357560"/>
            <a:ext cx="1449996" cy="894028"/>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endCxn id="137" idx="6"/>
          </p:cNvCxnSpPr>
          <p:nvPr/>
        </p:nvCxnSpPr>
        <p:spPr>
          <a:xfrm rot="10800000" flipV="1">
            <a:off x="7453322" y="4786328"/>
            <a:ext cx="142876" cy="71432"/>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4" name="正方形/長方形 173"/>
          <p:cNvSpPr/>
          <p:nvPr/>
        </p:nvSpPr>
        <p:spPr>
          <a:xfrm>
            <a:off x="4401736" y="4500570"/>
            <a:ext cx="2492991"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全てのインターネット情報を検索対象とする</a:t>
            </a:r>
            <a:endParaRPr lang="en-US" altLang="ja-JP" sz="900" dirty="0">
              <a:latin typeface="HG丸ｺﾞｼｯｸM-PRO" pitchFamily="50" charset="-128"/>
              <a:ea typeface="HG丸ｺﾞｼｯｸM-PRO" pitchFamily="50" charset="-128"/>
            </a:endParaRPr>
          </a:p>
        </p:txBody>
      </p:sp>
      <p:sp>
        <p:nvSpPr>
          <p:cNvPr id="176" name="正方形/長方形 175"/>
          <p:cNvSpPr/>
          <p:nvPr/>
        </p:nvSpPr>
        <p:spPr>
          <a:xfrm>
            <a:off x="4303953" y="4786322"/>
            <a:ext cx="3531737"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目的、環境、スキルに応じて、あらかじめ絞り込めるようにする</a:t>
            </a:r>
            <a:endParaRPr lang="en-US" altLang="ja-JP" sz="900" dirty="0">
              <a:latin typeface="HG丸ｺﾞｼｯｸM-PRO" pitchFamily="50" charset="-128"/>
              <a:ea typeface="HG丸ｺﾞｼｯｸM-PRO" pitchFamily="50" charset="-128"/>
            </a:endParaRPr>
          </a:p>
        </p:txBody>
      </p:sp>
      <p:sp>
        <p:nvSpPr>
          <p:cNvPr id="177" name="正方形/長方形 176"/>
          <p:cNvSpPr/>
          <p:nvPr/>
        </p:nvSpPr>
        <p:spPr>
          <a:xfrm>
            <a:off x="4478679" y="5072074"/>
            <a:ext cx="2031326"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目的に近いものを優先的に表示する</a:t>
            </a:r>
            <a:endParaRPr lang="en-US" altLang="ja-JP" sz="900" dirty="0">
              <a:latin typeface="HG丸ｺﾞｼｯｸM-PRO" pitchFamily="50" charset="-128"/>
              <a:ea typeface="HG丸ｺﾞｼｯｸM-PRO" pitchFamily="50" charset="-128"/>
            </a:endParaRPr>
          </a:p>
        </p:txBody>
      </p:sp>
      <p:sp>
        <p:nvSpPr>
          <p:cNvPr id="179" name="正方形/長方形 178"/>
          <p:cNvSpPr/>
          <p:nvPr/>
        </p:nvSpPr>
        <p:spPr>
          <a:xfrm>
            <a:off x="4344832" y="5357826"/>
            <a:ext cx="2723823" cy="230832"/>
          </a:xfrm>
          <a:prstGeom prst="rect">
            <a:avLst/>
          </a:prstGeom>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ja-JP" altLang="en-US" sz="900" dirty="0">
                <a:latin typeface="HG丸ｺﾞｼｯｸM-PRO" pitchFamily="50" charset="-128"/>
                <a:ea typeface="HG丸ｺﾞｼｯｸM-PRO" pitchFamily="50" charset="-128"/>
              </a:rPr>
              <a:t>ヒットするものがなくても、次の手段を提示する</a:t>
            </a:r>
            <a:endParaRPr lang="en-US" altLang="ja-JP" sz="900" dirty="0">
              <a:latin typeface="HG丸ｺﾞｼｯｸM-PRO" pitchFamily="50" charset="-128"/>
              <a:ea typeface="HG丸ｺﾞｼｯｸM-PRO" pitchFamily="50" charset="-128"/>
            </a:endParaRPr>
          </a:p>
        </p:txBody>
      </p:sp>
      <p:cxnSp>
        <p:nvCxnSpPr>
          <p:cNvPr id="182" name="直線矢印コネクタ 181"/>
          <p:cNvCxnSpPr>
            <a:stCxn id="137" idx="4"/>
            <a:endCxn id="138" idx="0"/>
          </p:cNvCxnSpPr>
          <p:nvPr/>
        </p:nvCxnSpPr>
        <p:spPr>
          <a:xfrm rot="5400000">
            <a:off x="5756674" y="5840036"/>
            <a:ext cx="285753" cy="35719"/>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952992" y="6072213"/>
            <a:ext cx="1785950" cy="584775"/>
          </a:xfrm>
          <a:prstGeom prst="rect">
            <a:avLst/>
          </a:prstGeom>
          <a:noFill/>
        </p:spPr>
        <p:txBody>
          <a:bodyPr wrap="square" rtlCol="0">
            <a:spAutoFit/>
          </a:bodyPr>
          <a:lstStyle/>
          <a:p>
            <a:pPr algn="ctr"/>
            <a:r>
              <a:rPr lang="ja-JP" altLang="en-US" sz="1600" dirty="0">
                <a:latin typeface="HG丸ｺﾞｼｯｸM-PRO" pitchFamily="50" charset="-128"/>
                <a:ea typeface="HG丸ｺﾞｼｯｸM-PRO" pitchFamily="50" charset="-128"/>
              </a:rPr>
              <a:t>システム化要件</a:t>
            </a:r>
            <a:endParaRPr lang="en-US" altLang="ja-JP" sz="1600" dirty="0">
              <a:latin typeface="HG丸ｺﾞｼｯｸM-PRO" pitchFamily="50" charset="-128"/>
              <a:ea typeface="HG丸ｺﾞｼｯｸM-PRO" pitchFamily="50" charset="-128"/>
            </a:endParaRPr>
          </a:p>
          <a:p>
            <a:pPr algn="ctr"/>
            <a:r>
              <a:rPr lang="ja-JP" altLang="en-US" sz="1600" dirty="0">
                <a:latin typeface="HG丸ｺﾞｼｯｸM-PRO" pitchFamily="50" charset="-128"/>
                <a:ea typeface="HG丸ｺﾞｼｯｸM-PRO" pitchFamily="50" charset="-128"/>
              </a:rPr>
              <a:t>（実現化方法）</a:t>
            </a:r>
          </a:p>
        </p:txBody>
      </p:sp>
      <p:sp>
        <p:nvSpPr>
          <p:cNvPr id="53" name="フッター プレースホルダ 52"/>
          <p:cNvSpPr>
            <a:spLocks noGrp="1"/>
          </p:cNvSpPr>
          <p:nvPr>
            <p:ph type="ftr" sz="quarter" idx="11"/>
          </p:nvPr>
        </p:nvSpPr>
        <p:spPr/>
        <p:txBody>
          <a:bodyPr/>
          <a:lstStyle/>
          <a:p>
            <a:r>
              <a:rPr kumimoji="0" lang="en-US" smtClean="0">
                <a:latin typeface="HG丸ｺﾞｼｯｸM-PRO" pitchFamily="50" charset="-128"/>
                <a:ea typeface="HG丸ｺﾞｼｯｸM-PRO" pitchFamily="50" charset="-128"/>
              </a:rPr>
              <a:t>National Diet Library (NDL)</a:t>
            </a:r>
            <a:endParaRPr kumimoji="0" lang="en-US">
              <a:latin typeface="HG丸ｺﾞｼｯｸM-PRO" pitchFamily="50" charset="-128"/>
              <a:ea typeface="HG丸ｺﾞｼｯｸM-PRO" pitchFamily="50" charset="-128"/>
            </a:endParaRPr>
          </a:p>
        </p:txBody>
      </p:sp>
      <p:sp>
        <p:nvSpPr>
          <p:cNvPr id="55" name="スライド番号プレースホルダ 54"/>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3</a:t>
            </a:fld>
            <a:endParaRPr kumimoji="0" lang="en-US">
              <a:latin typeface="HG丸ｺﾞｼｯｸM-PRO" pitchFamily="50" charset="-128"/>
              <a:ea typeface="HG丸ｺﾞｼｯｸM-PRO" pitchFamily="50" charset="-128"/>
            </a:endParaRPr>
          </a:p>
        </p:txBody>
      </p:sp>
      <p:sp>
        <p:nvSpPr>
          <p:cNvPr id="54" name="日付プレースホルダ 53"/>
          <p:cNvSpPr>
            <a:spLocks noGrp="1"/>
          </p:cNvSpPr>
          <p:nvPr>
            <p:ph type="dt" sz="half" idx="10"/>
          </p:nvPr>
        </p:nvSpPr>
        <p:spPr/>
        <p:txBody>
          <a:bodyPr/>
          <a:lstStyle/>
          <a:p>
            <a:r>
              <a:rPr lang="en-US" altLang="ja-JP" smtClean="0">
                <a:latin typeface="HG丸ｺﾞｼｯｸM-PRO" pitchFamily="50" charset="-128"/>
                <a:ea typeface="HG丸ｺﾞｼｯｸM-PRO" pitchFamily="50" charset="-128"/>
              </a:rPr>
              <a:t>2010/12/11</a:t>
            </a:r>
            <a:endParaRPr 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180935960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normAutofit/>
          </a:bodyPr>
          <a:lstStyle/>
          <a:p>
            <a:r>
              <a:rPr lang="ja-JP" altLang="en-US" sz="3600" dirty="0" smtClean="0"/>
              <a:t>政府標準ガイドラインに沿ったシステム構築と運用</a:t>
            </a:r>
            <a:r>
              <a:rPr lang="en-US" altLang="ja-JP" sz="3600" dirty="0" smtClean="0"/>
              <a:t/>
            </a:r>
            <a:br>
              <a:rPr lang="en-US" altLang="ja-JP" sz="3600" dirty="0" smtClean="0"/>
            </a:br>
            <a:r>
              <a:rPr lang="en-US" altLang="ja-JP" sz="3600" dirty="0" smtClean="0"/>
              <a:t>【</a:t>
            </a:r>
            <a:r>
              <a:rPr lang="ja-JP" altLang="en-US" sz="3600" dirty="0" smtClean="0"/>
              <a:t>一般論</a:t>
            </a:r>
            <a:r>
              <a:rPr lang="en-US" altLang="ja-JP" sz="3600" dirty="0" smtClean="0"/>
              <a:t>】</a:t>
            </a:r>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30</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9623123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総論</a:t>
            </a:r>
            <a:endParaRPr kumimoji="1" lang="ja-JP" altLang="en-US" dirty="0"/>
          </a:p>
        </p:txBody>
      </p:sp>
      <p:sp>
        <p:nvSpPr>
          <p:cNvPr id="4" name="コンテンツ プレースホルダー 3"/>
          <p:cNvSpPr>
            <a:spLocks noGrp="1"/>
          </p:cNvSpPr>
          <p:nvPr>
            <p:ph idx="1"/>
          </p:nvPr>
        </p:nvSpPr>
        <p:spPr>
          <a:xfrm>
            <a:off x="838200" y="965200"/>
            <a:ext cx="10515600" cy="5667094"/>
          </a:xfrm>
        </p:spPr>
        <p:txBody>
          <a:bodyPr>
            <a:normAutofit/>
          </a:bodyPr>
          <a:lstStyle/>
          <a:p>
            <a:r>
              <a:rPr lang="en-US" altLang="ja-JP" sz="3200" dirty="0"/>
              <a:t>IT</a:t>
            </a:r>
            <a:r>
              <a:rPr lang="ja-JP" altLang="ja-JP" sz="3200" dirty="0"/>
              <a:t>を活用し、行政サービスの利便性の向上並びに行政運営の効率性及び透明性の向上を実現する電子政府の構築が喫緊の課題</a:t>
            </a:r>
          </a:p>
          <a:p>
            <a:r>
              <a:rPr lang="ja-JP" altLang="ja-JP" sz="3200" dirty="0"/>
              <a:t>業務の効率化及び高度化、情報セキュリティを含む情報システムの運用リスクへの適切な対応等、具体的な取組を政府横断的に進める</a:t>
            </a:r>
          </a:p>
          <a:p>
            <a:r>
              <a:rPr lang="ja-JP" altLang="ja-JP" sz="3200" dirty="0"/>
              <a:t>政府情報システムの標準的な整備及び管理について、その手続・手順に関する基本的な方針及び事項並びに政府内の各組織の役割等を定める体系的な政府共通のルールとして、「政府情報システムの整備及び管理に関する標準ガイドライン」（以下「本ガイドライン」という。）を策定する。</a:t>
            </a:r>
          </a:p>
          <a:p>
            <a:pPr marL="0" indent="0">
              <a:buNone/>
            </a:pPr>
            <a:endParaRPr kumimoji="1" lang="ja-JP" altLang="en-US" sz="3200" dirty="0"/>
          </a:p>
        </p:txBody>
      </p:sp>
    </p:spTree>
    <p:extLst>
      <p:ext uri="{BB962C8B-B14F-4D97-AF65-F5344CB8AC3E}">
        <p14:creationId xmlns:p14="http://schemas.microsoft.com/office/powerpoint/2010/main" val="460404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全体構成</a:t>
            </a:r>
            <a:endParaRPr kumimoji="1" lang="ja-JP" altLang="en-US" dirty="0"/>
          </a:p>
        </p:txBody>
      </p:sp>
      <p:sp>
        <p:nvSpPr>
          <p:cNvPr id="9" name="コンテンツ プレースホルダー 8"/>
          <p:cNvSpPr>
            <a:spLocks noGrp="1"/>
          </p:cNvSpPr>
          <p:nvPr>
            <p:ph sz="half" idx="1"/>
          </p:nvPr>
        </p:nvSpPr>
        <p:spPr/>
        <p:txBody>
          <a:bodyPr>
            <a:normAutofit fontScale="70000" lnSpcReduction="20000"/>
          </a:bodyPr>
          <a:lstStyle/>
          <a:p>
            <a:r>
              <a:rPr lang="en-US" altLang="ja-JP" dirty="0"/>
              <a:t>1.1.	</a:t>
            </a:r>
            <a:r>
              <a:rPr lang="ja-JP" altLang="en-US" dirty="0"/>
              <a:t>組織体制</a:t>
            </a:r>
          </a:p>
          <a:p>
            <a:r>
              <a:rPr lang="en-US" altLang="ja-JP" dirty="0"/>
              <a:t>1.2.	</a:t>
            </a:r>
            <a:r>
              <a:rPr lang="ja-JP" altLang="en-US" dirty="0"/>
              <a:t>人材の育成・確保</a:t>
            </a:r>
          </a:p>
          <a:p>
            <a:r>
              <a:rPr lang="en-US" altLang="ja-JP" dirty="0" smtClean="0"/>
              <a:t>1.3</a:t>
            </a:r>
            <a:r>
              <a:rPr lang="en-US" altLang="ja-JP" dirty="0"/>
              <a:t>.	</a:t>
            </a:r>
            <a:r>
              <a:rPr lang="ja-JP" altLang="en-US" dirty="0"/>
              <a:t>ＩＴマネジメントの全体像</a:t>
            </a:r>
          </a:p>
          <a:p>
            <a:r>
              <a:rPr lang="en-US" altLang="ja-JP" dirty="0"/>
              <a:t>1.4.	</a:t>
            </a:r>
            <a:r>
              <a:rPr lang="ja-JP" altLang="en-US" dirty="0"/>
              <a:t>プロジェクトの管理</a:t>
            </a:r>
          </a:p>
          <a:p>
            <a:r>
              <a:rPr lang="en-US" altLang="ja-JP" dirty="0"/>
              <a:t>1.5.	</a:t>
            </a:r>
            <a:r>
              <a:rPr lang="ja-JP" altLang="en-US" dirty="0"/>
              <a:t>予算要求</a:t>
            </a:r>
          </a:p>
          <a:p>
            <a:r>
              <a:rPr lang="en-US" altLang="ja-JP" dirty="0"/>
              <a:t>1.6.	</a:t>
            </a:r>
            <a:r>
              <a:rPr lang="ja-JP" altLang="en-US" dirty="0"/>
              <a:t>業務の見直し</a:t>
            </a:r>
          </a:p>
          <a:p>
            <a:r>
              <a:rPr lang="en-US" altLang="ja-JP" dirty="0"/>
              <a:t>1.7.	</a:t>
            </a:r>
            <a:r>
              <a:rPr lang="ja-JP" altLang="en-US" dirty="0"/>
              <a:t>要件定義の準備</a:t>
            </a:r>
          </a:p>
          <a:p>
            <a:r>
              <a:rPr lang="en-US" altLang="ja-JP" dirty="0"/>
              <a:t>1.8.	</a:t>
            </a:r>
            <a:r>
              <a:rPr lang="ja-JP" altLang="en-US" dirty="0"/>
              <a:t>要件定義</a:t>
            </a:r>
          </a:p>
          <a:p>
            <a:r>
              <a:rPr lang="en-US" altLang="ja-JP" dirty="0"/>
              <a:t>1.9.	</a:t>
            </a:r>
            <a:r>
              <a:rPr lang="ja-JP" altLang="en-US" dirty="0"/>
              <a:t>調達の計画</a:t>
            </a:r>
          </a:p>
          <a:p>
            <a:r>
              <a:rPr lang="en-US" altLang="ja-JP" dirty="0"/>
              <a:t>1.10.	</a:t>
            </a:r>
            <a:r>
              <a:rPr lang="ja-JP" altLang="en-US" dirty="0"/>
              <a:t>調達仕様書の作成等</a:t>
            </a:r>
          </a:p>
          <a:p>
            <a:r>
              <a:rPr lang="en-US" altLang="ja-JP" dirty="0"/>
              <a:t>1.11.	</a:t>
            </a:r>
            <a:r>
              <a:rPr lang="ja-JP" altLang="en-US" dirty="0"/>
              <a:t>ＲＦＰ・公告</a:t>
            </a:r>
          </a:p>
          <a:p>
            <a:r>
              <a:rPr lang="en-US" altLang="ja-JP" dirty="0"/>
              <a:t>1.12.	</a:t>
            </a:r>
            <a:r>
              <a:rPr lang="ja-JP" altLang="en-US" dirty="0"/>
              <a:t>審査</a:t>
            </a:r>
          </a:p>
          <a:p>
            <a:r>
              <a:rPr lang="en-US" altLang="ja-JP" dirty="0"/>
              <a:t>1.13.	</a:t>
            </a:r>
            <a:r>
              <a:rPr lang="ja-JP" altLang="en-US" dirty="0"/>
              <a:t>入開札</a:t>
            </a:r>
          </a:p>
          <a:p>
            <a:r>
              <a:rPr lang="en-US" altLang="ja-JP" dirty="0"/>
              <a:t>1.14.	</a:t>
            </a:r>
            <a:r>
              <a:rPr lang="ja-JP" altLang="en-US" dirty="0"/>
              <a:t>契約</a:t>
            </a:r>
          </a:p>
          <a:p>
            <a:r>
              <a:rPr lang="en-US" altLang="ja-JP" dirty="0"/>
              <a:t>1.15.	</a:t>
            </a:r>
            <a:r>
              <a:rPr lang="ja-JP" altLang="en-US" dirty="0"/>
              <a:t>設計・開発</a:t>
            </a:r>
          </a:p>
          <a:p>
            <a:endParaRPr kumimoji="1" lang="ja-JP" altLang="en-US" dirty="0"/>
          </a:p>
        </p:txBody>
      </p:sp>
      <p:sp>
        <p:nvSpPr>
          <p:cNvPr id="10" name="コンテンツ プレースホルダー 9"/>
          <p:cNvSpPr>
            <a:spLocks noGrp="1"/>
          </p:cNvSpPr>
          <p:nvPr>
            <p:ph sz="half" idx="2"/>
          </p:nvPr>
        </p:nvSpPr>
        <p:spPr/>
        <p:txBody>
          <a:bodyPr>
            <a:normAutofit fontScale="70000" lnSpcReduction="20000"/>
          </a:bodyPr>
          <a:lstStyle/>
          <a:p>
            <a:r>
              <a:rPr lang="en-US" altLang="ja-JP" dirty="0" smtClean="0"/>
              <a:t>1.16</a:t>
            </a:r>
            <a:r>
              <a:rPr lang="en-US" altLang="ja-JP" dirty="0"/>
              <a:t>.	</a:t>
            </a:r>
            <a:r>
              <a:rPr lang="ja-JP" altLang="en-US" dirty="0"/>
              <a:t>設計・開発工程に入る前の要件定義の内容の調整・確定</a:t>
            </a:r>
          </a:p>
          <a:p>
            <a:r>
              <a:rPr lang="en-US" altLang="ja-JP" dirty="0"/>
              <a:t>1.17.	</a:t>
            </a:r>
            <a:r>
              <a:rPr lang="ja-JP" altLang="en-US" dirty="0"/>
              <a:t>設計</a:t>
            </a:r>
          </a:p>
          <a:p>
            <a:r>
              <a:rPr lang="en-US" altLang="ja-JP" dirty="0"/>
              <a:t>1.18.	</a:t>
            </a:r>
            <a:r>
              <a:rPr lang="ja-JP" altLang="en-US" dirty="0"/>
              <a:t>開発・テスト</a:t>
            </a:r>
          </a:p>
          <a:p>
            <a:r>
              <a:rPr lang="en-US" altLang="ja-JP" dirty="0"/>
              <a:t>1.19.	</a:t>
            </a:r>
            <a:r>
              <a:rPr lang="ja-JP" altLang="en-US" dirty="0"/>
              <a:t>情報システムの本番移行</a:t>
            </a:r>
          </a:p>
          <a:p>
            <a:r>
              <a:rPr lang="en-US" altLang="ja-JP" dirty="0"/>
              <a:t>1.20.	</a:t>
            </a:r>
            <a:r>
              <a:rPr lang="ja-JP" altLang="en-US" dirty="0"/>
              <a:t>引継ぎ</a:t>
            </a:r>
          </a:p>
          <a:p>
            <a:r>
              <a:rPr lang="en-US" altLang="ja-JP" dirty="0"/>
              <a:t>1.21.	</a:t>
            </a:r>
            <a:r>
              <a:rPr lang="ja-JP" altLang="en-US" dirty="0"/>
              <a:t>検査（検収）・納品管理</a:t>
            </a:r>
          </a:p>
          <a:p>
            <a:r>
              <a:rPr lang="en-US" altLang="ja-JP" dirty="0"/>
              <a:t>1.22.	</a:t>
            </a:r>
            <a:r>
              <a:rPr lang="ja-JP" altLang="en-US" dirty="0"/>
              <a:t>業務の運営開始</a:t>
            </a:r>
          </a:p>
          <a:p>
            <a:r>
              <a:rPr lang="en-US" altLang="ja-JP" dirty="0"/>
              <a:t>1.23.	</a:t>
            </a:r>
            <a:r>
              <a:rPr lang="ja-JP" altLang="en-US" dirty="0"/>
              <a:t>運営の定着</a:t>
            </a:r>
          </a:p>
          <a:p>
            <a:r>
              <a:rPr lang="en-US" altLang="ja-JP" dirty="0"/>
              <a:t>1.24.	</a:t>
            </a:r>
            <a:r>
              <a:rPr lang="ja-JP" altLang="en-US" dirty="0"/>
              <a:t>日常運営における業務改善</a:t>
            </a:r>
          </a:p>
          <a:p>
            <a:r>
              <a:rPr lang="en-US" altLang="ja-JP" dirty="0"/>
              <a:t>1.25.	</a:t>
            </a:r>
            <a:r>
              <a:rPr lang="ja-JP" altLang="en-US" dirty="0"/>
              <a:t>運用開始前の準備</a:t>
            </a:r>
          </a:p>
          <a:p>
            <a:r>
              <a:rPr lang="en-US" altLang="ja-JP" dirty="0"/>
              <a:t>1.26.	</a:t>
            </a:r>
            <a:r>
              <a:rPr lang="ja-JP" altLang="en-US" dirty="0"/>
              <a:t>運用の実施</a:t>
            </a:r>
          </a:p>
          <a:p>
            <a:r>
              <a:rPr lang="en-US" altLang="ja-JP" dirty="0"/>
              <a:t>1.27.	</a:t>
            </a:r>
            <a:r>
              <a:rPr lang="ja-JP" altLang="en-US" dirty="0"/>
              <a:t>保守の実施</a:t>
            </a:r>
          </a:p>
          <a:p>
            <a:r>
              <a:rPr lang="en-US" altLang="ja-JP" dirty="0"/>
              <a:t>1.28.	</a:t>
            </a:r>
            <a:r>
              <a:rPr lang="ja-JP" altLang="en-US" dirty="0"/>
              <a:t>システム監査の実施</a:t>
            </a:r>
          </a:p>
          <a:p>
            <a:r>
              <a:rPr lang="en-US" altLang="ja-JP" dirty="0"/>
              <a:t>1.29.	</a:t>
            </a:r>
            <a:r>
              <a:rPr lang="ja-JP" altLang="en-US" dirty="0"/>
              <a:t>情報システムの見直し又は廃止</a:t>
            </a:r>
          </a:p>
          <a:p>
            <a:endParaRPr lang="ja-JP" altLang="en-US" dirty="0"/>
          </a:p>
          <a:p>
            <a:endParaRPr kumimoji="1" lang="ja-JP" altLang="en-US" dirty="0"/>
          </a:p>
        </p:txBody>
      </p:sp>
      <p:cxnSp>
        <p:nvCxnSpPr>
          <p:cNvPr id="5" name="直線コネクタ 4"/>
          <p:cNvCxnSpPr/>
          <p:nvPr/>
        </p:nvCxnSpPr>
        <p:spPr>
          <a:xfrm>
            <a:off x="3838575" y="10552113"/>
            <a:ext cx="0" cy="762000"/>
          </a:xfrm>
          <a:prstGeom prst="line">
            <a:avLst/>
          </a:prstGeom>
          <a:ln w="6350"/>
        </p:spPr>
        <p:style>
          <a:lnRef idx="1">
            <a:schemeClr val="dk1"/>
          </a:lnRef>
          <a:fillRef idx="0">
            <a:schemeClr val="dk1"/>
          </a:fillRef>
          <a:effectRef idx="0">
            <a:schemeClr val="dk1"/>
          </a:effectRef>
          <a:fontRef idx="minor">
            <a:schemeClr val="tx1"/>
          </a:fontRef>
        </p:style>
      </p:cxnSp>
      <p:cxnSp>
        <p:nvCxnSpPr>
          <p:cNvPr id="6" name="直線コネクタ 5"/>
          <p:cNvCxnSpPr/>
          <p:nvPr/>
        </p:nvCxnSpPr>
        <p:spPr>
          <a:xfrm>
            <a:off x="3838575" y="11771313"/>
            <a:ext cx="0" cy="152400"/>
          </a:xfrm>
          <a:prstGeom prst="line">
            <a:avLst/>
          </a:prstGeom>
          <a:ln w="6350"/>
        </p:spPr>
        <p:style>
          <a:lnRef idx="1">
            <a:schemeClr val="dk1"/>
          </a:lnRef>
          <a:fillRef idx="0">
            <a:schemeClr val="dk1"/>
          </a:fillRef>
          <a:effectRef idx="0">
            <a:schemeClr val="dk1"/>
          </a:effectRef>
          <a:fontRef idx="minor">
            <a:schemeClr val="tx1"/>
          </a:fontRef>
        </p:style>
      </p:cxnSp>
      <p:cxnSp>
        <p:nvCxnSpPr>
          <p:cNvPr id="7" name="直線コネクタ 6"/>
          <p:cNvCxnSpPr/>
          <p:nvPr/>
        </p:nvCxnSpPr>
        <p:spPr>
          <a:xfrm>
            <a:off x="3838575" y="3846513"/>
            <a:ext cx="0" cy="152400"/>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922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ＩＴ</a:t>
            </a:r>
            <a:r>
              <a:rPr lang="ja-JP" altLang="en-US" dirty="0"/>
              <a:t>ガバナンスの全体像</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5260" y="965200"/>
            <a:ext cx="8854633" cy="5892800"/>
          </a:xfrm>
          <a:prstGeom prst="rect">
            <a:avLst/>
          </a:prstGeom>
          <a:noFill/>
          <a:ln>
            <a:noFill/>
          </a:ln>
        </p:spPr>
      </p:pic>
    </p:spTree>
    <p:extLst>
      <p:ext uri="{BB962C8B-B14F-4D97-AF65-F5344CB8AC3E}">
        <p14:creationId xmlns:p14="http://schemas.microsoft.com/office/powerpoint/2010/main" val="1649141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標準ガイドラインの主なポイント</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5" y="1857375"/>
            <a:ext cx="4095750" cy="3143250"/>
          </a:xfrm>
          <a:prstGeom prst="rect">
            <a:avLst/>
          </a:prstGeom>
        </p:spPr>
      </p:pic>
      <p:sp>
        <p:nvSpPr>
          <p:cNvPr id="4" name="正方形/長方形 3"/>
          <p:cNvSpPr/>
          <p:nvPr/>
        </p:nvSpPr>
        <p:spPr>
          <a:xfrm>
            <a:off x="3145654" y="5227598"/>
            <a:ext cx="6096000" cy="646331"/>
          </a:xfrm>
          <a:prstGeom prst="rect">
            <a:avLst/>
          </a:prstGeom>
        </p:spPr>
        <p:txBody>
          <a:bodyPr>
            <a:spAutoFit/>
          </a:bodyPr>
          <a:lstStyle/>
          <a:p>
            <a:r>
              <a:rPr lang="ja-JP" altLang="en-US" dirty="0"/>
              <a:t>出所</a:t>
            </a:r>
            <a:r>
              <a:rPr lang="en-US" altLang="ja-JP" dirty="0"/>
              <a:t>: </a:t>
            </a:r>
            <a:r>
              <a:rPr lang="ja-JP" altLang="en-US" dirty="0">
                <a:hlinkClick r:id="rId3"/>
              </a:rPr>
              <a:t>総務省・内閣官房による民間事業者向け説明会資料</a:t>
            </a:r>
            <a:r>
              <a:rPr lang="ja-JP" altLang="en-US" dirty="0"/>
              <a:t>を基に三菱総合研究所作成より</a:t>
            </a:r>
          </a:p>
        </p:txBody>
      </p:sp>
    </p:spTree>
    <p:extLst>
      <p:ext uri="{BB962C8B-B14F-4D97-AF65-F5344CB8AC3E}">
        <p14:creationId xmlns:p14="http://schemas.microsoft.com/office/powerpoint/2010/main" val="3984166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要件定義と前後の工程との関係 </a:t>
            </a:r>
            <a:endParaRPr kumimoji="1" lang="ja-JP" altLang="en-US" dirty="0"/>
          </a:p>
        </p:txBody>
      </p:sp>
      <p:pic>
        <p:nvPicPr>
          <p:cNvPr id="3" name="図 2"/>
          <p:cNvPicPr>
            <a:picLocks noChangeAspect="1"/>
          </p:cNvPicPr>
          <p:nvPr/>
        </p:nvPicPr>
        <p:blipFill>
          <a:blip r:embed="rId2"/>
          <a:stretch>
            <a:fillRect/>
          </a:stretch>
        </p:blipFill>
        <p:spPr>
          <a:xfrm>
            <a:off x="857250" y="1519237"/>
            <a:ext cx="10477500" cy="3819525"/>
          </a:xfrm>
          <a:prstGeom prst="rect">
            <a:avLst/>
          </a:prstGeom>
        </p:spPr>
      </p:pic>
      <p:sp>
        <p:nvSpPr>
          <p:cNvPr id="4" name="正方形/長方形 3"/>
          <p:cNvSpPr/>
          <p:nvPr/>
        </p:nvSpPr>
        <p:spPr>
          <a:xfrm>
            <a:off x="2089211" y="5726368"/>
            <a:ext cx="8839199" cy="400110"/>
          </a:xfrm>
          <a:prstGeom prst="rect">
            <a:avLst/>
          </a:prstGeom>
        </p:spPr>
        <p:txBody>
          <a:bodyPr wrap="square">
            <a:spAutoFit/>
          </a:bodyPr>
          <a:lstStyle/>
          <a:p>
            <a:r>
              <a:rPr lang="ja-JP" altLang="en-US" sz="2000" dirty="0" smtClean="0">
                <a:solidFill>
                  <a:srgbClr val="000000"/>
                </a:solidFill>
                <a:latin typeface="ＭＳu."/>
              </a:rPr>
              <a:t> </a:t>
            </a:r>
            <a:r>
              <a:rPr lang="en-US" altLang="ja-JP" sz="2000" dirty="0">
                <a:solidFill>
                  <a:srgbClr val="000000"/>
                </a:solidFill>
                <a:latin typeface="ＭＳu."/>
              </a:rPr>
              <a:t>【</a:t>
            </a:r>
            <a:r>
              <a:rPr lang="ja-JP" altLang="en-US" sz="2000" dirty="0" smtClean="0">
                <a:solidFill>
                  <a:srgbClr val="000000"/>
                </a:solidFill>
                <a:latin typeface="ＭＳu."/>
              </a:rPr>
              <a:t>引用</a:t>
            </a:r>
            <a:r>
              <a:rPr lang="en-US" altLang="ja-JP" sz="2000" dirty="0" smtClean="0">
                <a:solidFill>
                  <a:srgbClr val="000000"/>
                </a:solidFill>
                <a:latin typeface="ＭＳu."/>
              </a:rPr>
              <a:t>】</a:t>
            </a:r>
            <a:r>
              <a:rPr lang="ja-JP" altLang="en-US" dirty="0" smtClean="0">
                <a:solidFill>
                  <a:srgbClr val="000000"/>
                </a:solidFill>
                <a:latin typeface="ＭＳu."/>
              </a:rPr>
              <a:t>政府</a:t>
            </a:r>
            <a:r>
              <a:rPr lang="ja-JP" altLang="en-US" dirty="0">
                <a:solidFill>
                  <a:srgbClr val="000000"/>
                </a:solidFill>
                <a:latin typeface="ＭＳu."/>
              </a:rPr>
              <a:t>情報システムの整備及び管理に関する標準ガイドライン実務手引書 </a:t>
            </a:r>
            <a:endParaRPr lang="ja-JP" altLang="en-US" dirty="0"/>
          </a:p>
        </p:txBody>
      </p:sp>
    </p:spTree>
    <p:extLst>
      <p:ext uri="{BB962C8B-B14F-4D97-AF65-F5344CB8AC3E}">
        <p14:creationId xmlns:p14="http://schemas.microsoft.com/office/powerpoint/2010/main" val="1340442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非機能要件の整理方法イメージ </a:t>
            </a:r>
            <a:endParaRPr kumimoji="1" lang="ja-JP" altLang="en-US" dirty="0"/>
          </a:p>
        </p:txBody>
      </p:sp>
      <p:pic>
        <p:nvPicPr>
          <p:cNvPr id="3" name="図 2"/>
          <p:cNvPicPr>
            <a:picLocks noChangeAspect="1"/>
          </p:cNvPicPr>
          <p:nvPr/>
        </p:nvPicPr>
        <p:blipFill>
          <a:blip r:embed="rId2"/>
          <a:stretch>
            <a:fillRect/>
          </a:stretch>
        </p:blipFill>
        <p:spPr>
          <a:xfrm>
            <a:off x="1133475" y="752475"/>
            <a:ext cx="9925050" cy="5353050"/>
          </a:xfrm>
          <a:prstGeom prst="rect">
            <a:avLst/>
          </a:prstGeom>
        </p:spPr>
      </p:pic>
    </p:spTree>
    <p:extLst>
      <p:ext uri="{BB962C8B-B14F-4D97-AF65-F5344CB8AC3E}">
        <p14:creationId xmlns:p14="http://schemas.microsoft.com/office/powerpoint/2010/main" val="1442603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039518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工程レビューのタイミングと主な観点</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462" y="661987"/>
            <a:ext cx="9363075" cy="5534025"/>
          </a:xfrm>
          <a:prstGeom prst="rect">
            <a:avLst/>
          </a:prstGeom>
        </p:spPr>
      </p:pic>
      <p:sp>
        <p:nvSpPr>
          <p:cNvPr id="4" name="正方形/長方形 3"/>
          <p:cNvSpPr/>
          <p:nvPr/>
        </p:nvSpPr>
        <p:spPr>
          <a:xfrm>
            <a:off x="1689717" y="6196012"/>
            <a:ext cx="8661646" cy="369332"/>
          </a:xfrm>
          <a:prstGeom prst="rect">
            <a:avLst/>
          </a:prstGeom>
        </p:spPr>
        <p:txBody>
          <a:bodyPr wrap="square">
            <a:spAutoFit/>
          </a:bodyPr>
          <a:lstStyle/>
          <a:p>
            <a:r>
              <a:rPr lang="ja-JP" altLang="en-US" dirty="0"/>
              <a:t>出所</a:t>
            </a:r>
            <a:r>
              <a:rPr lang="en-US" altLang="ja-JP" dirty="0"/>
              <a:t>: </a:t>
            </a:r>
            <a:r>
              <a:rPr lang="ja-JP" altLang="en-US" dirty="0">
                <a:hlinkClick r:id="rId3"/>
              </a:rPr>
              <a:t>総務省・内閣官房による民間事業者向け説明会資料</a:t>
            </a:r>
            <a:r>
              <a:rPr lang="ja-JP" altLang="en-US" dirty="0"/>
              <a:t>を基に三菱総合研究所作成</a:t>
            </a:r>
          </a:p>
        </p:txBody>
      </p:sp>
    </p:spTree>
    <p:extLst>
      <p:ext uri="{BB962C8B-B14F-4D97-AF65-F5344CB8AC3E}">
        <p14:creationId xmlns:p14="http://schemas.microsoft.com/office/powerpoint/2010/main" val="3057773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normAutofit/>
          </a:bodyPr>
          <a:lstStyle/>
          <a:p>
            <a:r>
              <a:rPr lang="ja-JP" altLang="en-US" sz="3600" dirty="0" smtClean="0"/>
              <a:t>政府</a:t>
            </a:r>
            <a:r>
              <a:rPr lang="ja-JP" altLang="en-US" sz="3600" dirty="0"/>
              <a:t>情報システムの整備及び管理に関する標準ガイドライン</a:t>
            </a:r>
            <a:r>
              <a:rPr lang="en-US" altLang="ja-JP" sz="3600" dirty="0"/>
              <a:t>【</a:t>
            </a:r>
            <a:r>
              <a:rPr lang="ja-JP" altLang="en-US" sz="3600" dirty="0"/>
              <a:t>実務手引書</a:t>
            </a:r>
            <a:r>
              <a:rPr lang="en-US" altLang="ja-JP" sz="3600" dirty="0"/>
              <a:t>】【</a:t>
            </a:r>
            <a:r>
              <a:rPr lang="ja-JP" altLang="en-US" sz="3600" dirty="0"/>
              <a:t>一般論</a:t>
            </a:r>
            <a:r>
              <a:rPr lang="en-US" altLang="ja-JP" sz="3600" dirty="0"/>
              <a:t>】</a:t>
            </a:r>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39</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629746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981200" y="274638"/>
            <a:ext cx="7467600" cy="511156"/>
          </a:xfrm>
        </p:spPr>
        <p:txBody>
          <a:bodyPr>
            <a:normAutofit fontScale="90000"/>
          </a:bodyPr>
          <a:lstStyle/>
          <a:p>
            <a:pPr eaLnBrk="1" hangingPunct="1"/>
            <a:r>
              <a:rPr lang="ja-JP" altLang="en-US" sz="4000" dirty="0">
                <a:latin typeface="HG丸ｺﾞｼｯｸM-PRO" pitchFamily="50" charset="-128"/>
                <a:ea typeface="HG丸ｺﾞｼｯｸM-PRO" pitchFamily="50" charset="-128"/>
              </a:rPr>
              <a:t>検索に関するユーザニーズ</a:t>
            </a:r>
          </a:p>
        </p:txBody>
      </p:sp>
      <p:sp>
        <p:nvSpPr>
          <p:cNvPr id="1043459" name="AutoShape 3"/>
          <p:cNvSpPr>
            <a:spLocks noChangeArrowheads="1"/>
          </p:cNvSpPr>
          <p:nvPr/>
        </p:nvSpPr>
        <p:spPr bwMode="auto">
          <a:xfrm>
            <a:off x="1847853" y="1714488"/>
            <a:ext cx="3319456" cy="1285884"/>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latin typeface="HG丸ｺﾞｼｯｸM-PRO" pitchFamily="50" charset="-128"/>
                <a:ea typeface="HG丸ｺﾞｼｯｸM-PRO" pitchFamily="50" charset="-128"/>
              </a:rPr>
              <a:t>情報の選択範囲の拡大・絞り込み</a:t>
            </a:r>
            <a:endParaRPr lang="en-US" altLang="ja-JP" sz="1400" dirty="0">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・検索キーワードが曖昧なので、</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関連する情報も提示して</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ほしい情報の選択範囲の拡大</a:t>
            </a:r>
          </a:p>
          <a:p>
            <a:pPr>
              <a:defRPr/>
            </a:pPr>
            <a:r>
              <a:rPr lang="ja-JP" altLang="en-US" sz="1400" dirty="0">
                <a:solidFill>
                  <a:srgbClr val="0000FF"/>
                </a:solidFill>
                <a:latin typeface="HG丸ｺﾞｼｯｸM-PRO" pitchFamily="50" charset="-128"/>
                <a:ea typeface="HG丸ｺﾞｼｯｸM-PRO" pitchFamily="50" charset="-128"/>
              </a:rPr>
              <a:t>・検索目的の分野の情報のみに</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絞り込みたい</a:t>
            </a:r>
          </a:p>
        </p:txBody>
      </p:sp>
      <p:cxnSp>
        <p:nvCxnSpPr>
          <p:cNvPr id="50181" name="AutoShape 4"/>
          <p:cNvCxnSpPr>
            <a:cxnSpLocks noChangeShapeType="1"/>
            <a:stCxn id="1043459" idx="3"/>
            <a:endCxn id="1043468" idx="1"/>
          </p:cNvCxnSpPr>
          <p:nvPr/>
        </p:nvCxnSpPr>
        <p:spPr bwMode="auto">
          <a:xfrm flipV="1">
            <a:off x="5167306" y="1725598"/>
            <a:ext cx="714380" cy="631832"/>
          </a:xfrm>
          <a:prstGeom prst="straightConnector1">
            <a:avLst/>
          </a:prstGeom>
          <a:noFill/>
          <a:ln w="38100">
            <a:solidFill>
              <a:srgbClr val="6699FF"/>
            </a:solidFill>
            <a:round/>
            <a:headEnd/>
            <a:tailEnd type="triangle" w="med" len="med"/>
          </a:ln>
        </p:spPr>
      </p:cxnSp>
      <p:sp>
        <p:nvSpPr>
          <p:cNvPr id="1043461" name="AutoShape 5"/>
          <p:cNvSpPr>
            <a:spLocks noChangeArrowheads="1"/>
          </p:cNvSpPr>
          <p:nvPr/>
        </p:nvSpPr>
        <p:spPr bwMode="auto">
          <a:xfrm>
            <a:off x="5953128" y="2226659"/>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多角的な絞込み検索</a:t>
            </a:r>
          </a:p>
        </p:txBody>
      </p:sp>
      <p:cxnSp>
        <p:nvCxnSpPr>
          <p:cNvPr id="50183" name="AutoShape 6"/>
          <p:cNvCxnSpPr>
            <a:cxnSpLocks noChangeShapeType="1"/>
            <a:stCxn id="1043459" idx="3"/>
            <a:endCxn id="1043461" idx="1"/>
          </p:cNvCxnSpPr>
          <p:nvPr/>
        </p:nvCxnSpPr>
        <p:spPr bwMode="auto">
          <a:xfrm>
            <a:off x="5167309" y="2357430"/>
            <a:ext cx="785818" cy="124618"/>
          </a:xfrm>
          <a:prstGeom prst="straightConnector1">
            <a:avLst/>
          </a:prstGeom>
          <a:noFill/>
          <a:ln w="38100">
            <a:solidFill>
              <a:srgbClr val="6699FF"/>
            </a:solidFill>
            <a:round/>
            <a:headEnd/>
            <a:tailEnd type="triangle" w="med" len="med"/>
          </a:ln>
        </p:spPr>
      </p:cxnSp>
      <p:sp>
        <p:nvSpPr>
          <p:cNvPr id="1043463" name="AutoShape 7"/>
          <p:cNvSpPr>
            <a:spLocks noChangeArrowheads="1"/>
          </p:cNvSpPr>
          <p:nvPr/>
        </p:nvSpPr>
        <p:spPr bwMode="auto">
          <a:xfrm>
            <a:off x="1881158" y="3571876"/>
            <a:ext cx="3357586" cy="114300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defRPr/>
            </a:pPr>
            <a:r>
              <a:rPr lang="ja-JP" altLang="en-US" sz="1400" dirty="0">
                <a:latin typeface="HG丸ｺﾞｼｯｸM-PRO" pitchFamily="50" charset="-128"/>
                <a:ea typeface="HG丸ｺﾞｼｯｸM-PRO" pitchFamily="50" charset="-128"/>
              </a:rPr>
              <a:t>利用者属性・利用環境に応じた情報閲覧</a:t>
            </a:r>
            <a:endParaRPr lang="en-US" altLang="ja-JP" sz="1400" dirty="0">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・自分に趣味、嗜好、専門分野に</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合ったものだけに絞り込みたい</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・自分がいる環境で閲覧可能な</a:t>
            </a:r>
            <a:endParaRPr lang="en-US" altLang="ja-JP" sz="1400" dirty="0">
              <a:solidFill>
                <a:srgbClr val="0000FF"/>
              </a:solidFill>
              <a:latin typeface="HG丸ｺﾞｼｯｸM-PRO" pitchFamily="50" charset="-128"/>
              <a:ea typeface="HG丸ｺﾞｼｯｸM-PRO" pitchFamily="50" charset="-128"/>
            </a:endParaRPr>
          </a:p>
          <a:p>
            <a:pPr>
              <a:defRPr/>
            </a:pPr>
            <a:r>
              <a:rPr lang="ja-JP" altLang="en-US" sz="1400" dirty="0">
                <a:solidFill>
                  <a:srgbClr val="0000FF"/>
                </a:solidFill>
                <a:latin typeface="HG丸ｺﾞｼｯｸM-PRO" pitchFamily="50" charset="-128"/>
                <a:ea typeface="HG丸ｺﾞｼｯｸM-PRO" pitchFamily="50" charset="-128"/>
              </a:rPr>
              <a:t>ものだけに絞り込みたい</a:t>
            </a:r>
          </a:p>
        </p:txBody>
      </p:sp>
      <p:sp>
        <p:nvSpPr>
          <p:cNvPr id="1043464" name="AutoShape 8"/>
          <p:cNvSpPr>
            <a:spLocks noChangeArrowheads="1"/>
          </p:cNvSpPr>
          <p:nvPr/>
        </p:nvSpPr>
        <p:spPr bwMode="auto">
          <a:xfrm>
            <a:off x="6810381" y="4572008"/>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知識レベル・専門領域・趣味嗜好に応じた閲覧機能</a:t>
            </a:r>
          </a:p>
        </p:txBody>
      </p:sp>
      <p:cxnSp>
        <p:nvCxnSpPr>
          <p:cNvPr id="50186" name="AutoShape 9"/>
          <p:cNvCxnSpPr>
            <a:cxnSpLocks noChangeShapeType="1"/>
            <a:stCxn id="1043459" idx="2"/>
            <a:endCxn id="1043463" idx="0"/>
          </p:cNvCxnSpPr>
          <p:nvPr/>
        </p:nvCxnSpPr>
        <p:spPr bwMode="auto">
          <a:xfrm rot="16200000" flipH="1">
            <a:off x="3248012" y="3259944"/>
            <a:ext cx="571504" cy="52373"/>
          </a:xfrm>
          <a:prstGeom prst="straightConnector1">
            <a:avLst/>
          </a:prstGeom>
          <a:noFill/>
          <a:ln w="38100">
            <a:solidFill>
              <a:srgbClr val="6699FF"/>
            </a:solidFill>
            <a:round/>
            <a:headEnd/>
            <a:tailEnd type="triangle" w="med" len="med"/>
          </a:ln>
        </p:spPr>
      </p:cxnSp>
      <p:cxnSp>
        <p:nvCxnSpPr>
          <p:cNvPr id="50187" name="AutoShape 10"/>
          <p:cNvCxnSpPr>
            <a:cxnSpLocks noChangeShapeType="1"/>
            <a:stCxn id="1043463" idx="3"/>
            <a:endCxn id="1043464" idx="1"/>
          </p:cNvCxnSpPr>
          <p:nvPr/>
        </p:nvCxnSpPr>
        <p:spPr bwMode="auto">
          <a:xfrm>
            <a:off x="5238744" y="4143380"/>
            <a:ext cx="1571636" cy="796928"/>
          </a:xfrm>
          <a:prstGeom prst="straightConnector1">
            <a:avLst/>
          </a:prstGeom>
          <a:noFill/>
          <a:ln w="38100">
            <a:solidFill>
              <a:srgbClr val="6699FF"/>
            </a:solidFill>
            <a:round/>
            <a:headEnd/>
            <a:tailEnd type="triangle" w="med" len="med"/>
          </a:ln>
        </p:spPr>
      </p:cxnSp>
      <p:sp>
        <p:nvSpPr>
          <p:cNvPr id="1043467" name="AutoShape 11"/>
          <p:cNvSpPr>
            <a:spLocks noChangeArrowheads="1"/>
          </p:cNvSpPr>
          <p:nvPr/>
        </p:nvSpPr>
        <p:spPr bwMode="auto">
          <a:xfrm>
            <a:off x="6810384" y="5441368"/>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利用機器に応じた閲覧機能</a:t>
            </a:r>
          </a:p>
        </p:txBody>
      </p:sp>
      <p:sp>
        <p:nvSpPr>
          <p:cNvPr id="1043468" name="AutoShape 12"/>
          <p:cNvSpPr>
            <a:spLocks noChangeArrowheads="1"/>
          </p:cNvSpPr>
          <p:nvPr/>
        </p:nvSpPr>
        <p:spPr bwMode="auto">
          <a:xfrm>
            <a:off x="5881686" y="135729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膨大な情報から的確な情報を選択する機能</a:t>
            </a:r>
          </a:p>
        </p:txBody>
      </p:sp>
      <p:sp>
        <p:nvSpPr>
          <p:cNvPr id="1043472" name="AutoShape 16"/>
          <p:cNvSpPr>
            <a:spLocks noChangeArrowheads="1"/>
          </p:cNvSpPr>
          <p:nvPr/>
        </p:nvSpPr>
        <p:spPr bwMode="auto">
          <a:xfrm>
            <a:off x="7681911" y="1716077"/>
            <a:ext cx="1657350"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意味的関連を考慮した多様な検索を可能にする</a:t>
            </a:r>
          </a:p>
        </p:txBody>
      </p:sp>
      <p:cxnSp>
        <p:nvCxnSpPr>
          <p:cNvPr id="50194" name="AutoShape 17"/>
          <p:cNvCxnSpPr>
            <a:cxnSpLocks noChangeShapeType="1"/>
            <a:stCxn id="1043468" idx="3"/>
            <a:endCxn id="1043472" idx="1"/>
          </p:cNvCxnSpPr>
          <p:nvPr/>
        </p:nvCxnSpPr>
        <p:spPr bwMode="auto">
          <a:xfrm>
            <a:off x="7413628" y="1725598"/>
            <a:ext cx="268287" cy="348020"/>
          </a:xfrm>
          <a:prstGeom prst="straightConnector1">
            <a:avLst/>
          </a:prstGeom>
          <a:noFill/>
          <a:ln w="38100">
            <a:solidFill>
              <a:srgbClr val="6699FF"/>
            </a:solidFill>
            <a:round/>
            <a:headEnd/>
            <a:tailEnd type="triangle" w="med" len="med"/>
          </a:ln>
        </p:spPr>
      </p:cxnSp>
      <p:sp>
        <p:nvSpPr>
          <p:cNvPr id="1043475" name="AutoShape 19"/>
          <p:cNvSpPr>
            <a:spLocks noChangeArrowheads="1"/>
          </p:cNvSpPr>
          <p:nvPr/>
        </p:nvSpPr>
        <p:spPr bwMode="auto">
          <a:xfrm>
            <a:off x="7739077" y="2643189"/>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言語横断検索機能</a:t>
            </a:r>
          </a:p>
        </p:txBody>
      </p:sp>
      <p:cxnSp>
        <p:nvCxnSpPr>
          <p:cNvPr id="50199" name="AutoShape 22"/>
          <p:cNvCxnSpPr>
            <a:cxnSpLocks noChangeShapeType="1"/>
            <a:stCxn id="1043468" idx="3"/>
            <a:endCxn id="1043475" idx="1"/>
          </p:cNvCxnSpPr>
          <p:nvPr/>
        </p:nvCxnSpPr>
        <p:spPr bwMode="auto">
          <a:xfrm>
            <a:off x="7413625" y="1725598"/>
            <a:ext cx="325450" cy="1070818"/>
          </a:xfrm>
          <a:prstGeom prst="straightConnector1">
            <a:avLst/>
          </a:prstGeom>
          <a:noFill/>
          <a:ln w="38100">
            <a:solidFill>
              <a:srgbClr val="6699FF"/>
            </a:solidFill>
            <a:round/>
            <a:headEnd/>
            <a:tailEnd type="triangle" w="med" len="med"/>
          </a:ln>
        </p:spPr>
      </p:cxnSp>
      <p:cxnSp>
        <p:nvCxnSpPr>
          <p:cNvPr id="50212" name="AutoShape 35"/>
          <p:cNvCxnSpPr>
            <a:cxnSpLocks noChangeShapeType="1"/>
            <a:stCxn id="1043463" idx="3"/>
            <a:endCxn id="1043467" idx="1"/>
          </p:cNvCxnSpPr>
          <p:nvPr/>
        </p:nvCxnSpPr>
        <p:spPr bwMode="auto">
          <a:xfrm>
            <a:off x="5238744" y="4143382"/>
            <a:ext cx="1571636" cy="1553377"/>
          </a:xfrm>
          <a:prstGeom prst="straightConnector1">
            <a:avLst/>
          </a:prstGeom>
          <a:noFill/>
          <a:ln w="38100">
            <a:solidFill>
              <a:srgbClr val="6699FF"/>
            </a:solidFill>
            <a:round/>
            <a:headEnd/>
            <a:tailEnd type="triangle" w="med" len="med"/>
          </a:ln>
        </p:spPr>
      </p:cxnSp>
      <p:sp>
        <p:nvSpPr>
          <p:cNvPr id="1043492" name="AutoShape 36"/>
          <p:cNvSpPr>
            <a:spLocks noChangeArrowheads="1"/>
          </p:cNvSpPr>
          <p:nvPr/>
        </p:nvSpPr>
        <p:spPr bwMode="auto">
          <a:xfrm>
            <a:off x="5738814" y="3298785"/>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レコメンデーション</a:t>
            </a:r>
          </a:p>
        </p:txBody>
      </p:sp>
      <p:cxnSp>
        <p:nvCxnSpPr>
          <p:cNvPr id="50214" name="AutoShape 37"/>
          <p:cNvCxnSpPr>
            <a:cxnSpLocks noChangeShapeType="1"/>
            <a:stCxn id="1043459" idx="3"/>
            <a:endCxn id="1043492" idx="1"/>
          </p:cNvCxnSpPr>
          <p:nvPr/>
        </p:nvCxnSpPr>
        <p:spPr bwMode="auto">
          <a:xfrm>
            <a:off x="5167306" y="2357430"/>
            <a:ext cx="571504" cy="1094588"/>
          </a:xfrm>
          <a:prstGeom prst="straightConnector1">
            <a:avLst/>
          </a:prstGeom>
          <a:noFill/>
          <a:ln w="38100">
            <a:solidFill>
              <a:srgbClr val="6699FF"/>
            </a:solidFill>
            <a:round/>
            <a:headEnd/>
            <a:tailEnd type="triangle" w="med" len="med"/>
          </a:ln>
        </p:spPr>
      </p:cxnSp>
      <p:sp>
        <p:nvSpPr>
          <p:cNvPr id="1043496" name="AutoShape 40"/>
          <p:cNvSpPr>
            <a:spLocks noChangeArrowheads="1"/>
          </p:cNvSpPr>
          <p:nvPr/>
        </p:nvSpPr>
        <p:spPr bwMode="auto">
          <a:xfrm>
            <a:off x="6738942" y="6084873"/>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a:defRPr/>
            </a:pPr>
            <a:r>
              <a:rPr lang="ja-JP" altLang="en-US" sz="1200">
                <a:solidFill>
                  <a:schemeClr val="accent2"/>
                </a:solidFill>
                <a:latin typeface="HG丸ｺﾞｼｯｸM-PRO" pitchFamily="50" charset="-128"/>
                <a:ea typeface="HG丸ｺﾞｼｯｸM-PRO" pitchFamily="50" charset="-128"/>
              </a:rPr>
              <a:t>利用場所に応じた閲覧環境</a:t>
            </a:r>
          </a:p>
        </p:txBody>
      </p:sp>
      <p:cxnSp>
        <p:nvCxnSpPr>
          <p:cNvPr id="50220" name="AutoShape 43"/>
          <p:cNvCxnSpPr>
            <a:cxnSpLocks noChangeShapeType="1"/>
            <a:stCxn id="1043463" idx="3"/>
            <a:endCxn id="1043496" idx="1"/>
          </p:cNvCxnSpPr>
          <p:nvPr/>
        </p:nvCxnSpPr>
        <p:spPr bwMode="auto">
          <a:xfrm>
            <a:off x="5238747" y="4143380"/>
            <a:ext cx="1500198" cy="2094720"/>
          </a:xfrm>
          <a:prstGeom prst="straightConnector1">
            <a:avLst/>
          </a:prstGeom>
          <a:noFill/>
          <a:ln w="38100">
            <a:solidFill>
              <a:srgbClr val="6699FF"/>
            </a:solidFill>
            <a:round/>
            <a:headEnd/>
            <a:tailEnd type="triangle" w="med" len="med"/>
          </a:ln>
        </p:spPr>
      </p:cxnSp>
      <p:sp>
        <p:nvSpPr>
          <p:cNvPr id="41" name="AutoShape 19"/>
          <p:cNvSpPr>
            <a:spLocks noChangeArrowheads="1"/>
          </p:cNvSpPr>
          <p:nvPr/>
        </p:nvSpPr>
        <p:spPr bwMode="auto">
          <a:xfrm>
            <a:off x="7739077" y="3214693"/>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a:defRPr/>
            </a:pPr>
            <a:r>
              <a:rPr lang="ja-JP" altLang="en-US" sz="1200" dirty="0">
                <a:solidFill>
                  <a:schemeClr val="accent2"/>
                </a:solidFill>
                <a:latin typeface="HG丸ｺﾞｼｯｸM-PRO" pitchFamily="50" charset="-128"/>
                <a:ea typeface="HG丸ｺﾞｼｯｸM-PRO" pitchFamily="50" charset="-128"/>
              </a:rPr>
              <a:t>・・・・・・</a:t>
            </a:r>
          </a:p>
        </p:txBody>
      </p:sp>
      <p:cxnSp>
        <p:nvCxnSpPr>
          <p:cNvPr id="42" name="AutoShape 22"/>
          <p:cNvCxnSpPr>
            <a:cxnSpLocks noChangeShapeType="1"/>
            <a:stCxn id="1043468" idx="3"/>
            <a:endCxn id="41" idx="1"/>
          </p:cNvCxnSpPr>
          <p:nvPr/>
        </p:nvCxnSpPr>
        <p:spPr bwMode="auto">
          <a:xfrm>
            <a:off x="7413625" y="1725598"/>
            <a:ext cx="325450" cy="1642322"/>
          </a:xfrm>
          <a:prstGeom prst="straightConnector1">
            <a:avLst/>
          </a:prstGeom>
          <a:noFill/>
          <a:ln w="38100">
            <a:solidFill>
              <a:srgbClr val="6699FF"/>
            </a:solidFill>
            <a:round/>
            <a:headEnd/>
            <a:tailEnd type="triangle" w="med" len="med"/>
          </a:ln>
        </p:spPr>
      </p:cxnSp>
      <p:sp>
        <p:nvSpPr>
          <p:cNvPr id="60" name="下矢印 59"/>
          <p:cNvSpPr/>
          <p:nvPr/>
        </p:nvSpPr>
        <p:spPr>
          <a:xfrm>
            <a:off x="252410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61" name="AutoShape 45"/>
          <p:cNvSpPr>
            <a:spLocks noChangeArrowheads="1"/>
          </p:cNvSpPr>
          <p:nvPr/>
        </p:nvSpPr>
        <p:spPr bwMode="auto">
          <a:xfrm>
            <a:off x="7881950" y="1071546"/>
            <a:ext cx="1785950" cy="285752"/>
          </a:xfrm>
          <a:prstGeom prst="wedgeRoundRectCallout">
            <a:avLst>
              <a:gd name="adj1" fmla="val -40936"/>
              <a:gd name="adj2" fmla="val 199203"/>
              <a:gd name="adj3" fmla="val 16667"/>
            </a:avLst>
          </a:prstGeom>
          <a:solidFill>
            <a:schemeClr val="bg1">
              <a:alpha val="70195"/>
            </a:schemeClr>
          </a:solidFill>
          <a:ln w="28575" algn="ctr">
            <a:solidFill>
              <a:srgbClr val="8E8E8E"/>
            </a:solidFill>
            <a:miter lim="800000"/>
            <a:headEnd/>
            <a:tailEnd/>
          </a:ln>
        </p:spPr>
        <p:txBody>
          <a:bodyPr/>
          <a:lstStyle/>
          <a:p>
            <a:pPr algn="l"/>
            <a:r>
              <a:rPr lang="ja-JP" altLang="en-US" sz="1200" dirty="0">
                <a:solidFill>
                  <a:srgbClr val="0000FF"/>
                </a:solidFill>
                <a:latin typeface="HG丸ｺﾞｼｯｸM-PRO" pitchFamily="50" charset="-128"/>
                <a:ea typeface="HG丸ｺﾞｼｯｸM-PRO" pitchFamily="50" charset="-128"/>
              </a:rPr>
              <a:t>研究開発成果が必要</a:t>
            </a:r>
          </a:p>
        </p:txBody>
      </p:sp>
      <p:sp>
        <p:nvSpPr>
          <p:cNvPr id="62" name="雲 61"/>
          <p:cNvSpPr/>
          <p:nvPr/>
        </p:nvSpPr>
        <p:spPr>
          <a:xfrm>
            <a:off x="1666844" y="535782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solidFill>
                  <a:schemeClr val="tx1"/>
                </a:solidFill>
                <a:latin typeface="HG丸ｺﾞｼｯｸM-PRO" pitchFamily="50" charset="-128"/>
                <a:ea typeface="HG丸ｺﾞｼｯｸM-PRO" pitchFamily="50" charset="-128"/>
              </a:rPr>
              <a:t>情報が組織化されている必要がある</a:t>
            </a:r>
          </a:p>
        </p:txBody>
      </p:sp>
      <p:sp>
        <p:nvSpPr>
          <p:cNvPr id="65" name="AutoShape 15"/>
          <p:cNvSpPr>
            <a:spLocks noChangeArrowheads="1"/>
          </p:cNvSpPr>
          <p:nvPr/>
        </p:nvSpPr>
        <p:spPr bwMode="auto">
          <a:xfrm>
            <a:off x="6824412" y="4013166"/>
            <a:ext cx="158484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a:defRPr/>
            </a:pPr>
            <a:r>
              <a:rPr lang="ja-JP" altLang="en-US" sz="1200">
                <a:solidFill>
                  <a:schemeClr val="accent2"/>
                </a:solidFill>
                <a:latin typeface="HG丸ｺﾞｼｯｸM-PRO" pitchFamily="50" charset="-128"/>
                <a:ea typeface="HG丸ｺﾞｼｯｸM-PRO" pitchFamily="50" charset="-128"/>
              </a:rPr>
              <a:t>パーソナライズ機能</a:t>
            </a:r>
          </a:p>
        </p:txBody>
      </p:sp>
      <p:cxnSp>
        <p:nvCxnSpPr>
          <p:cNvPr id="66" name="AutoShape 10"/>
          <p:cNvCxnSpPr>
            <a:cxnSpLocks noChangeShapeType="1"/>
            <a:stCxn id="1043463" idx="3"/>
            <a:endCxn id="65" idx="1"/>
          </p:cNvCxnSpPr>
          <p:nvPr/>
        </p:nvCxnSpPr>
        <p:spPr bwMode="auto">
          <a:xfrm>
            <a:off x="5238745" y="4143381"/>
            <a:ext cx="1585667" cy="23019"/>
          </a:xfrm>
          <a:prstGeom prst="straightConnector1">
            <a:avLst/>
          </a:prstGeom>
          <a:noFill/>
          <a:ln w="38100">
            <a:solidFill>
              <a:srgbClr val="6699FF"/>
            </a:solidFill>
            <a:round/>
            <a:headEnd/>
            <a:tailEnd type="triangle" w="med" len="med"/>
          </a:ln>
        </p:spPr>
      </p:cxnSp>
      <p:sp>
        <p:nvSpPr>
          <p:cNvPr id="69" name="雲 68"/>
          <p:cNvSpPr/>
          <p:nvPr/>
        </p:nvSpPr>
        <p:spPr>
          <a:xfrm>
            <a:off x="3738546" y="5286388"/>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solidFill>
                  <a:schemeClr val="tx1"/>
                </a:solidFill>
                <a:latin typeface="HG丸ｺﾞｼｯｸM-PRO" pitchFamily="50" charset="-128"/>
                <a:ea typeface="HG丸ｺﾞｼｯｸM-PRO" pitchFamily="50" charset="-128"/>
              </a:rPr>
              <a:t>多様な利用者ニーズに応えるためには、様々な分野、形態毎に、網羅的にアクセス可能になっている必要がある</a:t>
            </a:r>
          </a:p>
        </p:txBody>
      </p:sp>
      <p:sp>
        <p:nvSpPr>
          <p:cNvPr id="70" name="下矢印 69"/>
          <p:cNvSpPr/>
          <p:nvPr/>
        </p:nvSpPr>
        <p:spPr>
          <a:xfrm>
            <a:off x="395286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2" name="下矢印 31"/>
          <p:cNvSpPr/>
          <p:nvPr/>
        </p:nvSpPr>
        <p:spPr>
          <a:xfrm>
            <a:off x="2238348" y="628652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4" name="下矢印 33"/>
          <p:cNvSpPr/>
          <p:nvPr/>
        </p:nvSpPr>
        <p:spPr>
          <a:xfrm>
            <a:off x="4381488" y="635795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HG丸ｺﾞｼｯｸM-PRO" pitchFamily="50" charset="-128"/>
              <a:ea typeface="HG丸ｺﾞｼｯｸM-PRO" pitchFamily="50" charset="-128"/>
            </a:endParaRPr>
          </a:p>
        </p:txBody>
      </p:sp>
      <p:sp>
        <p:nvSpPr>
          <p:cNvPr id="35" name="フッター プレースホルダ 34"/>
          <p:cNvSpPr>
            <a:spLocks noGrp="1"/>
          </p:cNvSpPr>
          <p:nvPr>
            <p:ph type="ftr" sz="quarter" idx="11"/>
          </p:nvPr>
        </p:nvSpPr>
        <p:spPr/>
        <p:txBody>
          <a:bodyPr/>
          <a:lstStyle/>
          <a:p>
            <a:r>
              <a:rPr kumimoji="0" lang="en-US" smtClean="0">
                <a:latin typeface="HG丸ｺﾞｼｯｸM-PRO" pitchFamily="50" charset="-128"/>
                <a:ea typeface="HG丸ｺﾞｼｯｸM-PRO" pitchFamily="50" charset="-128"/>
              </a:rPr>
              <a:t>National Diet Library (NDL)</a:t>
            </a:r>
            <a:endParaRPr kumimoji="0" lang="en-US">
              <a:latin typeface="HG丸ｺﾞｼｯｸM-PRO" pitchFamily="50" charset="-128"/>
              <a:ea typeface="HG丸ｺﾞｼｯｸM-PRO" pitchFamily="50" charset="-128"/>
            </a:endParaRPr>
          </a:p>
        </p:txBody>
      </p:sp>
      <p:sp>
        <p:nvSpPr>
          <p:cNvPr id="36" name="スライド番号プレースホルダ 35"/>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4</a:t>
            </a:fld>
            <a:endParaRPr kumimoji="0" lang="en-US">
              <a:latin typeface="HG丸ｺﾞｼｯｸM-PRO" pitchFamily="50" charset="-128"/>
              <a:ea typeface="HG丸ｺﾞｼｯｸM-PRO" pitchFamily="50" charset="-128"/>
            </a:endParaRPr>
          </a:p>
        </p:txBody>
      </p:sp>
      <p:sp>
        <p:nvSpPr>
          <p:cNvPr id="37" name="日付プレースホルダ 36"/>
          <p:cNvSpPr>
            <a:spLocks noGrp="1"/>
          </p:cNvSpPr>
          <p:nvPr>
            <p:ph type="dt" sz="half" idx="10"/>
          </p:nvPr>
        </p:nvSpPr>
        <p:spPr/>
        <p:txBody>
          <a:bodyPr/>
          <a:lstStyle/>
          <a:p>
            <a:r>
              <a:rPr lang="en-US" altLang="ja-JP" smtClean="0">
                <a:latin typeface="HG丸ｺﾞｼｯｸM-PRO" pitchFamily="50" charset="-128"/>
                <a:ea typeface="HG丸ｺﾞｼｯｸM-PRO" pitchFamily="50" charset="-128"/>
              </a:rPr>
              <a:t>2010/12/11</a:t>
            </a:r>
            <a:endParaRPr 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76902310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各ドキュメントの記載事項</a:t>
            </a:r>
            <a:endParaRPr kumimoji="1" lang="ja-JP" altLang="en-US" dirty="0"/>
          </a:p>
        </p:txBody>
      </p:sp>
      <p:sp>
        <p:nvSpPr>
          <p:cNvPr id="9" name="コンテンツ プレースホルダー 8"/>
          <p:cNvSpPr>
            <a:spLocks noGrp="1"/>
          </p:cNvSpPr>
          <p:nvPr>
            <p:ph sz="half" idx="1"/>
          </p:nvPr>
        </p:nvSpPr>
        <p:spPr/>
        <p:txBody>
          <a:bodyPr>
            <a:normAutofit/>
          </a:bodyPr>
          <a:lstStyle/>
          <a:p>
            <a:endParaRPr kumimoji="1" lang="ja-JP" altLang="en-US" dirty="0"/>
          </a:p>
        </p:txBody>
      </p:sp>
      <p:sp>
        <p:nvSpPr>
          <p:cNvPr id="10" name="コンテンツ プレースホルダー 9"/>
          <p:cNvSpPr>
            <a:spLocks noGrp="1"/>
          </p:cNvSpPr>
          <p:nvPr>
            <p:ph sz="half" idx="2"/>
          </p:nvPr>
        </p:nvSpPr>
        <p:spPr/>
        <p:txBody>
          <a:bodyPr>
            <a:normAutofit/>
          </a:bodyPr>
          <a:lstStyle/>
          <a:p>
            <a:endParaRPr kumimoji="1" lang="ja-JP" altLang="en-US" dirty="0"/>
          </a:p>
        </p:txBody>
      </p:sp>
      <p:cxnSp>
        <p:nvCxnSpPr>
          <p:cNvPr id="5" name="直線コネクタ 4"/>
          <p:cNvCxnSpPr/>
          <p:nvPr/>
        </p:nvCxnSpPr>
        <p:spPr>
          <a:xfrm>
            <a:off x="3838575" y="10552113"/>
            <a:ext cx="0" cy="762000"/>
          </a:xfrm>
          <a:prstGeom prst="line">
            <a:avLst/>
          </a:prstGeom>
          <a:ln w="6350"/>
        </p:spPr>
        <p:style>
          <a:lnRef idx="1">
            <a:schemeClr val="dk1"/>
          </a:lnRef>
          <a:fillRef idx="0">
            <a:schemeClr val="dk1"/>
          </a:fillRef>
          <a:effectRef idx="0">
            <a:schemeClr val="dk1"/>
          </a:effectRef>
          <a:fontRef idx="minor">
            <a:schemeClr val="tx1"/>
          </a:fontRef>
        </p:style>
      </p:cxnSp>
      <p:cxnSp>
        <p:nvCxnSpPr>
          <p:cNvPr id="6" name="直線コネクタ 5"/>
          <p:cNvCxnSpPr/>
          <p:nvPr/>
        </p:nvCxnSpPr>
        <p:spPr>
          <a:xfrm>
            <a:off x="3838575" y="11771313"/>
            <a:ext cx="0" cy="152400"/>
          </a:xfrm>
          <a:prstGeom prst="line">
            <a:avLst/>
          </a:prstGeom>
          <a:ln w="6350"/>
        </p:spPr>
        <p:style>
          <a:lnRef idx="1">
            <a:schemeClr val="dk1"/>
          </a:lnRef>
          <a:fillRef idx="0">
            <a:schemeClr val="dk1"/>
          </a:fillRef>
          <a:effectRef idx="0">
            <a:schemeClr val="dk1"/>
          </a:effectRef>
          <a:fontRef idx="minor">
            <a:schemeClr val="tx1"/>
          </a:fontRef>
        </p:style>
      </p:cxnSp>
      <p:cxnSp>
        <p:nvCxnSpPr>
          <p:cNvPr id="7" name="直線コネクタ 6"/>
          <p:cNvCxnSpPr/>
          <p:nvPr/>
        </p:nvCxnSpPr>
        <p:spPr>
          <a:xfrm>
            <a:off x="3838575" y="3846513"/>
            <a:ext cx="0" cy="152400"/>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4532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en-US" altLang="ja-JP" dirty="0" smtClean="0"/>
              <a:t>NDL</a:t>
            </a:r>
            <a:r>
              <a:rPr kumimoji="1" lang="ja-JP" altLang="en-US" dirty="0" err="1" smtClean="0"/>
              <a:t>での</a:t>
            </a:r>
            <a:r>
              <a:rPr kumimoji="1" lang="ja-JP" altLang="en-US" dirty="0" smtClean="0"/>
              <a:t>情報システム構築の経験から</a:t>
            </a:r>
            <a:endParaRPr kumimoji="1" lang="ja-JP" altLang="en-US" dirty="0"/>
          </a:p>
        </p:txBody>
      </p:sp>
    </p:spTree>
    <p:extLst>
      <p:ext uri="{BB962C8B-B14F-4D97-AF65-F5344CB8AC3E}">
        <p14:creationId xmlns:p14="http://schemas.microsoft.com/office/powerpoint/2010/main" val="6510812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円/楕円 67"/>
          <p:cNvSpPr/>
          <p:nvPr/>
        </p:nvSpPr>
        <p:spPr>
          <a:xfrm>
            <a:off x="4727848" y="908720"/>
            <a:ext cx="5940152" cy="56886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5" name="円/楕円 64"/>
          <p:cNvSpPr/>
          <p:nvPr/>
        </p:nvSpPr>
        <p:spPr>
          <a:xfrm>
            <a:off x="1524000" y="980728"/>
            <a:ext cx="4716016" cy="56886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1703512" y="0"/>
            <a:ext cx="8784976" cy="928670"/>
          </a:xfrm>
        </p:spPr>
        <p:txBody>
          <a:bodyPr>
            <a:noAutofit/>
          </a:bodyPr>
          <a:lstStyle/>
          <a:p>
            <a:r>
              <a:rPr lang="ja-JP" altLang="en-US" sz="4000" dirty="0"/>
              <a:t>情報化のプロセス</a:t>
            </a:r>
            <a:endParaRPr lang="ja-JP" altLang="en-US" dirty="0"/>
          </a:p>
        </p:txBody>
      </p:sp>
      <p:sp>
        <p:nvSpPr>
          <p:cNvPr id="4" name="フローチャート : 書類 3"/>
          <p:cNvSpPr/>
          <p:nvPr/>
        </p:nvSpPr>
        <p:spPr>
          <a:xfrm>
            <a:off x="1847528" y="908721"/>
            <a:ext cx="1785950" cy="382191"/>
          </a:xfrm>
          <a:prstGeom prst="flowChartDocumen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spAutoFit/>
          </a:bodyPr>
          <a:lstStyle/>
          <a:p>
            <a:pPr algn="ctr"/>
            <a:r>
              <a:rPr lang="ja-JP" altLang="en-US" sz="1400" dirty="0">
                <a:latin typeface="Meiryo UI" panose="020B0604030504040204" pitchFamily="50" charset="-128"/>
                <a:ea typeface="Meiryo UI" panose="020B0604030504040204" pitchFamily="50" charset="-128"/>
              </a:rPr>
              <a:t>目標</a:t>
            </a:r>
          </a:p>
        </p:txBody>
      </p:sp>
      <p:sp>
        <p:nvSpPr>
          <p:cNvPr id="5" name="フローチャート : 複数書類 4"/>
          <p:cNvSpPr/>
          <p:nvPr/>
        </p:nvSpPr>
        <p:spPr>
          <a:xfrm>
            <a:off x="3719736" y="2420888"/>
            <a:ext cx="1546368" cy="654784"/>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サービス要件定義書</a:t>
            </a:r>
            <a:endParaRPr lang="en-US" altLang="ja-JP" sz="1400" dirty="0">
              <a:latin typeface="Meiryo UI" panose="020B0604030504040204" pitchFamily="50" charset="-128"/>
              <a:ea typeface="Meiryo UI" panose="020B0604030504040204" pitchFamily="50" charset="-128"/>
            </a:endParaRPr>
          </a:p>
        </p:txBody>
      </p:sp>
      <p:sp>
        <p:nvSpPr>
          <p:cNvPr id="8" name="フローチャート: 処理 7"/>
          <p:cNvSpPr/>
          <p:nvPr/>
        </p:nvSpPr>
        <p:spPr>
          <a:xfrm>
            <a:off x="5879976" y="3429001"/>
            <a:ext cx="2197224"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システム化要件定義作業</a:t>
            </a:r>
            <a:endParaRPr lang="en-US" altLang="ja-JP" sz="1400" dirty="0">
              <a:latin typeface="Meiryo UI" panose="020B0604030504040204" pitchFamily="50" charset="-128"/>
              <a:ea typeface="Meiryo UI" panose="020B0604030504040204" pitchFamily="50" charset="-128"/>
            </a:endParaRPr>
          </a:p>
        </p:txBody>
      </p:sp>
      <p:sp>
        <p:nvSpPr>
          <p:cNvPr id="11" name="フローチャート : 複数書類 10"/>
          <p:cNvSpPr/>
          <p:nvPr/>
        </p:nvSpPr>
        <p:spPr>
          <a:xfrm>
            <a:off x="8256240" y="4221089"/>
            <a:ext cx="2071702" cy="385167"/>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システム調達仕様書</a:t>
            </a:r>
          </a:p>
        </p:txBody>
      </p:sp>
      <p:sp>
        <p:nvSpPr>
          <p:cNvPr id="13" name="フローチャート : 複数書類 12"/>
          <p:cNvSpPr/>
          <p:nvPr/>
        </p:nvSpPr>
        <p:spPr>
          <a:xfrm>
            <a:off x="6744072" y="1052736"/>
            <a:ext cx="1724996"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最適化計画</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 複数書類 13"/>
          <p:cNvSpPr/>
          <p:nvPr/>
        </p:nvSpPr>
        <p:spPr>
          <a:xfrm>
            <a:off x="4151784" y="980728"/>
            <a:ext cx="2069422"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・年度重点目標</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・年度活動計画</a:t>
            </a:r>
            <a:endParaRPr lang="en-US" altLang="ja-JP"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5807968" y="4653137"/>
            <a:ext cx="2071702"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システム開発作業</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 定義済み処理 17"/>
          <p:cNvSpPr/>
          <p:nvPr/>
        </p:nvSpPr>
        <p:spPr>
          <a:xfrm>
            <a:off x="6812884" y="5553526"/>
            <a:ext cx="1656184" cy="738664"/>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（サービス系）</a:t>
            </a:r>
          </a:p>
        </p:txBody>
      </p:sp>
      <p:sp>
        <p:nvSpPr>
          <p:cNvPr id="19" name="正方形/長方形 18"/>
          <p:cNvSpPr/>
          <p:nvPr/>
        </p:nvSpPr>
        <p:spPr>
          <a:xfrm>
            <a:off x="5807968" y="5157193"/>
            <a:ext cx="2160240"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システム運用・保守作業</a:t>
            </a:r>
            <a:endParaRPr lang="en-US" altLang="ja-JP" sz="1400" dirty="0">
              <a:latin typeface="Meiryo UI" panose="020B0604030504040204" pitchFamily="50" charset="-128"/>
              <a:ea typeface="Meiryo UI" panose="020B0604030504040204" pitchFamily="50" charset="-128"/>
            </a:endParaRPr>
          </a:p>
        </p:txBody>
      </p:sp>
      <p:sp>
        <p:nvSpPr>
          <p:cNvPr id="20" name="フローチャート : 定義済み処理 19"/>
          <p:cNvSpPr/>
          <p:nvPr/>
        </p:nvSpPr>
        <p:spPr>
          <a:xfrm>
            <a:off x="5012684" y="5661248"/>
            <a:ext cx="1584176"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（業務系）</a:t>
            </a:r>
            <a:endParaRPr lang="en-US" altLang="ja-JP" sz="1400" dirty="0">
              <a:latin typeface="Meiryo UI" panose="020B0604030504040204" pitchFamily="50" charset="-128"/>
              <a:ea typeface="Meiryo UI" panose="020B0604030504040204" pitchFamily="50" charset="-128"/>
            </a:endParaRPr>
          </a:p>
        </p:txBody>
      </p:sp>
      <p:sp>
        <p:nvSpPr>
          <p:cNvPr id="23" name="下矢印 22"/>
          <p:cNvSpPr/>
          <p:nvPr/>
        </p:nvSpPr>
        <p:spPr>
          <a:xfrm>
            <a:off x="2423592" y="1340768"/>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pic>
        <p:nvPicPr>
          <p:cNvPr id="22" name="Picture 36" descr="MCj02320470000[1]"/>
          <p:cNvPicPr>
            <a:picLocks noChangeAspect="1" noChangeArrowheads="1"/>
          </p:cNvPicPr>
          <p:nvPr/>
        </p:nvPicPr>
        <p:blipFill>
          <a:blip r:embed="rId3" cstate="print"/>
          <a:srcRect/>
          <a:stretch>
            <a:fillRect/>
          </a:stretch>
        </p:blipFill>
        <p:spPr bwMode="auto">
          <a:xfrm>
            <a:off x="4583833" y="6165305"/>
            <a:ext cx="517525" cy="485775"/>
          </a:xfrm>
          <a:prstGeom prst="rect">
            <a:avLst/>
          </a:prstGeom>
          <a:noFill/>
          <a:ln w="9525">
            <a:noFill/>
            <a:miter lim="800000"/>
            <a:headEnd/>
            <a:tailEnd/>
          </a:ln>
        </p:spPr>
      </p:pic>
      <p:cxnSp>
        <p:nvCxnSpPr>
          <p:cNvPr id="41" name="直線矢印コネクタ 40"/>
          <p:cNvCxnSpPr>
            <a:stCxn id="56" idx="3"/>
            <a:endCxn id="75" idx="1"/>
          </p:cNvCxnSpPr>
          <p:nvPr/>
        </p:nvCxnSpPr>
        <p:spPr>
          <a:xfrm>
            <a:off x="3215680" y="3933057"/>
            <a:ext cx="144016" cy="3699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117" idx="1"/>
            <a:endCxn id="56" idx="3"/>
          </p:cNvCxnSpPr>
          <p:nvPr/>
        </p:nvCxnSpPr>
        <p:spPr>
          <a:xfrm flipH="1">
            <a:off x="3215680" y="3582890"/>
            <a:ext cx="216024" cy="35016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57" idx="1"/>
            <a:endCxn id="104" idx="3"/>
          </p:cNvCxnSpPr>
          <p:nvPr/>
        </p:nvCxnSpPr>
        <p:spPr>
          <a:xfrm flipH="1">
            <a:off x="7896200" y="3861049"/>
            <a:ext cx="360040" cy="44192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75" idx="1"/>
            <a:endCxn id="69" idx="3"/>
          </p:cNvCxnSpPr>
          <p:nvPr/>
        </p:nvCxnSpPr>
        <p:spPr>
          <a:xfrm rot="10800000" flipV="1">
            <a:off x="3143672" y="4302969"/>
            <a:ext cx="216024" cy="81152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9" idx="2"/>
          </p:cNvCxnSpPr>
          <p:nvPr/>
        </p:nvCxnSpPr>
        <p:spPr>
          <a:xfrm rot="5400000">
            <a:off x="6320300" y="5093458"/>
            <a:ext cx="196279" cy="9393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フローチャート : 複数書類 68"/>
          <p:cNvSpPr/>
          <p:nvPr/>
        </p:nvSpPr>
        <p:spPr>
          <a:xfrm>
            <a:off x="1643474" y="4941168"/>
            <a:ext cx="1500198" cy="346650"/>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ja-JP" altLang="en-US" sz="1200" dirty="0">
                <a:latin typeface="Meiryo UI" panose="020B0604030504040204" pitchFamily="50" charset="-128"/>
                <a:ea typeface="Meiryo UI" panose="020B0604030504040204" pitchFamily="50" charset="-128"/>
              </a:rPr>
              <a:t>業務マニュアル</a:t>
            </a:r>
            <a:endParaRPr lang="en-US" altLang="ja-JP" sz="1200" dirty="0">
              <a:latin typeface="Meiryo UI" panose="020B0604030504040204" pitchFamily="50" charset="-128"/>
              <a:ea typeface="Meiryo UI" panose="020B0604030504040204" pitchFamily="50" charset="-128"/>
            </a:endParaRPr>
          </a:p>
        </p:txBody>
      </p:sp>
      <p:sp>
        <p:nvSpPr>
          <p:cNvPr id="56" name="フローチャート : 書類 55"/>
          <p:cNvSpPr/>
          <p:nvPr/>
        </p:nvSpPr>
        <p:spPr>
          <a:xfrm>
            <a:off x="1594520" y="3717032"/>
            <a:ext cx="1621160" cy="43204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・業務要件定義書</a:t>
            </a:r>
            <a:endParaRPr lang="en-US" altLang="ja-JP" sz="1400" dirty="0">
              <a:latin typeface="Meiryo UI" panose="020B0604030504040204" pitchFamily="50" charset="-128"/>
              <a:ea typeface="Meiryo UI" panose="020B0604030504040204" pitchFamily="50" charset="-128"/>
            </a:endParaRPr>
          </a:p>
        </p:txBody>
      </p:sp>
      <p:sp>
        <p:nvSpPr>
          <p:cNvPr id="57" name="フローチャート : 書類 56"/>
          <p:cNvSpPr/>
          <p:nvPr/>
        </p:nvSpPr>
        <p:spPr>
          <a:xfrm>
            <a:off x="8256240" y="3645024"/>
            <a:ext cx="2160240" cy="432048"/>
          </a:xfrm>
          <a:prstGeom prst="flowChartDocumen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・システム化要件定義書</a:t>
            </a:r>
            <a:endParaRPr lang="en-US" altLang="ja-JP" sz="1400" dirty="0">
              <a:latin typeface="Meiryo UI" panose="020B0604030504040204" pitchFamily="50" charset="-128"/>
              <a:ea typeface="Meiryo UI" panose="020B0604030504040204" pitchFamily="50" charset="-128"/>
            </a:endParaRPr>
          </a:p>
        </p:txBody>
      </p:sp>
      <p:cxnSp>
        <p:nvCxnSpPr>
          <p:cNvPr id="60" name="直線矢印コネクタ 59"/>
          <p:cNvCxnSpPr>
            <a:stCxn id="8" idx="3"/>
            <a:endCxn id="57" idx="1"/>
          </p:cNvCxnSpPr>
          <p:nvPr/>
        </p:nvCxnSpPr>
        <p:spPr>
          <a:xfrm>
            <a:off x="8077200" y="3582890"/>
            <a:ext cx="179040" cy="27815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6" idx="3"/>
            <a:endCxn id="192" idx="1"/>
          </p:cNvCxnSpPr>
          <p:nvPr/>
        </p:nvCxnSpPr>
        <p:spPr>
          <a:xfrm>
            <a:off x="7879670" y="4807026"/>
            <a:ext cx="376570" cy="20699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9" idx="2"/>
            <a:endCxn id="18" idx="0"/>
          </p:cNvCxnSpPr>
          <p:nvPr/>
        </p:nvCxnSpPr>
        <p:spPr>
          <a:xfrm>
            <a:off x="6888088" y="5464970"/>
            <a:ext cx="752888" cy="8855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フローチャート: 処理 116"/>
          <p:cNvSpPr/>
          <p:nvPr/>
        </p:nvSpPr>
        <p:spPr>
          <a:xfrm>
            <a:off x="3431704" y="342900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業務要件定義作業</a:t>
            </a:r>
            <a:endParaRPr lang="en-US" altLang="ja-JP" sz="1400" dirty="0">
              <a:latin typeface="Meiryo UI" panose="020B0604030504040204" pitchFamily="50" charset="-128"/>
              <a:ea typeface="Meiryo UI" panose="020B0604030504040204" pitchFamily="50" charset="-128"/>
            </a:endParaRPr>
          </a:p>
        </p:txBody>
      </p:sp>
      <p:sp>
        <p:nvSpPr>
          <p:cNvPr id="180" name="フローチャート : 書類 179"/>
          <p:cNvSpPr/>
          <p:nvPr/>
        </p:nvSpPr>
        <p:spPr>
          <a:xfrm>
            <a:off x="8184232" y="1916832"/>
            <a:ext cx="2232248" cy="1027276"/>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r>
              <a:rPr lang="ja-JP" altLang="en-US" sz="1400" dirty="0">
                <a:latin typeface="Meiryo UI" panose="020B0604030504040204" pitchFamily="50" charset="-128"/>
                <a:ea typeface="Meiryo UI" panose="020B0604030504040204" pitchFamily="50" charset="-128"/>
              </a:rPr>
              <a:t>・標準化仕様</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・技術標準ガイドライン</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・技術調査研究成果</a:t>
            </a:r>
            <a:endParaRPr lang="en-US" altLang="ja-JP" sz="1400" dirty="0">
              <a:latin typeface="Meiryo UI" panose="020B0604030504040204" pitchFamily="50" charset="-128"/>
              <a:ea typeface="Meiryo UI" panose="020B0604030504040204" pitchFamily="50" charset="-128"/>
            </a:endParaRPr>
          </a:p>
        </p:txBody>
      </p:sp>
      <p:sp>
        <p:nvSpPr>
          <p:cNvPr id="63" name="フローチャート: 処理 62"/>
          <p:cNvSpPr/>
          <p:nvPr/>
        </p:nvSpPr>
        <p:spPr>
          <a:xfrm>
            <a:off x="1703512" y="1700808"/>
            <a:ext cx="2160240" cy="523220"/>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サービス実施計画書作成</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サービス要件書作成</a:t>
            </a:r>
            <a:endParaRPr lang="en-US" altLang="ja-JP" sz="1400" dirty="0">
              <a:latin typeface="Meiryo UI" panose="020B0604030504040204" pitchFamily="50" charset="-128"/>
              <a:ea typeface="Meiryo UI" panose="020B0604030504040204" pitchFamily="50" charset="-128"/>
            </a:endParaRPr>
          </a:p>
        </p:txBody>
      </p:sp>
      <p:sp>
        <p:nvSpPr>
          <p:cNvPr id="64" name="フローチャート: 処理 63"/>
          <p:cNvSpPr/>
          <p:nvPr/>
        </p:nvSpPr>
        <p:spPr>
          <a:xfrm>
            <a:off x="5303912" y="1916833"/>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他機関との連携調整</a:t>
            </a:r>
            <a:endParaRPr lang="en-US" altLang="ja-JP" sz="1400" dirty="0">
              <a:latin typeface="Meiryo UI" panose="020B0604030504040204" pitchFamily="50" charset="-128"/>
              <a:ea typeface="Meiryo UI" panose="020B0604030504040204" pitchFamily="50" charset="-128"/>
            </a:endParaRPr>
          </a:p>
        </p:txBody>
      </p:sp>
      <p:sp>
        <p:nvSpPr>
          <p:cNvPr id="75" name="フローチャート: 処理 74"/>
          <p:cNvSpPr/>
          <p:nvPr/>
        </p:nvSpPr>
        <p:spPr>
          <a:xfrm>
            <a:off x="3359696" y="414908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業務実施手順書作成</a:t>
            </a:r>
            <a:endParaRPr lang="en-US" altLang="ja-JP" sz="1400" dirty="0">
              <a:latin typeface="Meiryo UI" panose="020B0604030504040204" pitchFamily="50" charset="-128"/>
              <a:ea typeface="Meiryo UI" panose="020B0604030504040204" pitchFamily="50" charset="-128"/>
            </a:endParaRPr>
          </a:p>
        </p:txBody>
      </p:sp>
      <p:sp>
        <p:nvSpPr>
          <p:cNvPr id="76" name="フローチャート: 処理 75"/>
          <p:cNvSpPr/>
          <p:nvPr/>
        </p:nvSpPr>
        <p:spPr>
          <a:xfrm>
            <a:off x="3359696" y="5157193"/>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業務・コンテンツ運用</a:t>
            </a:r>
            <a:endParaRPr lang="en-US" altLang="ja-JP" sz="1400" dirty="0">
              <a:latin typeface="Meiryo UI" panose="020B0604030504040204" pitchFamily="50" charset="-128"/>
              <a:ea typeface="Meiryo UI" panose="020B0604030504040204" pitchFamily="50" charset="-128"/>
            </a:endParaRPr>
          </a:p>
        </p:txBody>
      </p:sp>
      <p:sp>
        <p:nvSpPr>
          <p:cNvPr id="87" name="フローチャート: 処理 86"/>
          <p:cNvSpPr/>
          <p:nvPr/>
        </p:nvSpPr>
        <p:spPr>
          <a:xfrm>
            <a:off x="5663952" y="2420888"/>
            <a:ext cx="2088232" cy="523220"/>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とりまとめ</a:t>
            </a:r>
            <a:endParaRPr lang="en-US" altLang="ja-JP" sz="1400" dirty="0">
              <a:latin typeface="Meiryo UI" panose="020B0604030504040204" pitchFamily="50" charset="-128"/>
              <a:ea typeface="Meiryo UI" panose="020B0604030504040204" pitchFamily="50" charset="-128"/>
            </a:endParaRPr>
          </a:p>
        </p:txBody>
      </p:sp>
      <p:sp>
        <p:nvSpPr>
          <p:cNvPr id="104" name="フローチャート: 処理 103"/>
          <p:cNvSpPr/>
          <p:nvPr/>
        </p:nvSpPr>
        <p:spPr>
          <a:xfrm>
            <a:off x="5807968" y="4149081"/>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ja-JP" altLang="en-US" sz="1400" dirty="0">
                <a:latin typeface="Meiryo UI" panose="020B0604030504040204" pitchFamily="50" charset="-128"/>
                <a:ea typeface="Meiryo UI" panose="020B0604030504040204" pitchFamily="50" charset="-128"/>
              </a:rPr>
              <a:t>調達仕様書作成</a:t>
            </a:r>
            <a:endParaRPr lang="en-US" altLang="ja-JP" sz="1400" dirty="0">
              <a:latin typeface="Meiryo UI" panose="020B0604030504040204" pitchFamily="50" charset="-128"/>
              <a:ea typeface="Meiryo UI" panose="020B0604030504040204" pitchFamily="50" charset="-128"/>
            </a:endParaRPr>
          </a:p>
        </p:txBody>
      </p:sp>
      <p:cxnSp>
        <p:nvCxnSpPr>
          <p:cNvPr id="140" name="直線矢印コネクタ 139"/>
          <p:cNvCxnSpPr>
            <a:stCxn id="69" idx="3"/>
            <a:endCxn id="76" idx="1"/>
          </p:cNvCxnSpPr>
          <p:nvPr/>
        </p:nvCxnSpPr>
        <p:spPr>
          <a:xfrm>
            <a:off x="3143672" y="5114493"/>
            <a:ext cx="216024" cy="1965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 idx="1"/>
            <a:endCxn id="16" idx="3"/>
          </p:cNvCxnSpPr>
          <p:nvPr/>
        </p:nvCxnSpPr>
        <p:spPr>
          <a:xfrm rot="10800000" flipV="1">
            <a:off x="7879670" y="4413672"/>
            <a:ext cx="376570" cy="39335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104" idx="3"/>
            <a:endCxn id="11" idx="1"/>
          </p:cNvCxnSpPr>
          <p:nvPr/>
        </p:nvCxnSpPr>
        <p:spPr>
          <a:xfrm>
            <a:off x="7896200" y="4302970"/>
            <a:ext cx="360040" cy="11070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4" idx="1"/>
            <a:endCxn id="63" idx="0"/>
          </p:cNvCxnSpPr>
          <p:nvPr/>
        </p:nvCxnSpPr>
        <p:spPr>
          <a:xfrm rot="10800000" flipV="1">
            <a:off x="2783632" y="1308120"/>
            <a:ext cx="1368152" cy="392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8" name="直線矢印コネクタ 167"/>
          <p:cNvCxnSpPr>
            <a:stCxn id="64" idx="1"/>
            <a:endCxn id="5" idx="0"/>
          </p:cNvCxnSpPr>
          <p:nvPr/>
        </p:nvCxnSpPr>
        <p:spPr>
          <a:xfrm rot="10800000" flipV="1">
            <a:off x="4599304" y="2070721"/>
            <a:ext cx="704608" cy="350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1" name="直線矢印コネクタ 170"/>
          <p:cNvCxnSpPr>
            <a:stCxn id="180" idx="2"/>
            <a:endCxn id="8" idx="0"/>
          </p:cNvCxnSpPr>
          <p:nvPr/>
        </p:nvCxnSpPr>
        <p:spPr>
          <a:xfrm flipH="1">
            <a:off x="6978588" y="2876194"/>
            <a:ext cx="2321768" cy="5528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6" name="直線矢印コネクタ 175"/>
          <p:cNvCxnSpPr>
            <a:stCxn id="13" idx="2"/>
            <a:endCxn id="117" idx="0"/>
          </p:cNvCxnSpPr>
          <p:nvPr/>
        </p:nvCxnSpPr>
        <p:spPr>
          <a:xfrm flipH="1">
            <a:off x="4439817" y="1682724"/>
            <a:ext cx="3046803"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直線矢印コネクタ 178"/>
          <p:cNvCxnSpPr>
            <a:stCxn id="13" idx="2"/>
            <a:endCxn id="8" idx="0"/>
          </p:cNvCxnSpPr>
          <p:nvPr/>
        </p:nvCxnSpPr>
        <p:spPr>
          <a:xfrm flipH="1">
            <a:off x="6978589" y="1682724"/>
            <a:ext cx="508031"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8" name="直線矢印コネクタ 187"/>
          <p:cNvCxnSpPr>
            <a:stCxn id="13" idx="2"/>
            <a:endCxn id="87" idx="0"/>
          </p:cNvCxnSpPr>
          <p:nvPr/>
        </p:nvCxnSpPr>
        <p:spPr>
          <a:xfrm flipH="1">
            <a:off x="6708069" y="1682724"/>
            <a:ext cx="778551" cy="73816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2" name="フローチャート : 複数書類 191"/>
          <p:cNvSpPr/>
          <p:nvPr/>
        </p:nvSpPr>
        <p:spPr>
          <a:xfrm>
            <a:off x="8256240" y="4725145"/>
            <a:ext cx="2411760" cy="577751"/>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r>
              <a:rPr lang="ja-JP" altLang="en-US" sz="1200" dirty="0">
                <a:latin typeface="Meiryo UI" panose="020B0604030504040204" pitchFamily="50" charset="-128"/>
                <a:ea typeface="Meiryo UI" panose="020B0604030504040204" pitchFamily="50" charset="-128"/>
              </a:rPr>
              <a:t>・システム設計書</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・システム運用マニュアル</a:t>
            </a:r>
            <a:endParaRPr lang="en-US" altLang="ja-JP" sz="1200" dirty="0">
              <a:latin typeface="Meiryo UI" panose="020B0604030504040204" pitchFamily="50" charset="-128"/>
              <a:ea typeface="Meiryo UI" panose="020B0604030504040204" pitchFamily="50" charset="-128"/>
            </a:endParaRPr>
          </a:p>
        </p:txBody>
      </p:sp>
      <p:cxnSp>
        <p:nvCxnSpPr>
          <p:cNvPr id="196" name="直線矢印コネクタ 195"/>
          <p:cNvCxnSpPr>
            <a:stCxn id="192" idx="1"/>
            <a:endCxn id="19" idx="3"/>
          </p:cNvCxnSpPr>
          <p:nvPr/>
        </p:nvCxnSpPr>
        <p:spPr>
          <a:xfrm flipH="1">
            <a:off x="7968208" y="5014021"/>
            <a:ext cx="288032" cy="29706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0" name="Picture 36" descr="MCj02320470000[1]"/>
          <p:cNvPicPr>
            <a:picLocks noChangeAspect="1" noChangeArrowheads="1"/>
          </p:cNvPicPr>
          <p:nvPr/>
        </p:nvPicPr>
        <p:blipFill>
          <a:blip r:embed="rId3" cstate="print"/>
          <a:srcRect/>
          <a:stretch>
            <a:fillRect/>
          </a:stretch>
        </p:blipFill>
        <p:spPr bwMode="auto">
          <a:xfrm>
            <a:off x="5951985" y="6372226"/>
            <a:ext cx="517525" cy="485775"/>
          </a:xfrm>
          <a:prstGeom prst="rect">
            <a:avLst/>
          </a:prstGeom>
          <a:noFill/>
          <a:ln w="9525">
            <a:noFill/>
            <a:miter lim="800000"/>
            <a:headEnd/>
            <a:tailEnd/>
          </a:ln>
        </p:spPr>
      </p:pic>
      <p:sp>
        <p:nvSpPr>
          <p:cNvPr id="211" name="正方形/長方形 210"/>
          <p:cNvSpPr/>
          <p:nvPr/>
        </p:nvSpPr>
        <p:spPr>
          <a:xfrm>
            <a:off x="3935761" y="6309321"/>
            <a:ext cx="543739" cy="307777"/>
          </a:xfrm>
          <a:prstGeom prst="rect">
            <a:avLst/>
          </a:prstGeom>
        </p:spPr>
        <p:txBody>
          <a:bodyPr wrap="none">
            <a:spAutoFit/>
          </a:bodyPr>
          <a:lstStyle/>
          <a:p>
            <a:pPr algn="ctr"/>
            <a:r>
              <a:rPr lang="ja-JP" altLang="en-US" sz="1400" dirty="0">
                <a:latin typeface="Meiryo UI" panose="020B0604030504040204" pitchFamily="50" charset="-128"/>
                <a:ea typeface="Meiryo UI" panose="020B0604030504040204" pitchFamily="50" charset="-128"/>
              </a:rPr>
              <a:t>職員</a:t>
            </a:r>
            <a:endParaRPr lang="en-US" altLang="ja-JP" sz="1400" dirty="0">
              <a:latin typeface="Meiryo UI" panose="020B0604030504040204" pitchFamily="50" charset="-128"/>
              <a:ea typeface="Meiryo UI" panose="020B0604030504040204" pitchFamily="50" charset="-128"/>
            </a:endParaRPr>
          </a:p>
        </p:txBody>
      </p:sp>
      <p:sp>
        <p:nvSpPr>
          <p:cNvPr id="212" name="正方形/長方形 211"/>
          <p:cNvSpPr/>
          <p:nvPr/>
        </p:nvSpPr>
        <p:spPr>
          <a:xfrm>
            <a:off x="6528048" y="6516242"/>
            <a:ext cx="723276" cy="307777"/>
          </a:xfrm>
          <a:prstGeom prst="rect">
            <a:avLst/>
          </a:prstGeom>
        </p:spPr>
        <p:txBody>
          <a:bodyPr wrap="none">
            <a:spAutoFit/>
          </a:bodyPr>
          <a:lstStyle/>
          <a:p>
            <a:pPr algn="ctr"/>
            <a:r>
              <a:rPr lang="ja-JP" altLang="en-US" sz="1400" dirty="0">
                <a:latin typeface="Meiryo UI" panose="020B0604030504040204" pitchFamily="50" charset="-128"/>
                <a:ea typeface="Meiryo UI" panose="020B0604030504040204" pitchFamily="50" charset="-128"/>
              </a:rPr>
              <a:t>利用者</a:t>
            </a:r>
            <a:endParaRPr lang="en-US" altLang="ja-JP" sz="1400" dirty="0">
              <a:latin typeface="Meiryo UI" panose="020B0604030504040204" pitchFamily="50" charset="-128"/>
              <a:ea typeface="Meiryo UI" panose="020B0604030504040204" pitchFamily="50" charset="-128"/>
            </a:endParaRPr>
          </a:p>
        </p:txBody>
      </p:sp>
      <p:cxnSp>
        <p:nvCxnSpPr>
          <p:cNvPr id="213" name="直線矢印コネクタ 212"/>
          <p:cNvCxnSpPr>
            <a:stCxn id="20" idx="2"/>
            <a:endCxn id="22" idx="3"/>
          </p:cNvCxnSpPr>
          <p:nvPr/>
        </p:nvCxnSpPr>
        <p:spPr>
          <a:xfrm rot="5400000">
            <a:off x="5341203" y="5944624"/>
            <a:ext cx="223724" cy="7034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7" name="直線矢印コネクタ 216"/>
          <p:cNvCxnSpPr/>
          <p:nvPr/>
        </p:nvCxnSpPr>
        <p:spPr>
          <a:xfrm rot="5400000">
            <a:off x="7058089" y="5726435"/>
            <a:ext cx="268870" cy="11849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1" name="下矢印 220"/>
          <p:cNvSpPr/>
          <p:nvPr/>
        </p:nvSpPr>
        <p:spPr>
          <a:xfrm>
            <a:off x="407977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下矢印 221"/>
          <p:cNvSpPr/>
          <p:nvPr/>
        </p:nvSpPr>
        <p:spPr>
          <a:xfrm>
            <a:off x="4079776" y="4581128"/>
            <a:ext cx="500066" cy="50405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3" name="下矢印 222"/>
          <p:cNvSpPr/>
          <p:nvPr/>
        </p:nvSpPr>
        <p:spPr>
          <a:xfrm>
            <a:off x="660005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4" name="下矢印 223"/>
          <p:cNvSpPr/>
          <p:nvPr/>
        </p:nvSpPr>
        <p:spPr>
          <a:xfrm>
            <a:off x="6600056" y="4437112"/>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下矢印 224"/>
          <p:cNvSpPr/>
          <p:nvPr/>
        </p:nvSpPr>
        <p:spPr>
          <a:xfrm>
            <a:off x="6600056" y="5013176"/>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1" name="屈折矢印 230"/>
          <p:cNvSpPr/>
          <p:nvPr/>
        </p:nvSpPr>
        <p:spPr>
          <a:xfrm rot="5400000">
            <a:off x="2819636" y="2096852"/>
            <a:ext cx="720080" cy="936104"/>
          </a:xfrm>
          <a:prstGeom prst="bentUpArrow">
            <a:avLst>
              <a:gd name="adj1" fmla="val 25000"/>
              <a:gd name="adj2" fmla="val 20262"/>
              <a:gd name="adj3" fmla="val 2310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下矢印 232"/>
          <p:cNvSpPr/>
          <p:nvPr/>
        </p:nvSpPr>
        <p:spPr>
          <a:xfrm>
            <a:off x="4079776" y="306896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4" name="左矢印 233"/>
          <p:cNvSpPr/>
          <p:nvPr/>
        </p:nvSpPr>
        <p:spPr>
          <a:xfrm>
            <a:off x="5159896" y="2492896"/>
            <a:ext cx="467544" cy="3600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0" name="四角形吹き出し 69"/>
          <p:cNvSpPr/>
          <p:nvPr/>
        </p:nvSpPr>
        <p:spPr>
          <a:xfrm>
            <a:off x="9192344" y="908720"/>
            <a:ext cx="1475656" cy="648072"/>
          </a:xfrm>
          <a:prstGeom prst="wedgeRectCallout">
            <a:avLst>
              <a:gd name="adj1" fmla="val -110136"/>
              <a:gd name="adj2" fmla="val 83249"/>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開発部門が中心に</a:t>
            </a:r>
          </a:p>
        </p:txBody>
      </p:sp>
      <p:sp>
        <p:nvSpPr>
          <p:cNvPr id="66" name="四角形吹き出し 65"/>
          <p:cNvSpPr/>
          <p:nvPr/>
        </p:nvSpPr>
        <p:spPr>
          <a:xfrm>
            <a:off x="1775520" y="5805264"/>
            <a:ext cx="2016224" cy="792088"/>
          </a:xfrm>
          <a:prstGeom prst="wedgeRectCallout">
            <a:avLst>
              <a:gd name="adj1" fmla="val 73960"/>
              <a:gd name="adj2" fmla="val -56864"/>
            </a:avLst>
          </a:prstGeom>
          <a:solidFill>
            <a:schemeClr val="accent6">
              <a:lumMod val="75000"/>
            </a:schemeClr>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業務・サービスの実施部署が中心に</a:t>
            </a:r>
          </a:p>
        </p:txBody>
      </p:sp>
      <p:sp>
        <p:nvSpPr>
          <p:cNvPr id="71" name="上下矢印 70"/>
          <p:cNvSpPr/>
          <p:nvPr/>
        </p:nvSpPr>
        <p:spPr>
          <a:xfrm rot="18812556">
            <a:off x="5317712" y="2766291"/>
            <a:ext cx="312139" cy="82136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2" name="上下矢印 71"/>
          <p:cNvSpPr/>
          <p:nvPr/>
        </p:nvSpPr>
        <p:spPr>
          <a:xfrm rot="16200000">
            <a:off x="5419066" y="3457862"/>
            <a:ext cx="387888" cy="906228"/>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スライド番号プレースホルダ 66"/>
          <p:cNvSpPr>
            <a:spLocks noGrp="1"/>
          </p:cNvSpPr>
          <p:nvPr>
            <p:ph type="sldNum" sz="quarter" idx="12"/>
          </p:nvPr>
        </p:nvSpPr>
        <p:spPr/>
        <p:txBody>
          <a:bodyPr/>
          <a:lstStyle/>
          <a:p>
            <a:fld id="{042AED99-7FB4-404E-8A97-64753DCE42EC}" type="slidenum">
              <a:rPr kumimoji="0" lang="en-US" smtClean="0"/>
              <a:pPr/>
              <a:t>42</a:t>
            </a:fld>
            <a:endParaRPr kumimoji="0" lang="en-US"/>
          </a:p>
        </p:txBody>
      </p:sp>
      <p:sp>
        <p:nvSpPr>
          <p:cNvPr id="73" name="フッター プレースホルダ 72"/>
          <p:cNvSpPr>
            <a:spLocks noGrp="1"/>
          </p:cNvSpPr>
          <p:nvPr>
            <p:ph type="ftr" sz="quarter" idx="11"/>
          </p:nvPr>
        </p:nvSpPr>
        <p:spPr/>
        <p:txBody>
          <a:bodyPr/>
          <a:lstStyle/>
          <a:p>
            <a:endParaRPr kumimoji="0" lang="en-US"/>
          </a:p>
        </p:txBody>
      </p:sp>
    </p:spTree>
    <p:extLst>
      <p:ext uri="{BB962C8B-B14F-4D97-AF65-F5344CB8AC3E}">
        <p14:creationId xmlns:p14="http://schemas.microsoft.com/office/powerpoint/2010/main" val="98850178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smtClean="0"/>
              <a:t>要件定義の重要性と考慮点</a:t>
            </a:r>
            <a:endParaRPr kumimoji="1" lang="ja-JP" altLang="en-US" dirty="0"/>
          </a:p>
        </p:txBody>
      </p:sp>
      <p:sp>
        <p:nvSpPr>
          <p:cNvPr id="6" name="コンテンツ プレースホルダ 5"/>
          <p:cNvSpPr>
            <a:spLocks noGrp="1"/>
          </p:cNvSpPr>
          <p:nvPr>
            <p:ph idx="1"/>
          </p:nvPr>
        </p:nvSpPr>
        <p:spPr>
          <a:xfrm>
            <a:off x="544010" y="1052737"/>
            <a:ext cx="11065398" cy="5668739"/>
          </a:xfrm>
        </p:spPr>
        <p:txBody>
          <a:bodyPr>
            <a:noAutofit/>
          </a:bodyPr>
          <a:lstStyle/>
          <a:p>
            <a:r>
              <a:rPr lang="ja-JP" altLang="en-US" sz="2400" dirty="0"/>
              <a:t>重要性は、</a:t>
            </a:r>
            <a:r>
              <a:rPr lang="ja-JP" altLang="ja-JP" sz="2400" dirty="0"/>
              <a:t>ソフトウェア開発に限ら</a:t>
            </a:r>
            <a:r>
              <a:rPr lang="ja-JP" altLang="en-US" sz="2400" dirty="0"/>
              <a:t>ない</a:t>
            </a:r>
            <a:endParaRPr lang="ja-JP" altLang="ja-JP" sz="2400" dirty="0"/>
          </a:p>
          <a:p>
            <a:r>
              <a:rPr lang="ja-JP" altLang="ja-JP" sz="2400" dirty="0">
                <a:solidFill>
                  <a:srgbClr val="FF0000"/>
                </a:solidFill>
              </a:rPr>
              <a:t>サービス要件の定義は、基本計画書</a:t>
            </a:r>
            <a:r>
              <a:rPr lang="ja-JP" altLang="en-US" sz="2400" dirty="0">
                <a:solidFill>
                  <a:srgbClr val="FF0000"/>
                </a:solidFill>
              </a:rPr>
              <a:t>の行間を埋める</a:t>
            </a:r>
            <a:r>
              <a:rPr lang="ja-JP" altLang="en-US" sz="2400" dirty="0"/>
              <a:t>もの</a:t>
            </a:r>
            <a:endParaRPr lang="ja-JP" altLang="ja-JP" sz="2400" dirty="0"/>
          </a:p>
          <a:p>
            <a:r>
              <a:rPr lang="ja-JP" altLang="ja-JP" sz="2400" dirty="0">
                <a:solidFill>
                  <a:srgbClr val="FF0000"/>
                </a:solidFill>
              </a:rPr>
              <a:t>開発に大きな工数が掛かるのは、例外処理の規模と拡張性</a:t>
            </a:r>
            <a:r>
              <a:rPr lang="ja-JP" altLang="en-US" sz="2400" dirty="0">
                <a:solidFill>
                  <a:srgbClr val="FF0000"/>
                </a:solidFill>
              </a:rPr>
              <a:t>への配慮</a:t>
            </a:r>
            <a:endParaRPr lang="ja-JP" altLang="ja-JP" sz="2400" dirty="0">
              <a:solidFill>
                <a:srgbClr val="FF0000"/>
              </a:solidFill>
            </a:endParaRPr>
          </a:p>
          <a:p>
            <a:r>
              <a:rPr lang="ja-JP" altLang="ja-JP" sz="2400" dirty="0"/>
              <a:t>サービス要件定義段階での合意形成が重要</a:t>
            </a:r>
          </a:p>
          <a:p>
            <a:r>
              <a:rPr lang="ja-JP" altLang="ja-JP" sz="2400" dirty="0"/>
              <a:t>業務、システムの構築は、</a:t>
            </a:r>
            <a:r>
              <a:rPr lang="ja-JP" altLang="ja-JP" sz="2400" dirty="0">
                <a:solidFill>
                  <a:srgbClr val="FF0000"/>
                </a:solidFill>
              </a:rPr>
              <a:t>論理的に明確なサービスの要件がなければ構築できない</a:t>
            </a:r>
          </a:p>
          <a:p>
            <a:pPr lvl="1"/>
            <a:r>
              <a:rPr lang="ja-JP" altLang="en-US" sz="2000" dirty="0"/>
              <a:t>曖昧</a:t>
            </a:r>
            <a:r>
              <a:rPr lang="ja-JP" altLang="ja-JP" sz="2000" dirty="0"/>
              <a:t>なまま、業務構築、システム開発を行った場合</a:t>
            </a:r>
            <a:r>
              <a:rPr lang="ja-JP" altLang="en-US" sz="2000" dirty="0"/>
              <a:t>、</a:t>
            </a:r>
            <a:r>
              <a:rPr lang="ja-JP" altLang="en-US" sz="2000" dirty="0">
                <a:solidFill>
                  <a:srgbClr val="FF0000"/>
                </a:solidFill>
              </a:rPr>
              <a:t>過大な見積もり、大きな手戻り</a:t>
            </a:r>
            <a:r>
              <a:rPr lang="ja-JP" altLang="en-US" sz="2000" dirty="0"/>
              <a:t>が発生する</a:t>
            </a:r>
            <a:endParaRPr lang="en-US" altLang="ja-JP" sz="2000" dirty="0"/>
          </a:p>
          <a:p>
            <a:pPr lvl="1"/>
            <a:r>
              <a:rPr lang="ja-JP" altLang="en-US" sz="2000" dirty="0"/>
              <a:t>齟齬の顕在化が後工程になればなるほど、工数が大きくな</a:t>
            </a:r>
            <a:r>
              <a:rPr lang="ja-JP" altLang="en-US" sz="2800" dirty="0"/>
              <a:t>る</a:t>
            </a:r>
            <a:endParaRPr lang="ja-JP" altLang="ja-JP" sz="2000" dirty="0"/>
          </a:p>
          <a:p>
            <a:r>
              <a:rPr lang="ja-JP" altLang="ja-JP" sz="2400" dirty="0"/>
              <a:t>業務とシステムでの分担は明確に</a:t>
            </a:r>
          </a:p>
          <a:p>
            <a:r>
              <a:rPr lang="ja-JP" altLang="ja-JP" sz="2400" dirty="0">
                <a:solidFill>
                  <a:srgbClr val="FF0000"/>
                </a:solidFill>
              </a:rPr>
              <a:t>情報（データ）と機能の流れは明確に</a:t>
            </a:r>
            <a:r>
              <a:rPr lang="ja-JP" altLang="en-US" sz="2400" dirty="0"/>
              <a:t>。</a:t>
            </a:r>
            <a:endParaRPr lang="ja-JP" altLang="ja-JP" sz="2400" dirty="0"/>
          </a:p>
          <a:p>
            <a:r>
              <a:rPr lang="ja-JP" altLang="ja-JP" sz="2400" dirty="0"/>
              <a:t>サービス要件は、開発過程、検証中に、なんらかの変更があることを前提とする</a:t>
            </a:r>
            <a:endParaRPr lang="en-US" altLang="ja-JP" sz="2400" dirty="0"/>
          </a:p>
          <a:p>
            <a:r>
              <a:rPr lang="ja-JP" altLang="en-US" sz="2400" dirty="0"/>
              <a:t>サービス要件定義には、</a:t>
            </a:r>
            <a:r>
              <a:rPr lang="ja-JP" altLang="en-US" sz="2400" dirty="0">
                <a:solidFill>
                  <a:srgbClr val="FF0000"/>
                </a:solidFill>
              </a:rPr>
              <a:t>全体</a:t>
            </a:r>
            <a:r>
              <a:rPr lang="ja-JP" altLang="ja-JP" sz="2400" dirty="0">
                <a:solidFill>
                  <a:srgbClr val="FF0000"/>
                </a:solidFill>
              </a:rPr>
              <a:t>最適化の観点で</a:t>
            </a:r>
            <a:r>
              <a:rPr lang="ja-JP" altLang="en-US" sz="2400" dirty="0"/>
              <a:t>システムサイドからの</a:t>
            </a:r>
            <a:r>
              <a:rPr lang="ja-JP" altLang="ja-JP" sz="2400" dirty="0"/>
              <a:t>助言が必要</a:t>
            </a:r>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43</a:t>
            </a:fld>
            <a:endParaRPr kumimoji="0" lang="en-US"/>
          </a:p>
        </p:txBody>
      </p:sp>
      <p:sp>
        <p:nvSpPr>
          <p:cNvPr id="7" name="横巻き 6"/>
          <p:cNvSpPr/>
          <p:nvPr/>
        </p:nvSpPr>
        <p:spPr>
          <a:xfrm>
            <a:off x="6456040" y="6106864"/>
            <a:ext cx="4050993"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j-ea"/>
                <a:ea typeface="+mj-ea"/>
              </a:rPr>
              <a:t>資源の無駄遣いをなくして、より高いサービスの提供を目指す。</a:t>
            </a:r>
          </a:p>
        </p:txBody>
      </p:sp>
      <p:sp>
        <p:nvSpPr>
          <p:cNvPr id="2" name="右矢印 1"/>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4787545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7488" y="0"/>
            <a:ext cx="9180512" cy="928670"/>
          </a:xfrm>
        </p:spPr>
        <p:txBody>
          <a:bodyPr>
            <a:normAutofit/>
          </a:bodyPr>
          <a:lstStyle/>
          <a:p>
            <a:r>
              <a:rPr kumimoji="1" lang="en-US" altLang="ja-JP" dirty="0" smtClean="0"/>
              <a:t>【</a:t>
            </a:r>
            <a:r>
              <a:rPr lang="ja-JP" altLang="en-US" dirty="0"/>
              <a:t>詳細</a:t>
            </a:r>
            <a:r>
              <a:rPr kumimoji="1" lang="en-US" altLang="ja-JP" dirty="0" smtClean="0"/>
              <a:t>】</a:t>
            </a:r>
            <a:r>
              <a:rPr kumimoji="1" lang="ja-JP" altLang="en-US" dirty="0" smtClean="0"/>
              <a:t>サービス要件定義での考慮点</a:t>
            </a:r>
            <a:endParaRPr kumimoji="1" lang="ja-JP" altLang="en-US" dirty="0"/>
          </a:p>
        </p:txBody>
      </p:sp>
      <p:sp>
        <p:nvSpPr>
          <p:cNvPr id="3" name="コンテンツ プレースホルダ 2"/>
          <p:cNvSpPr>
            <a:spLocks noGrp="1"/>
          </p:cNvSpPr>
          <p:nvPr>
            <p:ph sz="half" idx="1"/>
          </p:nvPr>
        </p:nvSpPr>
        <p:spPr>
          <a:xfrm>
            <a:off x="532435" y="1052736"/>
            <a:ext cx="5487365" cy="5805264"/>
          </a:xfrm>
        </p:spPr>
        <p:txBody>
          <a:bodyPr>
            <a:normAutofit fontScale="92500" lnSpcReduction="20000"/>
          </a:bodyPr>
          <a:lstStyle/>
          <a:p>
            <a:r>
              <a:rPr lang="ja-JP" altLang="en-US" dirty="0" smtClean="0"/>
              <a:t>サービスの基本方針・基本計画書レベルでは、不十分</a:t>
            </a:r>
            <a:endParaRPr lang="en-US" altLang="ja-JP" dirty="0" smtClean="0"/>
          </a:p>
          <a:p>
            <a:pPr lvl="1"/>
            <a:r>
              <a:rPr lang="ja-JP" altLang="en-US" dirty="0" smtClean="0"/>
              <a:t>基本合意のために、</a:t>
            </a:r>
            <a:r>
              <a:rPr lang="ja-JP" altLang="en-US" dirty="0" smtClean="0">
                <a:solidFill>
                  <a:srgbClr val="FF0000"/>
                </a:solidFill>
              </a:rPr>
              <a:t>意識的に、サービスの実施内容が曖昧に</a:t>
            </a:r>
            <a:r>
              <a:rPr lang="ja-JP" altLang="en-US" dirty="0" smtClean="0"/>
              <a:t>なっている</a:t>
            </a:r>
            <a:endParaRPr lang="en-US" altLang="ja-JP" dirty="0" smtClean="0"/>
          </a:p>
          <a:p>
            <a:pPr lvl="1"/>
            <a:r>
              <a:rPr lang="ja-JP" altLang="en-US" dirty="0" smtClean="0"/>
              <a:t>概念・方向性は認識できるが具体的なサービスの実施内容が判断できない</a:t>
            </a:r>
            <a:endParaRPr lang="en-US" altLang="ja-JP" dirty="0" smtClean="0"/>
          </a:p>
          <a:p>
            <a:r>
              <a:rPr kumimoji="1" lang="ja-JP" altLang="en-US" dirty="0" smtClean="0"/>
              <a:t>業務、システムの構築は、論理的に明確なサービスの要件がなければ構築できない</a:t>
            </a:r>
            <a:endParaRPr kumimoji="1" lang="en-US" altLang="ja-JP" dirty="0" smtClean="0"/>
          </a:p>
          <a:p>
            <a:pPr lvl="1"/>
            <a:r>
              <a:rPr lang="ja-JP" altLang="en-US" dirty="0" smtClean="0"/>
              <a:t>実施内容が曖昧になっているサービスは、その条件と実施内容の明確化が必要</a:t>
            </a:r>
            <a:endParaRPr lang="en-US" altLang="ja-JP" dirty="0" smtClean="0"/>
          </a:p>
          <a:p>
            <a:pPr lvl="1"/>
            <a:r>
              <a:rPr lang="ja-JP" altLang="en-US" dirty="0" smtClean="0">
                <a:solidFill>
                  <a:srgbClr val="FF0000"/>
                </a:solidFill>
              </a:rPr>
              <a:t>サービス部門とシステム部門で暗黙知でなく、形式知化した形で合</a:t>
            </a:r>
            <a:r>
              <a:rPr lang="ja-JP" altLang="en-US" dirty="0" smtClean="0"/>
              <a:t>意しておく必要がある⇒サービス要件定義書</a:t>
            </a:r>
            <a:endParaRPr lang="en-US" altLang="ja-JP" dirty="0" smtClean="0"/>
          </a:p>
          <a:p>
            <a:r>
              <a:rPr lang="ja-JP" altLang="en-US" dirty="0" smtClean="0"/>
              <a:t>サービス要件定義段階での合意形成が最も重要</a:t>
            </a:r>
            <a:endParaRPr lang="en-US" altLang="ja-JP" dirty="0" smtClean="0"/>
          </a:p>
          <a:p>
            <a:pPr lvl="1"/>
            <a:r>
              <a:rPr lang="ja-JP" altLang="en-US" dirty="0" smtClean="0">
                <a:solidFill>
                  <a:srgbClr val="FF0000"/>
                </a:solidFill>
              </a:rPr>
              <a:t>後工程でシステムの根幹に関わる変更は不可能</a:t>
            </a:r>
          </a:p>
          <a:p>
            <a:pPr lvl="1"/>
            <a:endParaRPr lang="en-US" altLang="ja-JP" dirty="0" smtClean="0"/>
          </a:p>
        </p:txBody>
      </p:sp>
      <p:sp>
        <p:nvSpPr>
          <p:cNvPr id="4" name="コンテンツ プレースホルダ 3"/>
          <p:cNvSpPr>
            <a:spLocks noGrp="1"/>
          </p:cNvSpPr>
          <p:nvPr>
            <p:ph sz="half" idx="2"/>
          </p:nvPr>
        </p:nvSpPr>
        <p:spPr>
          <a:xfrm>
            <a:off x="6172199" y="1052736"/>
            <a:ext cx="5738149" cy="5805264"/>
          </a:xfrm>
        </p:spPr>
        <p:txBody>
          <a:bodyPr>
            <a:normAutofit fontScale="92500" lnSpcReduction="20000"/>
          </a:bodyPr>
          <a:lstStyle/>
          <a:p>
            <a:r>
              <a:rPr lang="ja-JP" altLang="en-US" dirty="0" smtClean="0"/>
              <a:t>サービスの実施内容があいまいなまま、業務構築、システム開発を行った場合</a:t>
            </a:r>
            <a:endParaRPr lang="en-US" altLang="ja-JP" dirty="0" smtClean="0"/>
          </a:p>
          <a:p>
            <a:pPr lvl="1"/>
            <a:r>
              <a:rPr lang="ja-JP" altLang="en-US" dirty="0" smtClean="0"/>
              <a:t>システム化要件定義書が曖昧になる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開発規模感が掴めない</a:t>
            </a:r>
            <a:endParaRPr lang="en-US" altLang="ja-JP" dirty="0" smtClean="0">
              <a:solidFill>
                <a:srgbClr val="FF0000"/>
              </a:solidFill>
            </a:endParaRPr>
          </a:p>
          <a:p>
            <a:pPr lvl="1"/>
            <a:r>
              <a:rPr lang="ja-JP" altLang="en-US" dirty="0" smtClean="0"/>
              <a:t>調達仕様書が曖昧になる</a:t>
            </a:r>
            <a:r>
              <a:rPr lang="en-US" altLang="ja-JP" dirty="0" smtClean="0"/>
              <a:t/>
            </a:r>
            <a:br>
              <a:rPr lang="en-US" altLang="ja-JP" dirty="0" smtClean="0"/>
            </a:br>
            <a:r>
              <a:rPr lang="ja-JP" altLang="en-US" dirty="0" smtClean="0"/>
              <a:t>⇒</a:t>
            </a:r>
            <a:r>
              <a:rPr lang="ja-JP" altLang="en-US" dirty="0" smtClean="0">
                <a:solidFill>
                  <a:srgbClr val="FF0000"/>
                </a:solidFill>
              </a:rPr>
              <a:t>開発者は安全を見込み、見積もり額が大幅に大きくなる</a:t>
            </a:r>
            <a:endParaRPr lang="en-US" altLang="ja-JP" dirty="0" smtClean="0">
              <a:solidFill>
                <a:srgbClr val="FF0000"/>
              </a:solidFill>
            </a:endParaRPr>
          </a:p>
          <a:p>
            <a:pPr lvl="1"/>
            <a:r>
              <a:rPr lang="ja-JP" altLang="en-US" dirty="0" smtClean="0"/>
              <a:t>開発工程で手戻りが発生する</a:t>
            </a:r>
            <a:endParaRPr lang="en-US" altLang="ja-JP" dirty="0" smtClean="0"/>
          </a:p>
          <a:p>
            <a:r>
              <a:rPr lang="ja-JP" altLang="en-US" dirty="0" smtClean="0"/>
              <a:t>最適化の観点でシステム担当からの助言が必要</a:t>
            </a:r>
            <a:endParaRPr lang="en-US" altLang="ja-JP" dirty="0" smtClean="0"/>
          </a:p>
          <a:p>
            <a:pPr lvl="1"/>
            <a:r>
              <a:rPr lang="ja-JP" altLang="en-US" dirty="0" smtClean="0"/>
              <a:t>サービス要件に</a:t>
            </a:r>
            <a:r>
              <a:rPr lang="ja-JP" altLang="en-US" dirty="0" smtClean="0">
                <a:solidFill>
                  <a:srgbClr val="FF0000"/>
                </a:solidFill>
              </a:rPr>
              <a:t>サービスの方法、手順が示されていても</a:t>
            </a:r>
            <a:r>
              <a:rPr lang="ja-JP" altLang="en-US" dirty="0" smtClean="0"/>
              <a:t>、より最適な方法がある場合は、システム構築の立場から、助言する</a:t>
            </a:r>
            <a:endParaRPr lang="en-US" altLang="ja-JP" dirty="0" smtClean="0"/>
          </a:p>
          <a:p>
            <a:r>
              <a:rPr lang="ja-JP" altLang="en-US" dirty="0" smtClean="0"/>
              <a:t>サービス要件は、開発過程、検証中に、なんらかの変更があることを前提とする</a:t>
            </a:r>
            <a:endParaRPr lang="en-US" altLang="ja-JP" dirty="0" smtClean="0"/>
          </a:p>
          <a:p>
            <a:pPr lvl="1"/>
            <a:r>
              <a:rPr lang="ja-JP" altLang="en-US" dirty="0" smtClean="0"/>
              <a:t>変更による後工程への影響を極力小さくするためにも、早期発見が必要</a:t>
            </a:r>
            <a:endParaRPr lang="en-US" altLang="ja-JP" dirty="0" smtClean="0"/>
          </a:p>
          <a:p>
            <a:pPr lvl="1"/>
            <a:r>
              <a:rPr lang="ja-JP" altLang="en-US" dirty="0" smtClean="0"/>
              <a:t>⇒プロトタイピング手法が有効</a:t>
            </a:r>
            <a:endParaRPr lang="en-US" altLang="ja-JP" dirty="0" smtClean="0"/>
          </a:p>
          <a:p>
            <a:pPr lvl="2"/>
            <a:endParaRPr lang="en-US" altLang="ja-JP" dirty="0" smtClean="0"/>
          </a:p>
          <a:p>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44</a:t>
            </a:fld>
            <a:endParaRPr kumimoji="0" lang="en-US"/>
          </a:p>
        </p:txBody>
      </p:sp>
    </p:spTree>
    <p:extLst>
      <p:ext uri="{BB962C8B-B14F-4D97-AF65-F5344CB8AC3E}">
        <p14:creationId xmlns:p14="http://schemas.microsoft.com/office/powerpoint/2010/main" val="37043185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ja-JP" dirty="0"/>
              <a:t>各工程での成果物の妥当性評価</a:t>
            </a:r>
            <a:endParaRPr lang="en-US" altLang="ja-JP" dirty="0"/>
          </a:p>
        </p:txBody>
      </p:sp>
      <p:sp>
        <p:nvSpPr>
          <p:cNvPr id="6" name="コンテンツ プレースホルダ 5"/>
          <p:cNvSpPr>
            <a:spLocks noGrp="1"/>
          </p:cNvSpPr>
          <p:nvPr>
            <p:ph idx="1"/>
          </p:nvPr>
        </p:nvSpPr>
        <p:spPr>
          <a:xfrm>
            <a:off x="509285" y="980729"/>
            <a:ext cx="11088547" cy="5740747"/>
          </a:xfrm>
        </p:spPr>
        <p:txBody>
          <a:bodyPr>
            <a:noAutofit/>
          </a:bodyPr>
          <a:lstStyle/>
          <a:p>
            <a:r>
              <a:rPr lang="ja-JP" altLang="ja-JP" dirty="0"/>
              <a:t>各工程での成果物の妥当性評価</a:t>
            </a:r>
            <a:endParaRPr lang="en-US" altLang="ja-JP" dirty="0"/>
          </a:p>
          <a:p>
            <a:pPr lvl="1"/>
            <a:r>
              <a:rPr lang="ja-JP" altLang="ja-JP" dirty="0"/>
              <a:t>全ての工程での仕様書について</a:t>
            </a:r>
            <a:endParaRPr lang="en-US" altLang="ja-JP" dirty="0"/>
          </a:p>
          <a:p>
            <a:pPr lvl="2"/>
            <a:r>
              <a:rPr lang="zh-TW" altLang="en-US" dirty="0"/>
              <a:t>基本設計</a:t>
            </a:r>
            <a:r>
              <a:rPr lang="ja-JP" altLang="en-US" dirty="0"/>
              <a:t>書</a:t>
            </a:r>
            <a:r>
              <a:rPr lang="zh-TW" altLang="en-US" dirty="0"/>
              <a:t>、概要設計</a:t>
            </a:r>
            <a:r>
              <a:rPr lang="ja-JP" altLang="en-US" dirty="0"/>
              <a:t>書</a:t>
            </a:r>
            <a:r>
              <a:rPr lang="zh-TW" altLang="en-US" dirty="0"/>
              <a:t>、詳細設計</a:t>
            </a:r>
            <a:r>
              <a:rPr lang="ja-JP" altLang="en-US" dirty="0"/>
              <a:t>書</a:t>
            </a:r>
            <a:r>
              <a:rPr lang="zh-TW" altLang="en-US" dirty="0"/>
              <a:t>、外部設計</a:t>
            </a:r>
            <a:r>
              <a:rPr lang="ja-JP" altLang="en-US" dirty="0"/>
              <a:t>書</a:t>
            </a:r>
            <a:r>
              <a:rPr lang="zh-TW" altLang="en-US" dirty="0"/>
              <a:t>、内部設計</a:t>
            </a:r>
            <a:r>
              <a:rPr lang="ja-JP" altLang="en-US" dirty="0"/>
              <a:t>書、プログラム仕様書</a:t>
            </a:r>
            <a:r>
              <a:rPr lang="ja-JP" altLang="en-US" dirty="0" err="1"/>
              <a:t>、、、</a:t>
            </a:r>
            <a:r>
              <a:rPr lang="ja-JP" altLang="en-US" dirty="0"/>
              <a:t>？</a:t>
            </a:r>
            <a:endParaRPr lang="en-US" altLang="ja-JP" dirty="0"/>
          </a:p>
          <a:p>
            <a:pPr lvl="1"/>
            <a:r>
              <a:rPr lang="ja-JP" altLang="ja-JP" dirty="0"/>
              <a:t>曖昧性・不確実性の排除</a:t>
            </a:r>
            <a:endParaRPr lang="en-US" altLang="ja-JP" dirty="0"/>
          </a:p>
          <a:p>
            <a:pPr lvl="2"/>
            <a:r>
              <a:rPr lang="ja-JP" altLang="en-US" dirty="0">
                <a:solidFill>
                  <a:srgbClr val="FF0000"/>
                </a:solidFill>
              </a:rPr>
              <a:t>図表を活用することが有効。</a:t>
            </a:r>
            <a:endParaRPr lang="en-US" altLang="ja-JP" dirty="0">
              <a:solidFill>
                <a:srgbClr val="FF0000"/>
              </a:solidFill>
            </a:endParaRPr>
          </a:p>
          <a:p>
            <a:pPr lvl="1"/>
            <a:r>
              <a:rPr lang="ja-JP" altLang="ja-JP" dirty="0"/>
              <a:t>読むべき人が理解できるか？</a:t>
            </a:r>
            <a:endParaRPr lang="en-US" altLang="ja-JP" dirty="0"/>
          </a:p>
          <a:p>
            <a:pPr lvl="2"/>
            <a:r>
              <a:rPr lang="ja-JP" altLang="en-US" dirty="0">
                <a:solidFill>
                  <a:srgbClr val="FF0000"/>
                </a:solidFill>
              </a:rPr>
              <a:t>暗黙知なしで、難易度、工数、適用すべき技術、実現方式を算定できるか？</a:t>
            </a:r>
            <a:endParaRPr lang="en-US" altLang="ja-JP" dirty="0">
              <a:solidFill>
                <a:srgbClr val="FF0000"/>
              </a:solidFill>
            </a:endParaRPr>
          </a:p>
          <a:p>
            <a:pPr lvl="1"/>
            <a:r>
              <a:rPr lang="ja-JP" altLang="en-US" dirty="0"/>
              <a:t>将来のコストを削減するか、当面のコストを削減するか？</a:t>
            </a:r>
            <a:endParaRPr lang="en-US" altLang="ja-JP" dirty="0"/>
          </a:p>
          <a:p>
            <a:r>
              <a:rPr lang="ja-JP" altLang="ja-JP" dirty="0"/>
              <a:t>参考見積書の評価</a:t>
            </a:r>
            <a:endParaRPr lang="ja-JP" altLang="ja-JP" sz="2000" dirty="0"/>
          </a:p>
          <a:p>
            <a:pPr lvl="1"/>
            <a:r>
              <a:rPr lang="ja-JP" altLang="en-US" sz="2000" dirty="0">
                <a:solidFill>
                  <a:srgbClr val="FF0000"/>
                </a:solidFill>
              </a:rPr>
              <a:t>曖昧な仕様書をベースにした業者の高額見積もりをベースに、要件をカットしない。</a:t>
            </a:r>
            <a:endParaRPr lang="en-US" altLang="ja-JP" sz="2000" dirty="0">
              <a:solidFill>
                <a:srgbClr val="FF0000"/>
              </a:solidFill>
            </a:endParaRPr>
          </a:p>
          <a:p>
            <a:pPr lvl="1"/>
            <a:r>
              <a:rPr lang="ja-JP" altLang="en-US" sz="2000" dirty="0"/>
              <a:t>人件費単価が高いから、見積もりが高くなるという評価は妥当でない。</a:t>
            </a:r>
            <a:endParaRPr lang="ja-JP" altLang="ja-JP" sz="2000" dirty="0"/>
          </a:p>
        </p:txBody>
      </p:sp>
      <p:sp>
        <p:nvSpPr>
          <p:cNvPr id="3" name="フッター プレースホルダ 2"/>
          <p:cNvSpPr>
            <a:spLocks noGrp="1"/>
          </p:cNvSpPr>
          <p:nvPr>
            <p:ph type="ftr" sz="quarter" idx="11"/>
          </p:nvPr>
        </p:nvSpPr>
        <p:spPr/>
        <p:txBody>
          <a:bodyPr/>
          <a:lstStyle/>
          <a:p>
            <a:endParaRPr kumimoji="0" lang="en-US" dirty="0"/>
          </a:p>
        </p:txBody>
      </p:sp>
      <p:sp>
        <p:nvSpPr>
          <p:cNvPr id="4" name="スライド番号プレースホルダ 3"/>
          <p:cNvSpPr>
            <a:spLocks noGrp="1"/>
          </p:cNvSpPr>
          <p:nvPr>
            <p:ph type="sldNum" sz="quarter" idx="12"/>
          </p:nvPr>
        </p:nvSpPr>
        <p:spPr/>
        <p:txBody>
          <a:bodyPr/>
          <a:lstStyle/>
          <a:p>
            <a:fld id="{042AED99-7FB4-404E-8A97-64753DCE42EC}" type="slidenum">
              <a:rPr kumimoji="0" lang="en-US" smtClean="0"/>
              <a:pPr/>
              <a:t>45</a:t>
            </a:fld>
            <a:endParaRPr kumimoji="0" lang="en-US"/>
          </a:p>
        </p:txBody>
      </p:sp>
      <p:sp>
        <p:nvSpPr>
          <p:cNvPr id="7" name="右矢印 6"/>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389765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dirty="0" smtClean="0"/>
              <a:t>【</a:t>
            </a:r>
            <a:r>
              <a:rPr lang="ja-JP" altLang="en-US" dirty="0" smtClean="0"/>
              <a:t>詳細</a:t>
            </a:r>
            <a:r>
              <a:rPr lang="en-US" altLang="ja-JP" dirty="0" smtClean="0"/>
              <a:t>】</a:t>
            </a:r>
            <a:r>
              <a:rPr lang="ja-JP" altLang="en-US" dirty="0" smtClean="0"/>
              <a:t>各仕様書</a:t>
            </a:r>
            <a:r>
              <a:rPr kumimoji="1" lang="ja-JP" altLang="en-US" dirty="0" smtClean="0"/>
              <a:t>の妥当性の評価</a:t>
            </a:r>
            <a:endParaRPr kumimoji="1" lang="ja-JP" altLang="en-US" dirty="0"/>
          </a:p>
        </p:txBody>
      </p:sp>
      <p:sp>
        <p:nvSpPr>
          <p:cNvPr id="3" name="コンテンツ プレースホルダ 2"/>
          <p:cNvSpPr>
            <a:spLocks noGrp="1"/>
          </p:cNvSpPr>
          <p:nvPr>
            <p:ph sz="half" idx="1"/>
          </p:nvPr>
        </p:nvSpPr>
        <p:spPr>
          <a:xfrm>
            <a:off x="300942" y="1052736"/>
            <a:ext cx="5718858" cy="5805264"/>
          </a:xfrm>
        </p:spPr>
        <p:txBody>
          <a:bodyPr>
            <a:normAutofit/>
          </a:bodyPr>
          <a:lstStyle/>
          <a:p>
            <a:r>
              <a:rPr kumimoji="1" lang="ja-JP" altLang="en-US" dirty="0" smtClean="0"/>
              <a:t>各仕様書の記述内容</a:t>
            </a:r>
            <a:endParaRPr kumimoji="1" lang="en-US" altLang="ja-JP" dirty="0" smtClean="0"/>
          </a:p>
          <a:p>
            <a:pPr lvl="1"/>
            <a:r>
              <a:rPr kumimoji="1" lang="ja-JP" altLang="en-US" dirty="0" smtClean="0"/>
              <a:t>（サービス要件定義書、システム化要件定義書、調達仕様書、開発段階での仕様書、作業指示書</a:t>
            </a:r>
            <a:r>
              <a:rPr kumimoji="1" lang="ja-JP" altLang="en-US" dirty="0" err="1" smtClean="0"/>
              <a:t>、、</a:t>
            </a:r>
            <a:r>
              <a:rPr kumimoji="1" lang="ja-JP" altLang="en-US" dirty="0" smtClean="0"/>
              <a:t>）</a:t>
            </a:r>
            <a:endParaRPr kumimoji="1" lang="en-US" altLang="ja-JP" dirty="0" smtClean="0"/>
          </a:p>
          <a:p>
            <a:pPr lvl="1"/>
            <a:r>
              <a:rPr lang="ja-JP" altLang="en-US" dirty="0" smtClean="0"/>
              <a:t>曖昧性・不確実性の排除</a:t>
            </a:r>
            <a:endParaRPr lang="en-US" altLang="ja-JP" dirty="0" smtClean="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smtClean="0"/>
              <a:t>「仕様素案」、「基本設計書」、「概要設計書」、「詳細設計書」</a:t>
            </a:r>
            <a:r>
              <a:rPr lang="ja-JP" altLang="en-US" dirty="0" err="1" smtClean="0"/>
              <a:t>、、、</a:t>
            </a:r>
            <a:endParaRPr lang="en-US" altLang="ja-JP" dirty="0" smtClean="0"/>
          </a:p>
          <a:p>
            <a:pPr lvl="2"/>
            <a:r>
              <a:rPr lang="ja-JP" altLang="en-US" dirty="0" smtClean="0">
                <a:solidFill>
                  <a:srgbClr val="FF0000"/>
                </a:solidFill>
              </a:rPr>
              <a:t>「柔軟に対応できること」？</a:t>
            </a:r>
            <a:endParaRPr lang="en-US" altLang="ja-JP" dirty="0" smtClean="0">
              <a:solidFill>
                <a:srgbClr val="FF0000"/>
              </a:solidFill>
            </a:endParaRPr>
          </a:p>
          <a:p>
            <a:pPr lvl="1"/>
            <a:r>
              <a:rPr lang="ja-JP" altLang="en-US" dirty="0" smtClean="0"/>
              <a:t>読むべき人が理解できるか？</a:t>
            </a:r>
            <a:endParaRPr lang="en-US" altLang="ja-JP" dirty="0" smtClean="0"/>
          </a:p>
          <a:p>
            <a:pPr lvl="2"/>
            <a:r>
              <a:rPr lang="ja-JP" altLang="en-US" dirty="0" smtClean="0">
                <a:solidFill>
                  <a:srgbClr val="FF0000"/>
                </a:solidFill>
              </a:rPr>
              <a:t>その仕様書をインプットとして、難易度の認識、妥当な工数見積もりができるかを評価</a:t>
            </a:r>
            <a:endParaRPr lang="en-US" altLang="ja-JP" dirty="0" smtClean="0">
              <a:solidFill>
                <a:srgbClr val="FF0000"/>
              </a:solidFill>
            </a:endParaRPr>
          </a:p>
          <a:p>
            <a:pPr lvl="1"/>
            <a:r>
              <a:rPr kumimoji="1" lang="ja-JP" altLang="en-US" dirty="0" smtClean="0"/>
              <a:t>方法としての選択肢は可</a:t>
            </a:r>
            <a:endParaRPr kumimoji="1" lang="en-US" altLang="ja-JP" dirty="0" smtClean="0"/>
          </a:p>
          <a:p>
            <a:pPr lvl="2"/>
            <a:r>
              <a:rPr lang="ja-JP" altLang="en-US" dirty="0" smtClean="0"/>
              <a:t>コストが高くても将来性、柔軟性のある方法</a:t>
            </a:r>
            <a:endParaRPr lang="en-US" altLang="ja-JP" dirty="0" smtClean="0"/>
          </a:p>
          <a:p>
            <a:pPr lvl="2"/>
            <a:r>
              <a:rPr lang="ja-JP" altLang="en-US" dirty="0" smtClean="0"/>
              <a:t>コストが安いが、当面の課題は解決で</a:t>
            </a:r>
            <a:endParaRPr lang="en-US" altLang="ja-JP" dirty="0" smtClean="0"/>
          </a:p>
          <a:p>
            <a:pPr lvl="2"/>
            <a:endParaRPr kumimoji="1" lang="en-US" altLang="ja-JP" dirty="0" smtClean="0"/>
          </a:p>
          <a:p>
            <a:pPr lvl="1"/>
            <a:endParaRPr kumimoji="1" lang="en-US" altLang="ja-JP" dirty="0" smtClean="0"/>
          </a:p>
          <a:p>
            <a:pPr lvl="1"/>
            <a:endParaRPr kumimoji="1" lang="ja-JP" altLang="en-US" dirty="0"/>
          </a:p>
        </p:txBody>
      </p:sp>
      <p:sp>
        <p:nvSpPr>
          <p:cNvPr id="4" name="コンテンツ プレースホルダ 3"/>
          <p:cNvSpPr>
            <a:spLocks noGrp="1"/>
          </p:cNvSpPr>
          <p:nvPr>
            <p:ph sz="half" idx="2"/>
          </p:nvPr>
        </p:nvSpPr>
        <p:spPr>
          <a:xfrm>
            <a:off x="6172200" y="1158858"/>
            <a:ext cx="5610828" cy="5562617"/>
          </a:xfrm>
        </p:spPr>
        <p:txBody>
          <a:bodyPr>
            <a:normAutofit/>
          </a:bodyPr>
          <a:lstStyle/>
          <a:p>
            <a:r>
              <a:rPr kumimoji="1" lang="ja-JP" altLang="en-US" dirty="0" smtClean="0"/>
              <a:t>参考見積書の評価</a:t>
            </a:r>
            <a:endParaRPr kumimoji="1" lang="en-US" altLang="ja-JP" dirty="0" smtClean="0"/>
          </a:p>
          <a:p>
            <a:pPr lvl="1"/>
            <a:r>
              <a:rPr lang="ja-JP" altLang="en-US" dirty="0" smtClean="0"/>
              <a:t>曖昧な仕様書では安全係数が大きくなり、高額な見積もりになる</a:t>
            </a:r>
            <a:endParaRPr lang="en-US" altLang="ja-JP" dirty="0" smtClean="0"/>
          </a:p>
          <a:p>
            <a:pPr lvl="1"/>
            <a:r>
              <a:rPr lang="ja-JP" altLang="en-US" dirty="0" smtClean="0"/>
              <a:t>業者の高額な参考見積もりを鵜呑みにして安易な要件緩和やスペックダウンはしない</a:t>
            </a:r>
            <a:endParaRPr lang="en-US" altLang="ja-JP" dirty="0" smtClean="0"/>
          </a:p>
          <a:p>
            <a:pPr lvl="1"/>
            <a:r>
              <a:rPr kumimoji="1" lang="ja-JP" altLang="en-US" dirty="0" smtClean="0"/>
              <a:t>提案もしくは指示した実施方法が明確な場合は、具体的な作業と要する工数を評価する</a:t>
            </a:r>
            <a:endParaRPr kumimoji="1" lang="en-US" altLang="ja-JP" dirty="0" smtClean="0"/>
          </a:p>
          <a:p>
            <a:pPr lvl="2"/>
            <a:r>
              <a:rPr kumimoji="1" lang="ja-JP" altLang="en-US" dirty="0" smtClean="0">
                <a:solidFill>
                  <a:srgbClr val="FF0000"/>
                </a:solidFill>
              </a:rPr>
              <a:t>ある程度の実地の経験は必要</a:t>
            </a:r>
            <a:endParaRPr kumimoji="1" lang="en-US" altLang="ja-JP" dirty="0" smtClean="0">
              <a:solidFill>
                <a:srgbClr val="FF0000"/>
              </a:solidFill>
            </a:endParaRPr>
          </a:p>
          <a:p>
            <a:pPr lvl="1"/>
            <a:r>
              <a:rPr lang="ja-JP" altLang="en-US" dirty="0" smtClean="0"/>
              <a:t>競争入札になれば、適正な価格に近づく。</a:t>
            </a:r>
            <a:r>
              <a:rPr lang="ja-JP" altLang="en-US" dirty="0" smtClean="0">
                <a:solidFill>
                  <a:srgbClr val="FF0000"/>
                </a:solidFill>
              </a:rPr>
              <a:t>随意契約の場合は、妥当と思われるまで調整する必要がある</a:t>
            </a:r>
            <a:endParaRPr lang="en-US" altLang="ja-JP" dirty="0" smtClean="0">
              <a:solidFill>
                <a:srgbClr val="FF0000"/>
              </a:solidFill>
            </a:endParaRPr>
          </a:p>
          <a:p>
            <a:pPr lvl="1"/>
            <a:r>
              <a:rPr lang="ja-JP" altLang="en-US" dirty="0" smtClean="0"/>
              <a:t>「単価が高いから見積もりが高くなる」という評価は正しくない</a:t>
            </a:r>
            <a:endParaRPr lang="en-US" altLang="ja-JP" dirty="0" smtClean="0"/>
          </a:p>
          <a:p>
            <a:pPr lvl="1"/>
            <a:endParaRPr lang="en-US" altLang="ja-JP" dirty="0" smtClean="0"/>
          </a:p>
        </p:txBody>
      </p:sp>
      <p:sp>
        <p:nvSpPr>
          <p:cNvPr id="5" name="フッター プレースホルダ 4"/>
          <p:cNvSpPr>
            <a:spLocks noGrp="1"/>
          </p:cNvSpPr>
          <p:nvPr>
            <p:ph type="ftr" sz="quarter" idx="11"/>
          </p:nvPr>
        </p:nvSpPr>
        <p:spPr/>
        <p:txBody>
          <a:bodyPr/>
          <a:lstStyle/>
          <a:p>
            <a:endParaRPr kumimoji="0" lang="en-US"/>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46</a:t>
            </a:fld>
            <a:endParaRPr kumimoji="0" lang="en-US"/>
          </a:p>
        </p:txBody>
      </p:sp>
    </p:spTree>
    <p:extLst>
      <p:ext uri="{BB962C8B-B14F-4D97-AF65-F5344CB8AC3E}">
        <p14:creationId xmlns:p14="http://schemas.microsoft.com/office/powerpoint/2010/main" val="18524995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sz="3600" dirty="0"/>
              <a:t>サービス要件定義のまとめ</a:t>
            </a:r>
          </a:p>
        </p:txBody>
      </p:sp>
      <p:sp>
        <p:nvSpPr>
          <p:cNvPr id="3" name="コンテンツ プレースホルダ 2"/>
          <p:cNvSpPr>
            <a:spLocks noGrp="1"/>
          </p:cNvSpPr>
          <p:nvPr>
            <p:ph sz="half" idx="1"/>
          </p:nvPr>
        </p:nvSpPr>
        <p:spPr>
          <a:xfrm>
            <a:off x="393539" y="1124744"/>
            <a:ext cx="5626261" cy="5733256"/>
          </a:xfrm>
        </p:spPr>
        <p:txBody>
          <a:bodyPr>
            <a:normAutofit lnSpcReduction="10000"/>
          </a:bodyPr>
          <a:lstStyle/>
          <a:p>
            <a:r>
              <a:rPr lang="ja-JP" altLang="en-US" dirty="0" smtClean="0"/>
              <a:t>実施計画書、サービス要件定義書</a:t>
            </a:r>
            <a:endParaRPr lang="en-US" altLang="ja-JP" dirty="0" smtClean="0"/>
          </a:p>
          <a:p>
            <a:pPr lvl="1"/>
            <a:r>
              <a:rPr lang="ja-JP" altLang="en-US" dirty="0" smtClean="0">
                <a:solidFill>
                  <a:srgbClr val="FF0000"/>
                </a:solidFill>
              </a:rPr>
              <a:t>基本方針、基本計画の策定において検討したメモ、カットされた記述がベース</a:t>
            </a:r>
            <a:endParaRPr lang="en-US" altLang="ja-JP" dirty="0" smtClean="0">
              <a:solidFill>
                <a:srgbClr val="FF0000"/>
              </a:solidFill>
            </a:endParaRPr>
          </a:p>
          <a:p>
            <a:r>
              <a:rPr lang="ja-JP" altLang="en-US" dirty="0" smtClean="0"/>
              <a:t>網羅性の確保</a:t>
            </a:r>
            <a:endParaRPr lang="en-US" altLang="ja-JP" dirty="0" smtClean="0"/>
          </a:p>
          <a:p>
            <a:pPr lvl="1"/>
            <a:r>
              <a:rPr lang="ja-JP" altLang="en-US" dirty="0" smtClean="0"/>
              <a:t>例外的なサービスも網羅的に</a:t>
            </a:r>
            <a:endParaRPr lang="en-US" altLang="ja-JP" dirty="0" smtClean="0"/>
          </a:p>
          <a:p>
            <a:pPr lvl="2"/>
            <a:r>
              <a:rPr lang="ja-JP" altLang="en-US" dirty="0" smtClean="0">
                <a:solidFill>
                  <a:srgbClr val="FF0000"/>
                </a:solidFill>
              </a:rPr>
              <a:t>例外的なサービスは条件と実施内容を提示</a:t>
            </a:r>
            <a:endParaRPr lang="en-US" altLang="ja-JP" dirty="0" smtClean="0">
              <a:solidFill>
                <a:srgbClr val="FF0000"/>
              </a:solidFill>
            </a:endParaRPr>
          </a:p>
          <a:p>
            <a:pPr lvl="3"/>
            <a:r>
              <a:rPr lang="ja-JP" altLang="en-US" dirty="0" smtClean="0"/>
              <a:t>例外的なサービスの内容が明確でないと、次工程でもめる</a:t>
            </a:r>
            <a:endParaRPr lang="en-US" altLang="ja-JP" dirty="0" smtClean="0"/>
          </a:p>
          <a:p>
            <a:r>
              <a:rPr lang="ja-JP" altLang="en-US" dirty="0" smtClean="0"/>
              <a:t>曖昧性の排除</a:t>
            </a:r>
            <a:endParaRPr lang="en-US" altLang="ja-JP" dirty="0" smtClean="0"/>
          </a:p>
          <a:p>
            <a:pPr lvl="1"/>
            <a:r>
              <a:rPr lang="ja-JP" altLang="en-US" dirty="0" smtClean="0"/>
              <a:t>やるべきことを明確に</a:t>
            </a:r>
            <a:endParaRPr lang="en-US" altLang="ja-JP" dirty="0" smtClean="0"/>
          </a:p>
          <a:p>
            <a:pPr lvl="2"/>
            <a:r>
              <a:rPr lang="ja-JP" altLang="en-US" dirty="0" smtClean="0"/>
              <a:t>論理的な思考で、条件と内容を明確に</a:t>
            </a:r>
            <a:endParaRPr lang="en-US" altLang="ja-JP" dirty="0" smtClean="0"/>
          </a:p>
          <a:p>
            <a:pPr lvl="3"/>
            <a:r>
              <a:rPr lang="ja-JP" altLang="en-US" dirty="0" smtClean="0">
                <a:solidFill>
                  <a:srgbClr val="FF0000"/>
                </a:solidFill>
              </a:rPr>
              <a:t>曖昧な文章ではなく、箇条書きで、判断要素は明確に</a:t>
            </a:r>
            <a:endParaRPr lang="en-US" altLang="ja-JP" dirty="0" smtClean="0">
              <a:solidFill>
                <a:srgbClr val="FF0000"/>
              </a:solidFill>
            </a:endParaRPr>
          </a:p>
          <a:p>
            <a:pPr lvl="3"/>
            <a:r>
              <a:rPr lang="ja-JP" altLang="en-US" dirty="0" smtClean="0">
                <a:solidFill>
                  <a:srgbClr val="FF0000"/>
                </a:solidFill>
              </a:rPr>
              <a:t>「原則として</a:t>
            </a:r>
            <a:r>
              <a:rPr lang="ja-JP" altLang="en-US" dirty="0" err="1" smtClean="0">
                <a:solidFill>
                  <a:srgbClr val="FF0000"/>
                </a:solidFill>
              </a:rPr>
              <a:t>～する</a:t>
            </a:r>
            <a:r>
              <a:rPr lang="ja-JP" altLang="en-US" dirty="0" smtClean="0">
                <a:solidFill>
                  <a:srgbClr val="FF0000"/>
                </a:solidFill>
              </a:rPr>
              <a:t>」「</a:t>
            </a:r>
            <a:r>
              <a:rPr lang="ja-JP" altLang="en-US" dirty="0" err="1" smtClean="0">
                <a:solidFill>
                  <a:srgbClr val="FF0000"/>
                </a:solidFill>
              </a:rPr>
              <a:t>～する</a:t>
            </a:r>
            <a:r>
              <a:rPr lang="ja-JP" altLang="en-US" dirty="0" smtClean="0">
                <a:solidFill>
                  <a:srgbClr val="FF0000"/>
                </a:solidFill>
              </a:rPr>
              <a:t>場合もある。」は</a:t>
            </a:r>
            <a:r>
              <a:rPr lang="en-US" altLang="ja-JP" dirty="0" smtClean="0">
                <a:solidFill>
                  <a:srgbClr val="FF0000"/>
                </a:solidFill>
              </a:rPr>
              <a:t>NG</a:t>
            </a:r>
          </a:p>
          <a:p>
            <a:pPr lvl="3"/>
            <a:endParaRPr lang="en-US" altLang="ja-JP" dirty="0" smtClean="0"/>
          </a:p>
          <a:p>
            <a:pPr lvl="2"/>
            <a:endParaRPr lang="en-US" altLang="ja-JP" dirty="0" smtClean="0"/>
          </a:p>
          <a:p>
            <a:pPr lvl="2"/>
            <a:endParaRPr kumimoji="1" lang="ja-JP" altLang="en-US" dirty="0"/>
          </a:p>
        </p:txBody>
      </p:sp>
      <p:sp>
        <p:nvSpPr>
          <p:cNvPr id="4" name="コンテンツ プレースホルダ 3"/>
          <p:cNvSpPr>
            <a:spLocks noGrp="1"/>
          </p:cNvSpPr>
          <p:nvPr>
            <p:ph sz="half" idx="2"/>
          </p:nvPr>
        </p:nvSpPr>
        <p:spPr>
          <a:xfrm>
            <a:off x="6172199" y="1052736"/>
            <a:ext cx="5626261" cy="5805264"/>
          </a:xfrm>
        </p:spPr>
        <p:txBody>
          <a:bodyPr>
            <a:normAutofit lnSpcReduction="10000"/>
          </a:bodyPr>
          <a:lstStyle/>
          <a:p>
            <a:pPr lvl="1"/>
            <a:r>
              <a:rPr lang="ja-JP" altLang="en-US" dirty="0" smtClean="0"/>
              <a:t>業務とシステムでの分担は明確に</a:t>
            </a:r>
            <a:endParaRPr lang="en-US" altLang="ja-JP" dirty="0" smtClean="0"/>
          </a:p>
          <a:p>
            <a:pPr lvl="2"/>
            <a:r>
              <a:rPr lang="ja-JP" altLang="en-US" dirty="0" smtClean="0"/>
              <a:t>システムでできないことの許容</a:t>
            </a:r>
            <a:endParaRPr lang="en-US" altLang="ja-JP" dirty="0" smtClean="0"/>
          </a:p>
          <a:p>
            <a:pPr lvl="3"/>
            <a:r>
              <a:rPr lang="ja-JP" altLang="en-US" dirty="0" smtClean="0">
                <a:solidFill>
                  <a:srgbClr val="FF0000"/>
                </a:solidFill>
              </a:rPr>
              <a:t>業務で行わなければならないことの負荷の許容は大きな要件</a:t>
            </a:r>
            <a:endParaRPr lang="en-US" altLang="ja-JP" dirty="0" smtClean="0">
              <a:solidFill>
                <a:srgbClr val="FF0000"/>
              </a:solidFill>
            </a:endParaRPr>
          </a:p>
          <a:p>
            <a:pPr lvl="2"/>
            <a:r>
              <a:rPr lang="ja-JP" altLang="en-US" dirty="0" smtClean="0"/>
              <a:t>業務とシステムの分担は図式化して共有</a:t>
            </a:r>
            <a:endParaRPr lang="en-US" altLang="ja-JP" dirty="0" smtClean="0"/>
          </a:p>
          <a:p>
            <a:pPr lvl="3"/>
            <a:r>
              <a:rPr lang="ja-JP" altLang="en-US" dirty="0" smtClean="0">
                <a:solidFill>
                  <a:srgbClr val="FF0000"/>
                </a:solidFill>
              </a:rPr>
              <a:t>ユースケース図（人とシステムの役割</a:t>
            </a:r>
            <a:r>
              <a:rPr lang="ja-JP" altLang="en-US" dirty="0" smtClean="0"/>
              <a:t>）</a:t>
            </a:r>
            <a:endParaRPr lang="en-US" altLang="ja-JP" dirty="0" smtClean="0"/>
          </a:p>
          <a:p>
            <a:pPr lvl="1"/>
            <a:r>
              <a:rPr lang="ja-JP" altLang="en-US" dirty="0" smtClean="0"/>
              <a:t>情報（データ）と機能の流れは明確に</a:t>
            </a:r>
            <a:endParaRPr lang="en-US" altLang="ja-JP" dirty="0" smtClean="0"/>
          </a:p>
          <a:p>
            <a:pPr lvl="2"/>
            <a:r>
              <a:rPr lang="ja-JP" altLang="en-US" dirty="0" smtClean="0"/>
              <a:t>機能情報関連図（情報と機能の流れ（サブシステムレベル））等で</a:t>
            </a:r>
            <a:endParaRPr lang="en-US" altLang="ja-JP" dirty="0" smtClean="0"/>
          </a:p>
          <a:p>
            <a:pPr lvl="1"/>
            <a:r>
              <a:rPr lang="ja-JP" altLang="en-US" dirty="0" smtClean="0">
                <a:solidFill>
                  <a:srgbClr val="FF0000"/>
                </a:solidFill>
              </a:rPr>
              <a:t>実施方法、実装方法は、システム化要件定義で</a:t>
            </a:r>
            <a:endParaRPr lang="en-US" altLang="ja-JP" dirty="0" smtClean="0">
              <a:solidFill>
                <a:srgbClr val="FF0000"/>
              </a:solidFill>
            </a:endParaRPr>
          </a:p>
          <a:p>
            <a:pPr lvl="2"/>
            <a:r>
              <a:rPr lang="ja-JP" altLang="en-US" dirty="0" smtClean="0"/>
              <a:t>システム化要件定義でサービス内容がぶれないように</a:t>
            </a:r>
            <a:endParaRPr lang="en-US" altLang="ja-JP" dirty="0" smtClean="0"/>
          </a:p>
          <a:p>
            <a:r>
              <a:rPr lang="ja-JP" altLang="en-US" dirty="0" smtClean="0"/>
              <a:t>進め方</a:t>
            </a:r>
            <a:endParaRPr lang="en-US" altLang="ja-JP" dirty="0" smtClean="0"/>
          </a:p>
          <a:p>
            <a:pPr lvl="1"/>
            <a:r>
              <a:rPr lang="ja-JP" altLang="en-US" dirty="0" smtClean="0"/>
              <a:t>サービス部門が主体となってサービスを想定</a:t>
            </a:r>
            <a:endParaRPr lang="en-US" altLang="ja-JP" dirty="0" smtClean="0"/>
          </a:p>
          <a:p>
            <a:pPr lvl="1"/>
            <a:r>
              <a:rPr lang="ja-JP" altLang="en-US" dirty="0" smtClean="0"/>
              <a:t>システム部門が最適化や実装の観点から助言する</a:t>
            </a:r>
            <a:endParaRPr lang="en-US" altLang="ja-JP" dirty="0" smtClean="0"/>
          </a:p>
          <a:p>
            <a:pPr lvl="1"/>
            <a:endParaRPr lang="en-US" altLang="ja-JP" dirty="0" smtClean="0"/>
          </a:p>
          <a:p>
            <a:pPr lvl="1"/>
            <a:endParaRPr lang="en-US" altLang="ja-JP" dirty="0" smtClean="0"/>
          </a:p>
          <a:p>
            <a:endParaRPr kumimoji="1" lang="ja-JP" altLang="en-US" dirty="0"/>
          </a:p>
        </p:txBody>
      </p:sp>
      <p:sp>
        <p:nvSpPr>
          <p:cNvPr id="5" name="フッター プレースホルダ 4"/>
          <p:cNvSpPr>
            <a:spLocks noGrp="1"/>
          </p:cNvSpPr>
          <p:nvPr>
            <p:ph type="ftr" sz="quarter" idx="11"/>
          </p:nvPr>
        </p:nvSpPr>
        <p:spPr/>
        <p:txBody>
          <a:bodyPr/>
          <a:lstStyle/>
          <a:p>
            <a:endParaRPr kumimoji="0" lang="en-US" dirty="0"/>
          </a:p>
        </p:txBody>
      </p:sp>
      <p:sp>
        <p:nvSpPr>
          <p:cNvPr id="6" name="スライド番号プレースホルダ 5"/>
          <p:cNvSpPr>
            <a:spLocks noGrp="1"/>
          </p:cNvSpPr>
          <p:nvPr>
            <p:ph type="sldNum" sz="quarter" idx="12"/>
          </p:nvPr>
        </p:nvSpPr>
        <p:spPr/>
        <p:txBody>
          <a:bodyPr/>
          <a:lstStyle/>
          <a:p>
            <a:fld id="{042AED99-7FB4-404E-8A97-64753DCE42EC}" type="slidenum">
              <a:rPr kumimoji="0" lang="en-US" smtClean="0"/>
              <a:pPr/>
              <a:t>47</a:t>
            </a:fld>
            <a:endParaRPr kumimoji="0" lang="en-US"/>
          </a:p>
        </p:txBody>
      </p:sp>
    </p:spTree>
    <p:extLst>
      <p:ext uri="{BB962C8B-B14F-4D97-AF65-F5344CB8AC3E}">
        <p14:creationId xmlns:p14="http://schemas.microsoft.com/office/powerpoint/2010/main" val="3797246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normAutofit/>
          </a:bodyPr>
          <a:lstStyle/>
          <a:p>
            <a:r>
              <a:rPr lang="en-US" altLang="ja-JP" sz="3600" dirty="0" err="1" smtClean="0"/>
              <a:t>i</a:t>
            </a:r>
            <a:r>
              <a:rPr lang="ja-JP" altLang="en-US" sz="3600" dirty="0"/>
              <a:t>コンピテンシ・ディクショナリを活用したスキル・知識の習得</a:t>
            </a:r>
            <a:r>
              <a:rPr lang="en-US" altLang="ja-JP" sz="3600" dirty="0"/>
              <a:t>【</a:t>
            </a:r>
            <a:r>
              <a:rPr lang="ja-JP" altLang="en-US" sz="3600" dirty="0"/>
              <a:t>一般論</a:t>
            </a:r>
            <a:r>
              <a:rPr lang="en-US" altLang="ja-JP" sz="3600" dirty="0"/>
              <a:t>】</a:t>
            </a:r>
            <a:endParaRPr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48</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11789759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9" name="コンテンツ プレースホルダー 8"/>
          <p:cNvSpPr>
            <a:spLocks noGrp="1"/>
          </p:cNvSpPr>
          <p:nvPr>
            <p:ph sz="half" idx="1"/>
          </p:nvPr>
        </p:nvSpPr>
        <p:spPr/>
        <p:txBody>
          <a:bodyPr>
            <a:normAutofit/>
          </a:bodyPr>
          <a:lstStyle/>
          <a:p>
            <a:endParaRPr kumimoji="1" lang="ja-JP" altLang="en-US" dirty="0"/>
          </a:p>
        </p:txBody>
      </p:sp>
      <p:sp>
        <p:nvSpPr>
          <p:cNvPr id="10" name="コンテンツ プレースホルダー 9"/>
          <p:cNvSpPr>
            <a:spLocks noGrp="1"/>
          </p:cNvSpPr>
          <p:nvPr>
            <p:ph sz="half" idx="2"/>
          </p:nvPr>
        </p:nvSpPr>
        <p:spPr/>
        <p:txBody>
          <a:bodyPr>
            <a:normAutofit/>
          </a:bodyPr>
          <a:lstStyle/>
          <a:p>
            <a:endParaRPr kumimoji="1" lang="ja-JP" altLang="en-US" dirty="0"/>
          </a:p>
        </p:txBody>
      </p:sp>
      <p:cxnSp>
        <p:nvCxnSpPr>
          <p:cNvPr id="5" name="直線コネクタ 4"/>
          <p:cNvCxnSpPr/>
          <p:nvPr/>
        </p:nvCxnSpPr>
        <p:spPr>
          <a:xfrm>
            <a:off x="3838575" y="10552113"/>
            <a:ext cx="0" cy="762000"/>
          </a:xfrm>
          <a:prstGeom prst="line">
            <a:avLst/>
          </a:prstGeom>
          <a:ln w="6350"/>
        </p:spPr>
        <p:style>
          <a:lnRef idx="1">
            <a:schemeClr val="dk1"/>
          </a:lnRef>
          <a:fillRef idx="0">
            <a:schemeClr val="dk1"/>
          </a:fillRef>
          <a:effectRef idx="0">
            <a:schemeClr val="dk1"/>
          </a:effectRef>
          <a:fontRef idx="minor">
            <a:schemeClr val="tx1"/>
          </a:fontRef>
        </p:style>
      </p:cxnSp>
      <p:cxnSp>
        <p:nvCxnSpPr>
          <p:cNvPr id="6" name="直線コネクタ 5"/>
          <p:cNvCxnSpPr/>
          <p:nvPr/>
        </p:nvCxnSpPr>
        <p:spPr>
          <a:xfrm>
            <a:off x="3838575" y="11771313"/>
            <a:ext cx="0" cy="152400"/>
          </a:xfrm>
          <a:prstGeom prst="line">
            <a:avLst/>
          </a:prstGeom>
          <a:ln w="6350"/>
        </p:spPr>
        <p:style>
          <a:lnRef idx="1">
            <a:schemeClr val="dk1"/>
          </a:lnRef>
          <a:fillRef idx="0">
            <a:schemeClr val="dk1"/>
          </a:fillRef>
          <a:effectRef idx="0">
            <a:schemeClr val="dk1"/>
          </a:effectRef>
          <a:fontRef idx="minor">
            <a:schemeClr val="tx1"/>
          </a:fontRef>
        </p:style>
      </p:cxnSp>
      <p:cxnSp>
        <p:nvCxnSpPr>
          <p:cNvPr id="7" name="直線コネクタ 6"/>
          <p:cNvCxnSpPr/>
          <p:nvPr/>
        </p:nvCxnSpPr>
        <p:spPr>
          <a:xfrm>
            <a:off x="3838575" y="3846513"/>
            <a:ext cx="0" cy="152400"/>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245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1881162" y="500046"/>
            <a:ext cx="8355623" cy="430213"/>
          </a:xfrm>
        </p:spPr>
        <p:txBody>
          <a:bodyPr>
            <a:noAutofit/>
          </a:bodyPr>
          <a:lstStyle/>
          <a:p>
            <a:pPr eaLnBrk="1" hangingPunct="1"/>
            <a:r>
              <a:rPr lang="ja-JP" altLang="en-US" sz="2800" dirty="0">
                <a:latin typeface="HG丸ｺﾞｼｯｸM-PRO" pitchFamily="50" charset="-128"/>
                <a:ea typeface="HG丸ｺﾞｼｯｸM-PRO" pitchFamily="50" charset="-128"/>
              </a:rPr>
              <a:t>情報探索サービスのあるべき姿</a:t>
            </a:r>
          </a:p>
        </p:txBody>
      </p:sp>
      <p:sp>
        <p:nvSpPr>
          <p:cNvPr id="44036" name="Rectangle 3"/>
          <p:cNvSpPr>
            <a:spLocks noChangeArrowheads="1"/>
          </p:cNvSpPr>
          <p:nvPr/>
        </p:nvSpPr>
        <p:spPr bwMode="auto">
          <a:xfrm>
            <a:off x="3795350" y="1557338"/>
            <a:ext cx="6608885" cy="431800"/>
          </a:xfrm>
          <a:prstGeom prst="rect">
            <a:avLst/>
          </a:prstGeom>
          <a:solidFill>
            <a:schemeClr val="accent1"/>
          </a:solidFill>
          <a:ln w="9525" algn="ctr">
            <a:noFill/>
            <a:miter lim="800000"/>
            <a:headEnd/>
            <a:tailEnd/>
          </a:ln>
        </p:spPr>
        <p:txBody>
          <a:bodyPr wrap="none" lIns="0" tIns="0" rIns="0" bIns="0" anchor="ctr"/>
          <a:lstStyle/>
          <a:p>
            <a:pPr algn="l"/>
            <a:r>
              <a:rPr lang="ja-JP" altLang="en-US" sz="1400" dirty="0">
                <a:latin typeface="HG丸ｺﾞｼｯｸM-PRO" pitchFamily="50" charset="-128"/>
                <a:ea typeface="HG丸ｺﾞｼｯｸM-PRO" pitchFamily="50" charset="-128"/>
              </a:rPr>
              <a:t>　</a:t>
            </a:r>
            <a:r>
              <a:rPr lang="ja-JP" altLang="en-US" sz="1400" b="1" dirty="0">
                <a:solidFill>
                  <a:schemeClr val="bg1"/>
                </a:solidFill>
                <a:latin typeface="HG丸ｺﾞｼｯｸM-PRO" pitchFamily="50" charset="-128"/>
                <a:ea typeface="HG丸ｺﾞｼｯｸM-PRO" pitchFamily="50" charset="-128"/>
              </a:rPr>
              <a:t>代替不可性：「他にはできない、国立国会図書館ならではのサービスを使いたい」</a:t>
            </a:r>
          </a:p>
        </p:txBody>
      </p:sp>
      <p:sp>
        <p:nvSpPr>
          <p:cNvPr id="44037" name="Rectangle 4"/>
          <p:cNvSpPr>
            <a:spLocks noChangeArrowheads="1"/>
          </p:cNvSpPr>
          <p:nvPr/>
        </p:nvSpPr>
        <p:spPr bwMode="auto">
          <a:xfrm>
            <a:off x="1975338" y="1557338"/>
            <a:ext cx="1906466" cy="431800"/>
          </a:xfrm>
          <a:prstGeom prst="rect">
            <a:avLst/>
          </a:prstGeom>
          <a:solidFill>
            <a:schemeClr val="hlink"/>
          </a:solidFill>
          <a:ln w="9525" algn="ctr">
            <a:noFill/>
            <a:miter lim="800000"/>
            <a:headEnd/>
            <a:tailEnd/>
          </a:ln>
        </p:spPr>
        <p:txBody>
          <a:bodyPr wrap="none" lIns="0" tIns="0" rIns="0" bIns="0" anchor="ctr"/>
          <a:lstStyle/>
          <a:p>
            <a:r>
              <a:rPr lang="ja-JP" altLang="en-US" sz="1600" b="1">
                <a:solidFill>
                  <a:schemeClr val="bg1"/>
                </a:solidFill>
                <a:latin typeface="HG丸ｺﾞｼｯｸM-PRO" pitchFamily="50" charset="-128"/>
                <a:ea typeface="HG丸ｺﾞｼｯｸM-PRO" pitchFamily="50" charset="-128"/>
              </a:rPr>
              <a:t>最大ニーズ その</a:t>
            </a:r>
            <a:r>
              <a:rPr lang="en-US" altLang="ja-JP" sz="1600" b="1">
                <a:solidFill>
                  <a:schemeClr val="bg1"/>
                </a:solidFill>
                <a:latin typeface="HG丸ｺﾞｼｯｸM-PRO" pitchFamily="50" charset="-128"/>
                <a:ea typeface="HG丸ｺﾞｼｯｸM-PRO" pitchFamily="50" charset="-128"/>
              </a:rPr>
              <a:t>1</a:t>
            </a:r>
          </a:p>
        </p:txBody>
      </p:sp>
      <p:sp>
        <p:nvSpPr>
          <p:cNvPr id="44039" name="Text Box 18"/>
          <p:cNvSpPr txBox="1">
            <a:spLocks noChangeArrowheads="1"/>
          </p:cNvSpPr>
          <p:nvPr/>
        </p:nvSpPr>
        <p:spPr bwMode="auto">
          <a:xfrm>
            <a:off x="2092568" y="2024064"/>
            <a:ext cx="7531824" cy="1292662"/>
          </a:xfrm>
          <a:prstGeom prst="rect">
            <a:avLst/>
          </a:prstGeom>
          <a:noFill/>
          <a:ln w="9525" algn="ctr">
            <a:noFill/>
            <a:miter lim="800000"/>
            <a:headEnd/>
            <a:tailEnd/>
          </a:ln>
        </p:spPr>
        <p:txBody>
          <a:bodyPr wrap="square" lIns="0" tIns="0" rIns="0" bIns="0">
            <a:spAutoFit/>
          </a:bodyPr>
          <a:lstStyle/>
          <a:p>
            <a:pPr marL="357188" indent="-268288">
              <a:lnSpc>
                <a:spcPct val="120000"/>
              </a:lnSpc>
            </a:pPr>
            <a:r>
              <a:rPr lang="ja-JP" altLang="en-US" sz="1400" dirty="0">
                <a:latin typeface="HG丸ｺﾞｼｯｸM-PRO" pitchFamily="50" charset="-128"/>
                <a:ea typeface="HG丸ｺﾞｼｯｸM-PRO" pitchFamily="50" charset="-128"/>
              </a:rPr>
              <a:t>国立国会図書館のコンピタンスとは</a:t>
            </a:r>
          </a:p>
          <a:p>
            <a:pPr marL="357188" indent="-268288">
              <a:lnSpc>
                <a:spcPct val="120000"/>
              </a:lnSpc>
              <a:buClr>
                <a:schemeClr val="hlink"/>
              </a:buClr>
              <a:buSzPct val="90000"/>
              <a:buFont typeface="Wingdings" pitchFamily="2" charset="2"/>
              <a:buChar char="l"/>
            </a:pPr>
            <a:r>
              <a:rPr lang="ja-JP" altLang="en-US" sz="1400" b="1" dirty="0">
                <a:latin typeface="HG丸ｺﾞｼｯｸM-PRO" pitchFamily="50" charset="-128"/>
                <a:ea typeface="HG丸ｺﾞｼｯｸM-PRO" pitchFamily="50" charset="-128"/>
              </a:rPr>
              <a:t>「網羅性」</a:t>
            </a:r>
            <a:r>
              <a:rPr lang="ja-JP" altLang="en-US" sz="1400" dirty="0">
                <a:latin typeface="HG丸ｺﾞｼｯｸM-PRO" pitchFamily="50" charset="-128"/>
                <a:ea typeface="HG丸ｺﾞｼｯｸM-PRO" pitchFamily="50" charset="-128"/>
              </a:rPr>
              <a:t>・・・あらゆる図書・雑誌の情報を保有　（広く、深く）</a:t>
            </a:r>
          </a:p>
          <a:p>
            <a:pPr marL="357188" indent="-268288">
              <a:lnSpc>
                <a:spcPct val="120000"/>
              </a:lnSpc>
              <a:buClr>
                <a:schemeClr val="hlink"/>
              </a:buClr>
              <a:buSzPct val="90000"/>
              <a:buFont typeface="Wingdings" pitchFamily="2" charset="2"/>
              <a:buChar char="l"/>
            </a:pPr>
            <a:r>
              <a:rPr lang="ja-JP" altLang="en-US" sz="1400" b="1" dirty="0">
                <a:latin typeface="HG丸ｺﾞｼｯｸM-PRO" pitchFamily="50" charset="-128"/>
                <a:ea typeface="HG丸ｺﾞｼｯｸM-PRO" pitchFamily="50" charset="-128"/>
              </a:rPr>
              <a:t>「信頼性」</a:t>
            </a:r>
            <a:r>
              <a:rPr lang="ja-JP" altLang="en-US" sz="1400" dirty="0">
                <a:latin typeface="HG丸ｺﾞｼｯｸM-PRO" pitchFamily="50" charset="-128"/>
                <a:ea typeface="HG丸ｺﾞｼｯｸM-PRO" pitchFamily="50" charset="-128"/>
              </a:rPr>
              <a:t>・・・品質管理された質の高い書誌、索引、レファレンス情報を保有</a:t>
            </a:r>
          </a:p>
          <a:p>
            <a:pPr marL="357188" indent="-268288">
              <a:lnSpc>
                <a:spcPct val="120000"/>
              </a:lnSpc>
              <a:buClr>
                <a:schemeClr val="hlink"/>
              </a:buClr>
              <a:buSzPct val="90000"/>
              <a:buFont typeface="Wingdings" pitchFamily="2" charset="2"/>
              <a:buChar char="l"/>
            </a:pPr>
            <a:r>
              <a:rPr lang="ja-JP" altLang="en-US" sz="1400" b="1" dirty="0">
                <a:latin typeface="HG丸ｺﾞｼｯｸM-PRO" pitchFamily="50" charset="-128"/>
                <a:ea typeface="HG丸ｺﾞｼｯｸM-PRO" pitchFamily="50" charset="-128"/>
              </a:rPr>
              <a:t>「専門性」</a:t>
            </a:r>
            <a:r>
              <a:rPr lang="ja-JP" altLang="en-US" sz="1400" dirty="0">
                <a:latin typeface="HG丸ｺﾞｼｯｸM-PRO" pitchFamily="50" charset="-128"/>
                <a:ea typeface="HG丸ｺﾞｼｯｸM-PRO" pitchFamily="50" charset="-128"/>
              </a:rPr>
              <a:t>・・・立法、行政に関する情報を集積</a:t>
            </a:r>
          </a:p>
          <a:p>
            <a:pPr marL="357188" indent="-268288">
              <a:lnSpc>
                <a:spcPct val="120000"/>
              </a:lnSpc>
              <a:buClr>
                <a:schemeClr val="hlink"/>
              </a:buClr>
              <a:buSzPct val="90000"/>
              <a:buFont typeface="Wingdings" pitchFamily="2" charset="2"/>
              <a:buChar char="l"/>
            </a:pPr>
            <a:r>
              <a:rPr lang="ja-JP" altLang="en-US" sz="1400" b="1" dirty="0">
                <a:latin typeface="HG丸ｺﾞｼｯｸM-PRO" pitchFamily="50" charset="-128"/>
                <a:ea typeface="HG丸ｺﾞｼｯｸM-PRO" pitchFamily="50" charset="-128"/>
              </a:rPr>
              <a:t>「大規模性」</a:t>
            </a:r>
            <a:r>
              <a:rPr lang="ja-JP" altLang="en-US" sz="1400" dirty="0">
                <a:latin typeface="HG丸ｺﾞｼｯｸM-PRO" pitchFamily="50" charset="-128"/>
                <a:ea typeface="HG丸ｺﾞｼｯｸM-PRO" pitchFamily="50" charset="-128"/>
              </a:rPr>
              <a:t> ・・・人的、資金的リソースが充実</a:t>
            </a:r>
          </a:p>
        </p:txBody>
      </p:sp>
      <p:sp>
        <p:nvSpPr>
          <p:cNvPr id="44040" name="Rectangle 19"/>
          <p:cNvSpPr>
            <a:spLocks noChangeArrowheads="1"/>
          </p:cNvSpPr>
          <p:nvPr/>
        </p:nvSpPr>
        <p:spPr bwMode="auto">
          <a:xfrm>
            <a:off x="3768974" y="3568704"/>
            <a:ext cx="6575181" cy="431800"/>
          </a:xfrm>
          <a:prstGeom prst="rect">
            <a:avLst/>
          </a:prstGeom>
          <a:solidFill>
            <a:schemeClr val="accent1"/>
          </a:solidFill>
          <a:ln w="9525" algn="ctr">
            <a:noFill/>
            <a:miter lim="800000"/>
            <a:headEnd/>
            <a:tailEnd/>
          </a:ln>
        </p:spPr>
        <p:txBody>
          <a:bodyPr wrap="none" lIns="0" tIns="0" rIns="0" bIns="0" anchor="ctr"/>
          <a:lstStyle/>
          <a:p>
            <a:pPr algn="l"/>
            <a:r>
              <a:rPr lang="ja-JP" altLang="en-US" sz="1600" dirty="0">
                <a:latin typeface="HG丸ｺﾞｼｯｸM-PRO" pitchFamily="50" charset="-128"/>
                <a:ea typeface="HG丸ｺﾞｼｯｸM-PRO" pitchFamily="50" charset="-128"/>
              </a:rPr>
              <a:t>　</a:t>
            </a:r>
            <a:r>
              <a:rPr lang="ja-JP" altLang="en-US" sz="1600" b="1" dirty="0">
                <a:solidFill>
                  <a:schemeClr val="bg1"/>
                </a:solidFill>
                <a:latin typeface="HG丸ｺﾞｼｯｸM-PRO" pitchFamily="50" charset="-128"/>
                <a:ea typeface="HG丸ｺﾞｼｯｸM-PRO" pitchFamily="50" charset="-128"/>
              </a:rPr>
              <a:t>入手可能性：「居ながらにして」「すぐに」手に入れたい。</a:t>
            </a:r>
          </a:p>
        </p:txBody>
      </p:sp>
      <p:sp>
        <p:nvSpPr>
          <p:cNvPr id="44041" name="Rectangle 20"/>
          <p:cNvSpPr>
            <a:spLocks noChangeArrowheads="1"/>
          </p:cNvSpPr>
          <p:nvPr/>
        </p:nvSpPr>
        <p:spPr bwMode="auto">
          <a:xfrm>
            <a:off x="1975339" y="3568704"/>
            <a:ext cx="1885950" cy="431800"/>
          </a:xfrm>
          <a:prstGeom prst="rect">
            <a:avLst/>
          </a:prstGeom>
          <a:solidFill>
            <a:schemeClr val="hlink"/>
          </a:solidFill>
          <a:ln w="9525" algn="ctr">
            <a:noFill/>
            <a:miter lim="800000"/>
            <a:headEnd/>
            <a:tailEnd/>
          </a:ln>
        </p:spPr>
        <p:txBody>
          <a:bodyPr wrap="none" lIns="0" tIns="0" rIns="0" bIns="0" anchor="ctr"/>
          <a:lstStyle/>
          <a:p>
            <a:r>
              <a:rPr lang="ja-JP" altLang="en-US" sz="1600" b="1">
                <a:solidFill>
                  <a:schemeClr val="bg1"/>
                </a:solidFill>
                <a:latin typeface="HG丸ｺﾞｼｯｸM-PRO" pitchFamily="50" charset="-128"/>
                <a:ea typeface="HG丸ｺﾞｼｯｸM-PRO" pitchFamily="50" charset="-128"/>
              </a:rPr>
              <a:t>最大ニーズ その</a:t>
            </a:r>
            <a:r>
              <a:rPr lang="en-US" altLang="ja-JP" sz="1600" b="1">
                <a:solidFill>
                  <a:schemeClr val="bg1"/>
                </a:solidFill>
                <a:latin typeface="HG丸ｺﾞｼｯｸM-PRO" pitchFamily="50" charset="-128"/>
                <a:ea typeface="HG丸ｺﾞｼｯｸM-PRO" pitchFamily="50" charset="-128"/>
              </a:rPr>
              <a:t>2</a:t>
            </a:r>
          </a:p>
        </p:txBody>
      </p:sp>
      <p:sp>
        <p:nvSpPr>
          <p:cNvPr id="44042" name="Text Box 22"/>
          <p:cNvSpPr txBox="1">
            <a:spLocks noChangeArrowheads="1"/>
          </p:cNvSpPr>
          <p:nvPr/>
        </p:nvSpPr>
        <p:spPr bwMode="auto">
          <a:xfrm>
            <a:off x="3768971" y="1125546"/>
            <a:ext cx="5334794" cy="246221"/>
          </a:xfrm>
          <a:prstGeom prst="rect">
            <a:avLst/>
          </a:prstGeom>
          <a:noFill/>
          <a:ln w="9525" algn="ctr">
            <a:noFill/>
            <a:miter lim="800000"/>
            <a:headEnd/>
            <a:tailEnd/>
          </a:ln>
        </p:spPr>
        <p:txBody>
          <a:bodyPr wrap="none" lIns="0" tIns="0" rIns="0" bIns="0">
            <a:spAutoFit/>
          </a:bodyPr>
          <a:lstStyle/>
          <a:p>
            <a:pPr algn="l"/>
            <a:r>
              <a:rPr lang="ja-JP" altLang="en-US" sz="1600" u="sng">
                <a:latin typeface="HG丸ｺﾞｼｯｸM-PRO" pitchFamily="50" charset="-128"/>
                <a:ea typeface="HG丸ｺﾞｼｯｸM-PRO" pitchFamily="50" charset="-128"/>
              </a:rPr>
              <a:t>利用者ニーズ調査から見えた国立国会図書館に対する期待</a:t>
            </a:r>
          </a:p>
        </p:txBody>
      </p:sp>
      <p:sp>
        <p:nvSpPr>
          <p:cNvPr id="44043" name="Text Box 23"/>
          <p:cNvSpPr txBox="1">
            <a:spLocks noChangeArrowheads="1"/>
          </p:cNvSpPr>
          <p:nvPr/>
        </p:nvSpPr>
        <p:spPr bwMode="auto">
          <a:xfrm>
            <a:off x="2174634" y="4005264"/>
            <a:ext cx="4400564" cy="1292662"/>
          </a:xfrm>
          <a:prstGeom prst="rect">
            <a:avLst/>
          </a:prstGeom>
          <a:noFill/>
          <a:ln w="9525" algn="ctr">
            <a:noFill/>
            <a:miter lim="800000"/>
            <a:headEnd/>
            <a:tailEnd/>
          </a:ln>
        </p:spPr>
        <p:txBody>
          <a:bodyPr wrap="none" lIns="0" tIns="0" rIns="0" bIns="0">
            <a:spAutoFit/>
          </a:bodyPr>
          <a:lstStyle/>
          <a:p>
            <a:pPr marL="268288" indent="-268288">
              <a:lnSpc>
                <a:spcPct val="120000"/>
              </a:lnSpc>
            </a:pPr>
            <a:r>
              <a:rPr lang="ja-JP" altLang="en-US" sz="1400">
                <a:latin typeface="HG丸ｺﾞｼｯｸM-PRO" pitchFamily="50" charset="-128"/>
                <a:ea typeface="HG丸ｺﾞｼｯｸM-PRO" pitchFamily="50" charset="-128"/>
              </a:rPr>
              <a:t>現代の「国民」が置かれた環境</a:t>
            </a:r>
          </a:p>
          <a:p>
            <a:pPr marL="268288" indent="-2682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いつでもインターネットに接続できる。</a:t>
            </a:r>
          </a:p>
          <a:p>
            <a:pPr marL="268288" indent="-2682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検索すれば無料で必要な情報がほとんど手に入る。</a:t>
            </a:r>
          </a:p>
          <a:p>
            <a:pPr marL="268288" indent="-2682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書誌だけでなく本文を閲覧可能なサービスも出現。</a:t>
            </a:r>
          </a:p>
          <a:p>
            <a:pPr marL="268288" indent="-2682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「すぐ手に入る」が当たり前に。</a:t>
            </a:r>
          </a:p>
        </p:txBody>
      </p:sp>
      <p:sp>
        <p:nvSpPr>
          <p:cNvPr id="44044" name="Text Box 24"/>
          <p:cNvSpPr txBox="1">
            <a:spLocks noChangeArrowheads="1"/>
          </p:cNvSpPr>
          <p:nvPr/>
        </p:nvSpPr>
        <p:spPr bwMode="auto">
          <a:xfrm>
            <a:off x="7035312" y="4673608"/>
            <a:ext cx="3488134" cy="246221"/>
          </a:xfrm>
          <a:prstGeom prst="rect">
            <a:avLst/>
          </a:prstGeom>
          <a:noFill/>
          <a:ln w="9525" algn="ctr">
            <a:noFill/>
            <a:miter lim="800000"/>
            <a:headEnd/>
            <a:tailEnd/>
          </a:ln>
        </p:spPr>
        <p:txBody>
          <a:bodyPr wrap="none" lIns="0" tIns="0" rIns="0" bIns="0">
            <a:spAutoFit/>
          </a:bodyPr>
          <a:lstStyle/>
          <a:p>
            <a:pPr algn="l"/>
            <a:r>
              <a:rPr lang="ja-JP" altLang="en-US" sz="1600">
                <a:latin typeface="HG丸ｺﾞｼｯｸM-PRO" pitchFamily="50" charset="-128"/>
                <a:ea typeface="HG丸ｺﾞｼｯｸM-PRO" pitchFamily="50" charset="-128"/>
              </a:rPr>
              <a:t>国立国会図書館の利便性の相対的低下</a:t>
            </a:r>
          </a:p>
        </p:txBody>
      </p:sp>
      <p:sp>
        <p:nvSpPr>
          <p:cNvPr id="44045" name="Text Box 25"/>
          <p:cNvSpPr txBox="1">
            <a:spLocks noChangeArrowheads="1"/>
          </p:cNvSpPr>
          <p:nvPr/>
        </p:nvSpPr>
        <p:spPr bwMode="auto">
          <a:xfrm>
            <a:off x="2595542" y="5715023"/>
            <a:ext cx="6931269" cy="671513"/>
          </a:xfrm>
          <a:prstGeom prst="rect">
            <a:avLst/>
          </a:prstGeom>
          <a:noFill/>
          <a:ln w="12700" algn="ctr">
            <a:solidFill>
              <a:schemeClr val="tx1"/>
            </a:solidFill>
            <a:miter lim="800000"/>
            <a:headEnd/>
            <a:tailEnd/>
          </a:ln>
        </p:spPr>
        <p:txBody>
          <a:bodyPr lIns="0" tIns="0" rIns="0" bIns="0" anchor="ctr" anchorCtr="1"/>
          <a:lstStyle/>
          <a:p>
            <a:pPr algn="l"/>
            <a:r>
              <a:rPr lang="ja-JP" altLang="en-US" sz="1400" b="1" dirty="0">
                <a:latin typeface="HG丸ｺﾞｼｯｸM-PRO" pitchFamily="50" charset="-128"/>
                <a:ea typeface="HG丸ｺﾞｼｯｸM-PRO" pitchFamily="50" charset="-128"/>
              </a:rPr>
              <a:t>情報探索サービスは、ユーザと国立国会図書館との媒体となって、</a:t>
            </a:r>
          </a:p>
          <a:p>
            <a:pPr algn="l"/>
            <a:r>
              <a:rPr lang="ja-JP" altLang="en-US" sz="1400" b="1" dirty="0">
                <a:latin typeface="HG丸ｺﾞｼｯｸM-PRO" pitchFamily="50" charset="-128"/>
                <a:ea typeface="HG丸ｺﾞｼｯｸM-PRO" pitchFamily="50" charset="-128"/>
              </a:rPr>
              <a:t>従来の制約を解きつつ、国立国会図書館のコンピタンスを発揮させる役割を担うべきである。</a:t>
            </a:r>
            <a:endParaRPr lang="ja-JP" altLang="en-US" sz="1600" b="1" dirty="0">
              <a:latin typeface="HG丸ｺﾞｼｯｸM-PRO" pitchFamily="50" charset="-128"/>
              <a:ea typeface="HG丸ｺﾞｼｯｸM-PRO" pitchFamily="50" charset="-128"/>
            </a:endParaRPr>
          </a:p>
        </p:txBody>
      </p:sp>
      <p:sp>
        <p:nvSpPr>
          <p:cNvPr id="44046" name="AutoShape 26"/>
          <p:cNvSpPr>
            <a:spLocks noChangeArrowheads="1"/>
          </p:cNvSpPr>
          <p:nvPr/>
        </p:nvSpPr>
        <p:spPr bwMode="auto">
          <a:xfrm>
            <a:off x="6494589" y="4437063"/>
            <a:ext cx="89" cy="427970"/>
          </a:xfrm>
          <a:prstGeom prst="rightArrow">
            <a:avLst>
              <a:gd name="adj1" fmla="val 49898"/>
              <a:gd name="adj2" fmla="val 56287"/>
            </a:avLst>
          </a:prstGeom>
          <a:solidFill>
            <a:schemeClr val="accent1"/>
          </a:solidFill>
          <a:ln w="19050" algn="ctr">
            <a:solidFill>
              <a:schemeClr val="hlink"/>
            </a:solidFill>
            <a:miter lim="800000"/>
            <a:headEnd/>
            <a:tailEnd/>
          </a:ln>
        </p:spPr>
        <p:txBody>
          <a:bodyPr wrap="none" lIns="0" tIns="0" rIns="0" bIns="0" anchor="ctr">
            <a:spAutoFit/>
          </a:bodyPr>
          <a:lstStyle/>
          <a:p>
            <a:pPr algn="l"/>
            <a:endParaRPr lang="ja-JP" altLang="en-US" sz="1400">
              <a:latin typeface="HG丸ｺﾞｼｯｸM-PRO" pitchFamily="50" charset="-128"/>
              <a:ea typeface="HG丸ｺﾞｼｯｸM-PRO" pitchFamily="50" charset="-128"/>
            </a:endParaRPr>
          </a:p>
        </p:txBody>
      </p:sp>
      <p:sp>
        <p:nvSpPr>
          <p:cNvPr id="44047" name="Text Box 27"/>
          <p:cNvSpPr txBox="1">
            <a:spLocks noChangeArrowheads="1"/>
          </p:cNvSpPr>
          <p:nvPr/>
        </p:nvSpPr>
        <p:spPr bwMode="auto">
          <a:xfrm>
            <a:off x="2614251" y="5445126"/>
            <a:ext cx="2333972" cy="215444"/>
          </a:xfrm>
          <a:prstGeom prst="rect">
            <a:avLst/>
          </a:prstGeom>
          <a:noFill/>
          <a:ln w="9525" algn="ctr">
            <a:noFill/>
            <a:miter lim="800000"/>
            <a:headEnd/>
            <a:tailEnd/>
          </a:ln>
        </p:spPr>
        <p:txBody>
          <a:bodyPr wrap="none" lIns="0" tIns="0" rIns="0" bIns="0">
            <a:spAutoFit/>
          </a:bodyPr>
          <a:lstStyle/>
          <a:p>
            <a:pPr algn="l"/>
            <a:r>
              <a:rPr lang="ja-JP" altLang="en-US" sz="1400" b="1">
                <a:latin typeface="HG丸ｺﾞｼｯｸM-PRO" pitchFamily="50" charset="-128"/>
                <a:ea typeface="HG丸ｺﾞｼｯｸM-PRO" pitchFamily="50" charset="-128"/>
              </a:rPr>
              <a:t>「情報探索サービスの目標」</a:t>
            </a:r>
          </a:p>
        </p:txBody>
      </p:sp>
      <p:sp>
        <p:nvSpPr>
          <p:cNvPr id="44049" name="Text Box 17"/>
          <p:cNvSpPr txBox="1">
            <a:spLocks noChangeArrowheads="1"/>
          </p:cNvSpPr>
          <p:nvPr/>
        </p:nvSpPr>
        <p:spPr bwMode="auto">
          <a:xfrm>
            <a:off x="1952596" y="0"/>
            <a:ext cx="8442080" cy="438150"/>
          </a:xfrm>
          <a:prstGeom prst="rect">
            <a:avLst/>
          </a:prstGeom>
          <a:noFill/>
          <a:ln w="9525" algn="ctr">
            <a:noFill/>
            <a:miter lim="800000"/>
            <a:headEnd/>
            <a:tailEnd/>
          </a:ln>
          <a:effectLst/>
        </p:spPr>
        <p:txBody>
          <a:bodyPr lIns="36000" tIns="36000" rIns="36000" bIns="36000">
            <a:spAutoFit/>
          </a:bodyPr>
          <a:lstStyle/>
          <a:p>
            <a:pPr algn="l">
              <a:spcBef>
                <a:spcPct val="50000"/>
              </a:spcBef>
            </a:pPr>
            <a:r>
              <a:rPr lang="ja-JP" altLang="en-US" sz="2400" b="1" dirty="0">
                <a:latin typeface="HG丸ｺﾞｼｯｸM-PRO" pitchFamily="50" charset="-128"/>
                <a:ea typeface="HG丸ｺﾞｼｯｸM-PRO" pitchFamily="50" charset="-128"/>
              </a:rPr>
              <a:t>サービス要件定義書の概要</a:t>
            </a:r>
          </a:p>
        </p:txBody>
      </p:sp>
      <p:sp>
        <p:nvSpPr>
          <p:cNvPr id="15" name="フッター プレースホルダ 14"/>
          <p:cNvSpPr>
            <a:spLocks noGrp="1"/>
          </p:cNvSpPr>
          <p:nvPr>
            <p:ph type="ftr" sz="quarter" idx="11"/>
          </p:nvPr>
        </p:nvSpPr>
        <p:spPr/>
        <p:txBody>
          <a:bodyPr/>
          <a:lstStyle/>
          <a:p>
            <a:r>
              <a:rPr kumimoji="0" lang="en-US" smtClean="0">
                <a:latin typeface="HG丸ｺﾞｼｯｸM-PRO" pitchFamily="50" charset="-128"/>
                <a:ea typeface="HG丸ｺﾞｼｯｸM-PRO" pitchFamily="50" charset="-128"/>
              </a:rPr>
              <a:t>National Diet Library (NDL)</a:t>
            </a:r>
            <a:endParaRPr kumimoji="0" lang="en-US">
              <a:latin typeface="HG丸ｺﾞｼｯｸM-PRO" pitchFamily="50" charset="-128"/>
              <a:ea typeface="HG丸ｺﾞｼｯｸM-PRO" pitchFamily="50" charset="-128"/>
            </a:endParaRPr>
          </a:p>
        </p:txBody>
      </p:sp>
      <p:sp>
        <p:nvSpPr>
          <p:cNvPr id="16" name="スライド番号プレースホルダ 15"/>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5</a:t>
            </a:fld>
            <a:endParaRPr kumimoji="0" lang="en-US">
              <a:latin typeface="HG丸ｺﾞｼｯｸM-PRO" pitchFamily="50" charset="-128"/>
              <a:ea typeface="HG丸ｺﾞｼｯｸM-PRO" pitchFamily="50" charset="-128"/>
            </a:endParaRPr>
          </a:p>
        </p:txBody>
      </p:sp>
      <p:sp>
        <p:nvSpPr>
          <p:cNvPr id="17" name="日付プレースホルダ 16"/>
          <p:cNvSpPr>
            <a:spLocks noGrp="1"/>
          </p:cNvSpPr>
          <p:nvPr>
            <p:ph type="dt" sz="half" idx="10"/>
          </p:nvPr>
        </p:nvSpPr>
        <p:spPr/>
        <p:txBody>
          <a:bodyPr/>
          <a:lstStyle/>
          <a:p>
            <a:r>
              <a:rPr lang="en-US" altLang="ja-JP" smtClean="0">
                <a:latin typeface="HG丸ｺﾞｼｯｸM-PRO" pitchFamily="50" charset="-128"/>
                <a:ea typeface="HG丸ｺﾞｼｯｸM-PRO" pitchFamily="50" charset="-128"/>
              </a:rPr>
              <a:t>2010/12/11</a:t>
            </a:r>
            <a:endParaRPr 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134632696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solidFill>
                  <a:srgbClr val="000000"/>
                </a:solidFill>
              </a:rPr>
              <a:t>業務</a:t>
            </a:r>
            <a:r>
              <a:rPr lang="ja-JP" altLang="en-US" dirty="0" smtClean="0">
                <a:solidFill>
                  <a:srgbClr val="000000"/>
                </a:solidFill>
              </a:rPr>
              <a:t>遂行のタスクとスキル・知識の蓄積の関係 </a:t>
            </a:r>
            <a:endParaRPr kumimoji="1" lang="ja-JP" altLang="en-US" dirty="0"/>
          </a:p>
        </p:txBody>
      </p:sp>
      <p:sp>
        <p:nvSpPr>
          <p:cNvPr id="4" name="角丸四角形 3"/>
          <p:cNvSpPr/>
          <p:nvPr/>
        </p:nvSpPr>
        <p:spPr>
          <a:xfrm>
            <a:off x="4456386" y="1477362"/>
            <a:ext cx="2334232" cy="57981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・それぞれのタスクに必要な技能（スキル）</a:t>
            </a:r>
            <a:endParaRPr lang="ja-JP" altLang="en-US" dirty="0">
              <a:latin typeface="Meiryo UI" panose="020B0604030504040204" pitchFamily="50" charset="-128"/>
              <a:ea typeface="Meiryo UI" panose="020B0604030504040204" pitchFamily="50" charset="-128"/>
            </a:endParaRPr>
          </a:p>
        </p:txBody>
      </p:sp>
      <p:sp>
        <p:nvSpPr>
          <p:cNvPr id="5" name="角丸四角形 4"/>
          <p:cNvSpPr/>
          <p:nvPr/>
        </p:nvSpPr>
        <p:spPr>
          <a:xfrm>
            <a:off x="7080976" y="1482103"/>
            <a:ext cx="2529393" cy="603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・それぞれのスキルの</a:t>
            </a:r>
            <a:r>
              <a:rPr lang="ja-JP" altLang="en-US" dirty="0" err="1" smtClean="0">
                <a:latin typeface="Meiryo UI" panose="020B0604030504040204" pitchFamily="50" charset="-128"/>
                <a:ea typeface="Meiryo UI" panose="020B0604030504040204" pitchFamily="50" charset="-128"/>
              </a:rPr>
              <a:t>もととと</a:t>
            </a:r>
            <a:r>
              <a:rPr lang="ja-JP" altLang="en-US" dirty="0" smtClean="0">
                <a:latin typeface="Meiryo UI" panose="020B0604030504040204" pitchFamily="50" charset="-128"/>
                <a:ea typeface="Meiryo UI" panose="020B0604030504040204" pitchFamily="50" charset="-128"/>
              </a:rPr>
              <a:t>なる知識（ノウハウ）</a:t>
            </a:r>
            <a:endParaRPr lang="ja-JP" altLang="en-US" dirty="0">
              <a:latin typeface="Meiryo UI" panose="020B0604030504040204" pitchFamily="50" charset="-128"/>
              <a:ea typeface="Meiryo UI" panose="020B0604030504040204" pitchFamily="50" charset="-128"/>
            </a:endParaRPr>
          </a:p>
        </p:txBody>
      </p:sp>
      <p:sp>
        <p:nvSpPr>
          <p:cNvPr id="9" name="四角形吹き出し 8"/>
          <p:cNvSpPr/>
          <p:nvPr/>
        </p:nvSpPr>
        <p:spPr>
          <a:xfrm>
            <a:off x="10636207" y="2792483"/>
            <a:ext cx="1540786" cy="1378687"/>
          </a:xfrm>
          <a:prstGeom prst="wedgeRectCallout">
            <a:avLst>
              <a:gd name="adj1" fmla="val 6240"/>
              <a:gd name="adj2" fmla="val 6543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パスポート」は社会人としての基礎的知識レベル</a:t>
            </a:r>
            <a:endParaRPr lang="ja-JP" altLang="en-US" dirty="0">
              <a:latin typeface="Meiryo UI" panose="020B0604030504040204" pitchFamily="50" charset="-128"/>
              <a:ea typeface="Meiryo UI" panose="020B0604030504040204" pitchFamily="50" charset="-128"/>
            </a:endParaRPr>
          </a:p>
        </p:txBody>
      </p:sp>
      <p:sp>
        <p:nvSpPr>
          <p:cNvPr id="11" name="円/楕円 10"/>
          <p:cNvSpPr/>
          <p:nvPr/>
        </p:nvSpPr>
        <p:spPr>
          <a:xfrm>
            <a:off x="801313" y="1850038"/>
            <a:ext cx="906869" cy="232113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事業目標達成</a:t>
            </a:r>
            <a:endParaRPr kumimoji="1" lang="ja-JP" altLang="en-US" dirty="0">
              <a:latin typeface="Meiryo UI" panose="020B0604030504040204" pitchFamily="50" charset="-128"/>
              <a:ea typeface="Meiryo UI" panose="020B0604030504040204" pitchFamily="50" charset="-128"/>
            </a:endParaRPr>
          </a:p>
        </p:txBody>
      </p:sp>
      <p:sp>
        <p:nvSpPr>
          <p:cNvPr id="12" name="角丸四角形 11"/>
          <p:cNvSpPr/>
          <p:nvPr/>
        </p:nvSpPr>
        <p:spPr>
          <a:xfrm>
            <a:off x="2378033" y="2150990"/>
            <a:ext cx="1199468" cy="3740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・タスクプロフィール毎の業務遂行</a:t>
            </a:r>
            <a:endParaRPr lang="ja-JP" altLang="en-US" dirty="0">
              <a:latin typeface="Meiryo UI" panose="020B0604030504040204" pitchFamily="50" charset="-128"/>
              <a:ea typeface="Meiryo UI" panose="020B0604030504040204" pitchFamily="50" charset="-128"/>
            </a:endParaRPr>
          </a:p>
        </p:txBody>
      </p:sp>
      <p:sp>
        <p:nvSpPr>
          <p:cNvPr id="13" name="角丸四角形 12"/>
          <p:cNvSpPr/>
          <p:nvPr/>
        </p:nvSpPr>
        <p:spPr>
          <a:xfrm>
            <a:off x="4050365" y="2194604"/>
            <a:ext cx="1199468" cy="371518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・タスクディクショナリより抜粋</a:t>
            </a:r>
            <a:endParaRPr lang="ja-JP" altLang="en-US" dirty="0">
              <a:latin typeface="Meiryo UI" panose="020B0604030504040204" pitchFamily="50" charset="-128"/>
              <a:ea typeface="Meiryo UI" panose="020B0604030504040204" pitchFamily="50" charset="-128"/>
            </a:endParaRPr>
          </a:p>
        </p:txBody>
      </p:sp>
      <p:sp>
        <p:nvSpPr>
          <p:cNvPr id="14" name="角丸四角形 13"/>
          <p:cNvSpPr/>
          <p:nvPr/>
        </p:nvSpPr>
        <p:spPr>
          <a:xfrm>
            <a:off x="5781321" y="2161244"/>
            <a:ext cx="1199468" cy="37406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・スキルディクショナリより抜粋</a:t>
            </a:r>
            <a:endParaRPr lang="ja-JP" altLang="en-US" dirty="0">
              <a:latin typeface="Meiryo UI" panose="020B0604030504040204" pitchFamily="50" charset="-128"/>
              <a:ea typeface="Meiryo UI" panose="020B0604030504040204" pitchFamily="50" charset="-128"/>
            </a:endParaRPr>
          </a:p>
        </p:txBody>
      </p:sp>
      <p:sp>
        <p:nvSpPr>
          <p:cNvPr id="15" name="角丸四角形 14"/>
          <p:cNvSpPr/>
          <p:nvPr/>
        </p:nvSpPr>
        <p:spPr>
          <a:xfrm>
            <a:off x="7512277" y="2194604"/>
            <a:ext cx="1199468" cy="371518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・知識ディクショナリより抜粋</a:t>
            </a:r>
            <a:endParaRPr lang="ja-JP" altLang="en-US" dirty="0">
              <a:latin typeface="Meiryo UI" panose="020B0604030504040204" pitchFamily="50" charset="-128"/>
              <a:ea typeface="Meiryo UI" panose="020B0604030504040204" pitchFamily="50" charset="-128"/>
            </a:endParaRPr>
          </a:p>
        </p:txBody>
      </p:sp>
      <p:sp>
        <p:nvSpPr>
          <p:cNvPr id="16" name="フローチャート: 磁気ディスク 15"/>
          <p:cNvSpPr/>
          <p:nvPr/>
        </p:nvSpPr>
        <p:spPr>
          <a:xfrm>
            <a:off x="9400483" y="2185871"/>
            <a:ext cx="1149131" cy="1865969"/>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・知識情報基盤（知識データベース）</a:t>
            </a:r>
            <a:endParaRPr kumimoji="1" lang="ja-JP" altLang="en-US" dirty="0">
              <a:latin typeface="Meiryo UI" panose="020B0604030504040204" pitchFamily="50" charset="-128"/>
              <a:ea typeface="Meiryo UI" panose="020B0604030504040204" pitchFamily="50" charset="-128"/>
            </a:endParaRPr>
          </a:p>
        </p:txBody>
      </p:sp>
      <p:sp>
        <p:nvSpPr>
          <p:cNvPr id="17" name="左矢印 16"/>
          <p:cNvSpPr/>
          <p:nvPr/>
        </p:nvSpPr>
        <p:spPr>
          <a:xfrm>
            <a:off x="6980789" y="2551752"/>
            <a:ext cx="2491373" cy="1025158"/>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研修・自己啓発</a:t>
            </a:r>
            <a:endParaRPr kumimoji="1" lang="ja-JP" altLang="en-US" dirty="0">
              <a:latin typeface="Meiryo UI" panose="020B0604030504040204" pitchFamily="50" charset="-128"/>
              <a:ea typeface="Meiryo UI" panose="020B0604030504040204" pitchFamily="50" charset="-128"/>
            </a:endParaRPr>
          </a:p>
        </p:txBody>
      </p:sp>
      <p:sp>
        <p:nvSpPr>
          <p:cNvPr id="18" name="U ターン矢印 17"/>
          <p:cNvSpPr/>
          <p:nvPr/>
        </p:nvSpPr>
        <p:spPr>
          <a:xfrm flipV="1">
            <a:off x="2627586" y="5603889"/>
            <a:ext cx="4225192" cy="1066232"/>
          </a:xfrm>
          <a:prstGeom prst="uturnArrow">
            <a:avLst>
              <a:gd name="adj1" fmla="val 30814"/>
              <a:gd name="adj2" fmla="val 25000"/>
              <a:gd name="adj3" fmla="val 25986"/>
              <a:gd name="adj4" fmla="val 50650"/>
              <a:gd name="adj5" fmla="val 10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2745886" y="6342989"/>
            <a:ext cx="3988592" cy="369332"/>
          </a:xfrm>
          <a:prstGeom prst="rect">
            <a:avLst/>
          </a:prstGeom>
        </p:spPr>
        <p:txBody>
          <a:bodyPr wrap="none">
            <a:spAutoFit/>
          </a:bodyPr>
          <a:lstStyle/>
          <a:p>
            <a:pPr algn="ctr"/>
            <a:r>
              <a:rPr lang="ja-JP" altLang="en-US" dirty="0">
                <a:solidFill>
                  <a:schemeClr val="bg1"/>
                </a:solidFill>
                <a:latin typeface="Meiryo UI" panose="020B0604030504040204" pitchFamily="50" charset="-128"/>
                <a:ea typeface="Meiryo UI" panose="020B0604030504040204" pitchFamily="50" charset="-128"/>
              </a:rPr>
              <a:t>タスク</a:t>
            </a:r>
            <a:r>
              <a:rPr lang="ja-JP" altLang="en-US" dirty="0" smtClean="0">
                <a:solidFill>
                  <a:schemeClr val="bg1"/>
                </a:solidFill>
                <a:latin typeface="Meiryo UI" panose="020B0604030504040204" pitchFamily="50" charset="-128"/>
                <a:ea typeface="Meiryo UI" panose="020B0604030504040204" pitchFamily="50" charset="-128"/>
              </a:rPr>
              <a:t>の遂行を通じてスキル習得（</a:t>
            </a:r>
            <a:r>
              <a:rPr lang="en-US" altLang="ja-JP" dirty="0" smtClean="0">
                <a:solidFill>
                  <a:schemeClr val="bg1"/>
                </a:solidFill>
                <a:latin typeface="Meiryo UI" panose="020B0604030504040204" pitchFamily="50" charset="-128"/>
                <a:ea typeface="Meiryo UI" panose="020B0604030504040204" pitchFamily="50" charset="-128"/>
              </a:rPr>
              <a:t>OJT</a:t>
            </a:r>
            <a:r>
              <a:rPr lang="ja-JP" altLang="en-US" dirty="0" smtClean="0">
                <a:solidFill>
                  <a:schemeClr val="bg1"/>
                </a:solidFill>
                <a:latin typeface="Meiryo UI" panose="020B0604030504040204" pitchFamily="50" charset="-128"/>
                <a:ea typeface="Meiryo UI" panose="020B0604030504040204" pitchFamily="50" charset="-128"/>
              </a:rPr>
              <a:t>）</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23" name="右矢印 22"/>
          <p:cNvSpPr/>
          <p:nvPr/>
        </p:nvSpPr>
        <p:spPr>
          <a:xfrm flipH="1">
            <a:off x="3521781" y="2596196"/>
            <a:ext cx="2214845" cy="104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スキルを活用して業務遂行</a:t>
            </a:r>
            <a:endParaRPr kumimoji="1" lang="ja-JP" altLang="en-US" dirty="0">
              <a:latin typeface="Meiryo UI" panose="020B0604030504040204" pitchFamily="50" charset="-128"/>
              <a:ea typeface="Meiryo UI" panose="020B0604030504040204" pitchFamily="50" charset="-128"/>
            </a:endParaRPr>
          </a:p>
        </p:txBody>
      </p:sp>
      <p:sp>
        <p:nvSpPr>
          <p:cNvPr id="6" name="角丸四角形 5"/>
          <p:cNvSpPr/>
          <p:nvPr/>
        </p:nvSpPr>
        <p:spPr>
          <a:xfrm>
            <a:off x="184852" y="5750960"/>
            <a:ext cx="2442733" cy="9825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・業務では、的確に判断し、指示できるレベルの</a:t>
            </a:r>
            <a:r>
              <a:rPr lang="ja-JP" altLang="en-US" dirty="0">
                <a:latin typeface="Meiryo UI" panose="020B0604030504040204" pitchFamily="50" charset="-128"/>
                <a:ea typeface="Meiryo UI" panose="020B0604030504040204" pitchFamily="50" charset="-128"/>
              </a:rPr>
              <a:t>スキル・知識</a:t>
            </a:r>
            <a:r>
              <a:rPr lang="ja-JP" altLang="en-US" dirty="0" smtClean="0">
                <a:latin typeface="Meiryo UI" panose="020B0604030504040204" pitchFamily="50" charset="-128"/>
                <a:ea typeface="Meiryo UI" panose="020B0604030504040204" pitchFamily="50" charset="-128"/>
              </a:rPr>
              <a:t>が必要</a:t>
            </a:r>
            <a:endParaRPr lang="ja-JP" altLang="en-US" dirty="0">
              <a:latin typeface="Meiryo UI" panose="020B0604030504040204" pitchFamily="50" charset="-128"/>
              <a:ea typeface="Meiryo UI" panose="020B0604030504040204" pitchFamily="50" charset="-128"/>
            </a:endParaRPr>
          </a:p>
        </p:txBody>
      </p:sp>
      <p:sp>
        <p:nvSpPr>
          <p:cNvPr id="24" name="右矢印 23"/>
          <p:cNvSpPr/>
          <p:nvPr/>
        </p:nvSpPr>
        <p:spPr>
          <a:xfrm flipH="1">
            <a:off x="1708182" y="2964446"/>
            <a:ext cx="783030" cy="649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6" name="角丸四角形 25"/>
          <p:cNvSpPr/>
          <p:nvPr/>
        </p:nvSpPr>
        <p:spPr>
          <a:xfrm>
            <a:off x="10976545" y="4389684"/>
            <a:ext cx="1199468" cy="2294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スキル・知識レベルの認定は、情報処理技術者試験棟</a:t>
            </a:r>
            <a:endParaRPr lang="ja-JP" altLang="en-US" dirty="0">
              <a:latin typeface="Meiryo UI" panose="020B0604030504040204" pitchFamily="50" charset="-128"/>
              <a:ea typeface="Meiryo UI" panose="020B0604030504040204" pitchFamily="50" charset="-128"/>
            </a:endParaRPr>
          </a:p>
        </p:txBody>
      </p:sp>
      <p:sp>
        <p:nvSpPr>
          <p:cNvPr id="28" name="角丸四角形 27"/>
          <p:cNvSpPr/>
          <p:nvPr/>
        </p:nvSpPr>
        <p:spPr>
          <a:xfrm>
            <a:off x="5736626" y="4715217"/>
            <a:ext cx="3102574" cy="98257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スキル・知識の蓄積と活用</a:t>
            </a:r>
            <a:endParaRPr lang="ja-JP" altLang="en-US" dirty="0">
              <a:latin typeface="Meiryo UI" panose="020B0604030504040204" pitchFamily="50" charset="-128"/>
              <a:ea typeface="Meiryo UI" panose="020B0604030504040204" pitchFamily="50" charset="-128"/>
            </a:endParaRPr>
          </a:p>
        </p:txBody>
      </p:sp>
      <p:sp>
        <p:nvSpPr>
          <p:cNvPr id="29" name="角丸四角形 28"/>
          <p:cNvSpPr/>
          <p:nvPr/>
        </p:nvSpPr>
        <p:spPr>
          <a:xfrm>
            <a:off x="3820897" y="4759712"/>
            <a:ext cx="1717027" cy="98257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実施するタスク</a:t>
            </a:r>
            <a:endParaRPr lang="ja-JP" altLang="en-US" dirty="0">
              <a:latin typeface="Meiryo UI" panose="020B0604030504040204" pitchFamily="50" charset="-128"/>
              <a:ea typeface="Meiryo UI" panose="020B0604030504040204" pitchFamily="50" charset="-128"/>
            </a:endParaRPr>
          </a:p>
        </p:txBody>
      </p:sp>
      <p:sp>
        <p:nvSpPr>
          <p:cNvPr id="30" name="角丸四角形 29"/>
          <p:cNvSpPr/>
          <p:nvPr/>
        </p:nvSpPr>
        <p:spPr>
          <a:xfrm>
            <a:off x="1947486" y="4759712"/>
            <a:ext cx="1717027" cy="9825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実施するタスク・関連するタスクの集合</a:t>
            </a:r>
            <a:endParaRPr lang="ja-JP" altLang="en-US" dirty="0">
              <a:latin typeface="Meiryo UI" panose="020B0604030504040204" pitchFamily="50" charset="-128"/>
              <a:ea typeface="Meiryo UI" panose="020B0604030504040204" pitchFamily="50" charset="-128"/>
            </a:endParaRPr>
          </a:p>
        </p:txBody>
      </p:sp>
      <p:sp>
        <p:nvSpPr>
          <p:cNvPr id="33" name="四角形吹き出し 32"/>
          <p:cNvSpPr/>
          <p:nvPr/>
        </p:nvSpPr>
        <p:spPr>
          <a:xfrm>
            <a:off x="241637" y="797941"/>
            <a:ext cx="3280144" cy="1178067"/>
          </a:xfrm>
          <a:prstGeom prst="wedgeRectCallout">
            <a:avLst>
              <a:gd name="adj1" fmla="val 99211"/>
              <a:gd name="adj2" fmla="val -5415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・現在の職務に必要なスキル・知識を選択的に習得し、最終的に網羅性に確保する実践的なアプローチ</a:t>
            </a:r>
            <a:endParaRPr lang="ja-JP" altLang="en-US" dirty="0">
              <a:latin typeface="Meiryo UI" panose="020B0604030504040204" pitchFamily="50" charset="-128"/>
              <a:ea typeface="Meiryo UI" panose="020B0604030504040204" pitchFamily="50" charset="-128"/>
            </a:endParaRPr>
          </a:p>
        </p:txBody>
      </p:sp>
      <p:sp>
        <p:nvSpPr>
          <p:cNvPr id="35" name="曲折矢印 34"/>
          <p:cNvSpPr/>
          <p:nvPr/>
        </p:nvSpPr>
        <p:spPr>
          <a:xfrm rot="16200000" flipV="1">
            <a:off x="7339867" y="3649598"/>
            <a:ext cx="2543120" cy="3564922"/>
          </a:xfrm>
          <a:prstGeom prst="bentArrow">
            <a:avLst>
              <a:gd name="adj1" fmla="val 11731"/>
              <a:gd name="adj2" fmla="val 18325"/>
              <a:gd name="adj3" fmla="val 16011"/>
              <a:gd name="adj4" fmla="val 437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37" name="正方形/長方形 36"/>
          <p:cNvSpPr/>
          <p:nvPr/>
        </p:nvSpPr>
        <p:spPr>
          <a:xfrm>
            <a:off x="7400810" y="6342989"/>
            <a:ext cx="3094117" cy="369332"/>
          </a:xfrm>
          <a:prstGeom prst="rect">
            <a:avLst/>
          </a:prstGeom>
        </p:spPr>
        <p:txBody>
          <a:bodyPr wrap="none">
            <a:spAutoFit/>
          </a:bodyPr>
          <a:lstStyle/>
          <a:p>
            <a:r>
              <a:rPr lang="ja-JP" altLang="en-US" dirty="0" smtClean="0">
                <a:solidFill>
                  <a:srgbClr val="FE02EC"/>
                </a:solidFill>
                <a:latin typeface="Meiryo UI" panose="020B0604030504040204" pitchFamily="50" charset="-128"/>
                <a:ea typeface="Meiryo UI" panose="020B0604030504040204" pitchFamily="50" charset="-128"/>
              </a:rPr>
              <a:t>新たに創造された知識・ノウハウ</a:t>
            </a:r>
            <a:endParaRPr lang="ja-JP" altLang="en-US" dirty="0">
              <a:solidFill>
                <a:srgbClr val="FE02EC"/>
              </a:solidFill>
              <a:latin typeface="Meiryo UI" panose="020B0604030504040204" pitchFamily="50" charset="-128"/>
              <a:ea typeface="Meiryo UI" panose="020B0604030504040204" pitchFamily="50" charset="-128"/>
            </a:endParaRPr>
          </a:p>
        </p:txBody>
      </p:sp>
      <p:sp>
        <p:nvSpPr>
          <p:cNvPr id="31" name="四角形吹き出し 30"/>
          <p:cNvSpPr/>
          <p:nvPr/>
        </p:nvSpPr>
        <p:spPr>
          <a:xfrm>
            <a:off x="8711745" y="5446791"/>
            <a:ext cx="2120563" cy="779881"/>
          </a:xfrm>
          <a:prstGeom prst="wedgeRectCallout">
            <a:avLst>
              <a:gd name="adj1" fmla="val 56843"/>
              <a:gd name="adj2" fmla="val -854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・試験では、あるレベルでのスキル・知識の網羅性を求められる</a:t>
            </a:r>
            <a:endParaRPr lang="ja-JP" altLang="en-US" dirty="0">
              <a:latin typeface="Meiryo UI" panose="020B0604030504040204" pitchFamily="50" charset="-128"/>
              <a:ea typeface="Meiryo UI" panose="020B0604030504040204" pitchFamily="50" charset="-128"/>
            </a:endParaRPr>
          </a:p>
        </p:txBody>
      </p:sp>
      <p:sp>
        <p:nvSpPr>
          <p:cNvPr id="43" name="四角形吹き出し 42"/>
          <p:cNvSpPr/>
          <p:nvPr/>
        </p:nvSpPr>
        <p:spPr>
          <a:xfrm>
            <a:off x="9900727" y="872086"/>
            <a:ext cx="2120563" cy="1103922"/>
          </a:xfrm>
          <a:prstGeom prst="wedgeRectCallout">
            <a:avLst>
              <a:gd name="adj1" fmla="val -32478"/>
              <a:gd name="adj2" fmla="val 7724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書籍・</a:t>
            </a:r>
            <a:r>
              <a:rPr lang="ja-JP" altLang="en-US" dirty="0" smtClean="0">
                <a:latin typeface="Meiryo UI" panose="020B0604030504040204" pitchFamily="50" charset="-128"/>
                <a:ea typeface="Meiryo UI" panose="020B0604030504040204" pitchFamily="50" charset="-128"/>
              </a:rPr>
              <a:t>論文</a:t>
            </a:r>
            <a:r>
              <a:rPr lang="en-US" altLang="ja-JP"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研修</a:t>
            </a:r>
            <a:r>
              <a:rPr lang="ja-JP" altLang="en-US" dirty="0" smtClean="0">
                <a:latin typeface="Meiryo UI" panose="020B0604030504040204" pitchFamily="50" charset="-128"/>
                <a:ea typeface="Meiryo UI" panose="020B0604030504040204" pitchFamily="50" charset="-128"/>
              </a:rPr>
              <a:t>教材</a:t>
            </a:r>
            <a:r>
              <a:rPr lang="en-US" altLang="ja-JP"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レファレンス</a:t>
            </a:r>
            <a:r>
              <a:rPr lang="ja-JP" altLang="en-US" dirty="0" smtClean="0">
                <a:latin typeface="Meiryo UI" panose="020B0604030504040204" pitchFamily="50" charset="-128"/>
                <a:ea typeface="Meiryo UI" panose="020B0604030504040204" pitchFamily="50" charset="-128"/>
              </a:rPr>
              <a:t>事例</a:t>
            </a:r>
            <a:r>
              <a:rPr lang="en-US" altLang="ja-JP"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各種</a:t>
            </a:r>
            <a:r>
              <a:rPr lang="en-US" altLang="ja-JP" dirty="0" smtClean="0">
                <a:latin typeface="Meiryo UI" panose="020B0604030504040204" pitchFamily="50" charset="-128"/>
                <a:ea typeface="Meiryo UI" panose="020B0604030504040204" pitchFamily="50" charset="-128"/>
              </a:rPr>
              <a:t>DB,</a:t>
            </a:r>
            <a:r>
              <a:rPr lang="en-US" altLang="ja-JP" dirty="0">
                <a:latin typeface="Meiryo UI" panose="020B0604030504040204" pitchFamily="50" charset="-128"/>
                <a:ea typeface="Meiryo UI" panose="020B0604030504040204" pitchFamily="50" charset="-128"/>
              </a:rPr>
              <a:t> Web</a:t>
            </a:r>
            <a:r>
              <a:rPr lang="ja-JP" altLang="en-US" dirty="0" smtClean="0">
                <a:latin typeface="Meiryo UI" panose="020B0604030504040204" pitchFamily="50" charset="-128"/>
                <a:ea typeface="Meiryo UI" panose="020B0604030504040204" pitchFamily="50" charset="-128"/>
              </a:rPr>
              <a:t>情報</a:t>
            </a:r>
            <a:r>
              <a:rPr lang="en-US" altLang="ja-JP" dirty="0" smtClean="0">
                <a:latin typeface="Meiryo UI" panose="020B0604030504040204" pitchFamily="50" charset="-128"/>
                <a:ea typeface="Meiryo UI" panose="020B0604030504040204" pitchFamily="50" charset="-128"/>
              </a:rPr>
              <a:t>,</a:t>
            </a:r>
            <a:r>
              <a:rPr lang="ja-JP" altLang="en-US" dirty="0" smtClean="0">
                <a:solidFill>
                  <a:srgbClr val="FE02EC"/>
                </a:solidFill>
                <a:latin typeface="Meiryo UI" panose="020B0604030504040204" pitchFamily="50" charset="-128"/>
                <a:ea typeface="Meiryo UI" panose="020B0604030504040204" pitchFamily="50" charset="-128"/>
              </a:rPr>
              <a:t>自ら創造した知識</a:t>
            </a:r>
            <a:endParaRPr lang="ja-JP" altLang="en-US" dirty="0">
              <a:solidFill>
                <a:srgbClr val="FE02EC"/>
              </a:solidFill>
              <a:latin typeface="Meiryo UI" panose="020B0604030504040204" pitchFamily="50" charset="-128"/>
              <a:ea typeface="Meiryo UI" panose="020B0604030504040204" pitchFamily="50" charset="-128"/>
            </a:endParaRPr>
          </a:p>
        </p:txBody>
      </p:sp>
      <p:sp>
        <p:nvSpPr>
          <p:cNvPr id="27" name="四角形吹き出し 26"/>
          <p:cNvSpPr/>
          <p:nvPr/>
        </p:nvSpPr>
        <p:spPr>
          <a:xfrm>
            <a:off x="278097" y="4051840"/>
            <a:ext cx="1540786" cy="1378687"/>
          </a:xfrm>
          <a:prstGeom prst="wedgeRectCallout">
            <a:avLst>
              <a:gd name="adj1" fmla="val 94023"/>
              <a:gd name="adj2" fmla="val -72053"/>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・「政府情報システムの整備及び管理に関するガイドライン」に準拠した業務</a:t>
            </a:r>
            <a:endParaRPr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108620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51</a:t>
            </a:fld>
            <a:endParaRPr kumimoji="0" lang="en-US"/>
          </a:p>
        </p:txBody>
      </p:sp>
      <p:pic>
        <p:nvPicPr>
          <p:cNvPr id="6" name="図 5"/>
          <p:cNvPicPr>
            <a:picLocks noChangeAspect="1"/>
          </p:cNvPicPr>
          <p:nvPr/>
        </p:nvPicPr>
        <p:blipFill>
          <a:blip r:embed="rId2"/>
          <a:stretch>
            <a:fillRect/>
          </a:stretch>
        </p:blipFill>
        <p:spPr>
          <a:xfrm>
            <a:off x="1523248" y="1"/>
            <a:ext cx="9144752" cy="6872221"/>
          </a:xfrm>
          <a:prstGeom prst="rect">
            <a:avLst/>
          </a:prstGeom>
        </p:spPr>
      </p:pic>
    </p:spTree>
    <p:extLst>
      <p:ext uri="{BB962C8B-B14F-4D97-AF65-F5344CB8AC3E}">
        <p14:creationId xmlns:p14="http://schemas.microsoft.com/office/powerpoint/2010/main" val="10423089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err="1"/>
              <a:t>i</a:t>
            </a:r>
            <a:r>
              <a:rPr lang="ja-JP" altLang="en-US" sz="3200" dirty="0"/>
              <a:t>コンピテンシ・ディクショナリ</a:t>
            </a:r>
          </a:p>
        </p:txBody>
      </p:sp>
      <p:sp>
        <p:nvSpPr>
          <p:cNvPr id="3" name="コンテンツ プレースホルダー 2"/>
          <p:cNvSpPr>
            <a:spLocks noGrp="1"/>
          </p:cNvSpPr>
          <p:nvPr>
            <p:ph idx="1"/>
          </p:nvPr>
        </p:nvSpPr>
        <p:spPr>
          <a:xfrm>
            <a:off x="1693168" y="1031024"/>
            <a:ext cx="8229600" cy="1533881"/>
          </a:xfrm>
        </p:spPr>
        <p:txBody>
          <a:bodyPr>
            <a:normAutofit fontScale="62500" lnSpcReduction="20000"/>
          </a:bodyPr>
          <a:lstStyle/>
          <a:p>
            <a:r>
              <a:rPr kumimoji="1" lang="ja-JP" altLang="en-US" dirty="0" smtClean="0"/>
              <a:t>以前は、</a:t>
            </a:r>
            <a:endParaRPr kumimoji="1" lang="en-US" altLang="ja-JP" dirty="0" smtClean="0"/>
          </a:p>
          <a:p>
            <a:pPr lvl="1"/>
            <a:r>
              <a:rPr lang="en-US" altLang="ja-JP" dirty="0"/>
              <a:t>ITSS</a:t>
            </a:r>
            <a:r>
              <a:rPr lang="ja-JP" altLang="en-US" dirty="0"/>
              <a:t>（</a:t>
            </a:r>
            <a:r>
              <a:rPr lang="en-US" altLang="ja-JP" dirty="0"/>
              <a:t>IT</a:t>
            </a:r>
            <a:r>
              <a:rPr lang="ja-JP" altLang="en-US" dirty="0"/>
              <a:t>スキル標準）、</a:t>
            </a:r>
            <a:r>
              <a:rPr lang="en-US" altLang="ja-JP" dirty="0"/>
              <a:t>UISS</a:t>
            </a:r>
            <a:r>
              <a:rPr lang="ja-JP" altLang="en-US" dirty="0"/>
              <a:t>（情報システムユーザースキル標準）</a:t>
            </a:r>
            <a:endParaRPr lang="en-US" altLang="ja-JP" dirty="0" smtClean="0"/>
          </a:p>
          <a:p>
            <a:r>
              <a:rPr lang="en-US" altLang="ja-JP" dirty="0" smtClean="0"/>
              <a:t>IT</a:t>
            </a:r>
            <a:r>
              <a:rPr lang="ja-JP" altLang="en-US" dirty="0"/>
              <a:t>産業を目指す学生や</a:t>
            </a:r>
            <a:r>
              <a:rPr lang="en-US" altLang="ja-JP" dirty="0"/>
              <a:t>IT</a:t>
            </a:r>
            <a:r>
              <a:rPr lang="ja-JP" altLang="en-US" dirty="0"/>
              <a:t>技術者などの個人を含め、</a:t>
            </a:r>
            <a:r>
              <a:rPr lang="en-US" altLang="ja-JP" dirty="0"/>
              <a:t>IT</a:t>
            </a:r>
            <a:r>
              <a:rPr lang="ja-JP" altLang="en-US" dirty="0" err="1"/>
              <a:t>を利</a:t>
            </a:r>
            <a:r>
              <a:rPr lang="ja-JP" altLang="en-US" dirty="0"/>
              <a:t>活用する様々な組織・個人が共通して参照する</a:t>
            </a:r>
            <a:r>
              <a:rPr lang="ja-JP" altLang="en-US" dirty="0">
                <a:solidFill>
                  <a:srgbClr val="FF0000"/>
                </a:solidFill>
              </a:rPr>
              <a:t>人材育成のディクショナリ</a:t>
            </a:r>
            <a:r>
              <a:rPr lang="en-US" altLang="ja-JP" dirty="0">
                <a:solidFill>
                  <a:srgbClr val="FF0000"/>
                </a:solidFill>
              </a:rPr>
              <a:t>―</a:t>
            </a:r>
            <a:r>
              <a:rPr lang="ja-JP" altLang="en-US" dirty="0">
                <a:solidFill>
                  <a:srgbClr val="FF0000"/>
                </a:solidFill>
              </a:rPr>
              <a:t>（テンプレート）として</a:t>
            </a:r>
            <a:r>
              <a:rPr lang="ja-JP" altLang="en-US" dirty="0"/>
              <a:t>利活用されていくことを</a:t>
            </a:r>
            <a:r>
              <a:rPr lang="ja-JP" altLang="en-US" dirty="0" smtClean="0"/>
              <a:t>期待</a:t>
            </a:r>
            <a:endParaRPr lang="en-US" altLang="ja-JP" dirty="0" smtClean="0"/>
          </a:p>
          <a:p>
            <a:r>
              <a:rPr lang="en-US" altLang="ja-JP" dirty="0" smtClean="0"/>
              <a:t>2015</a:t>
            </a:r>
            <a:r>
              <a:rPr lang="ja-JP" altLang="en-US" dirty="0"/>
              <a:t>年</a:t>
            </a:r>
            <a:r>
              <a:rPr lang="ja-JP" altLang="en-US" dirty="0" smtClean="0"/>
              <a:t>夏正式公開</a:t>
            </a:r>
            <a:endParaRPr lang="en-US" altLang="ja-JP" dirty="0" smtClean="0"/>
          </a:p>
          <a:p>
            <a:pPr lvl="1"/>
            <a:endParaRPr kumimoji="1" lang="en-US" altLang="ja-JP"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52</a:t>
            </a:fld>
            <a:endParaRPr kumimoji="0" lang="en-US"/>
          </a:p>
        </p:txBody>
      </p:sp>
      <p:pic>
        <p:nvPicPr>
          <p:cNvPr id="7" name="図 6"/>
          <p:cNvPicPr>
            <a:picLocks noChangeAspect="1"/>
          </p:cNvPicPr>
          <p:nvPr/>
        </p:nvPicPr>
        <p:blipFill>
          <a:blip r:embed="rId3"/>
          <a:stretch>
            <a:fillRect/>
          </a:stretch>
        </p:blipFill>
        <p:spPr>
          <a:xfrm>
            <a:off x="2567608" y="2564904"/>
            <a:ext cx="6763932" cy="4279346"/>
          </a:xfrm>
          <a:prstGeom prst="rect">
            <a:avLst/>
          </a:prstGeom>
        </p:spPr>
      </p:pic>
      <p:sp>
        <p:nvSpPr>
          <p:cNvPr id="8" name="正方形/長方形 7"/>
          <p:cNvSpPr/>
          <p:nvPr/>
        </p:nvSpPr>
        <p:spPr>
          <a:xfrm>
            <a:off x="6816080" y="2297925"/>
            <a:ext cx="3329758" cy="369332"/>
          </a:xfrm>
          <a:prstGeom prst="rect">
            <a:avLst/>
          </a:prstGeom>
        </p:spPr>
        <p:txBody>
          <a:bodyPr wrap="none">
            <a:spAutoFit/>
          </a:bodyPr>
          <a:lstStyle/>
          <a:p>
            <a:r>
              <a:rPr lang="ja-JP" altLang="en-US" dirty="0">
                <a:solidFill>
                  <a:srgbClr val="000000"/>
                </a:solidFill>
              </a:rPr>
              <a:t>業務遂行とディクショナリの関係 </a:t>
            </a:r>
            <a:endParaRPr lang="ja-JP" altLang="en-US" dirty="0"/>
          </a:p>
        </p:txBody>
      </p:sp>
    </p:spTree>
    <p:extLst>
      <p:ext uri="{BB962C8B-B14F-4D97-AF65-F5344CB8AC3E}">
        <p14:creationId xmlns:p14="http://schemas.microsoft.com/office/powerpoint/2010/main" val="11122218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スキルの構成（</a:t>
            </a:r>
            <a:r>
              <a:rPr kumimoji="1" lang="en-US" altLang="ja-JP" dirty="0" smtClean="0"/>
              <a:t>4</a:t>
            </a:r>
            <a:r>
              <a:rPr kumimoji="1" lang="ja-JP" altLang="en-US" dirty="0" smtClean="0"/>
              <a:t>つ）</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53</a:t>
            </a:fld>
            <a:endParaRPr kumimoji="0" lang="en-US"/>
          </a:p>
        </p:txBody>
      </p:sp>
      <p:pic>
        <p:nvPicPr>
          <p:cNvPr id="7" name="図 6"/>
          <p:cNvPicPr>
            <a:picLocks noChangeAspect="1"/>
          </p:cNvPicPr>
          <p:nvPr/>
        </p:nvPicPr>
        <p:blipFill>
          <a:blip r:embed="rId3"/>
          <a:stretch>
            <a:fillRect/>
          </a:stretch>
        </p:blipFill>
        <p:spPr>
          <a:xfrm>
            <a:off x="1922004" y="971867"/>
            <a:ext cx="8861176" cy="5804716"/>
          </a:xfrm>
          <a:prstGeom prst="rect">
            <a:avLst/>
          </a:prstGeom>
        </p:spPr>
      </p:pic>
    </p:spTree>
    <p:extLst>
      <p:ext uri="{BB962C8B-B14F-4D97-AF65-F5344CB8AC3E}">
        <p14:creationId xmlns:p14="http://schemas.microsoft.com/office/powerpoint/2010/main" val="42215494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ヒューマンスキル概念図</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54</a:t>
            </a:fld>
            <a:endParaRPr kumimoji="0" lang="en-US"/>
          </a:p>
        </p:txBody>
      </p:sp>
      <p:pic>
        <p:nvPicPr>
          <p:cNvPr id="7" name="図 6"/>
          <p:cNvPicPr>
            <a:picLocks noChangeAspect="1"/>
          </p:cNvPicPr>
          <p:nvPr/>
        </p:nvPicPr>
        <p:blipFill>
          <a:blip r:embed="rId3"/>
          <a:stretch>
            <a:fillRect/>
          </a:stretch>
        </p:blipFill>
        <p:spPr>
          <a:xfrm>
            <a:off x="1682686" y="936014"/>
            <a:ext cx="8826628" cy="5251368"/>
          </a:xfrm>
          <a:prstGeom prst="rect">
            <a:avLst/>
          </a:prstGeom>
        </p:spPr>
      </p:pic>
      <p:sp>
        <p:nvSpPr>
          <p:cNvPr id="8" name="正方形/長方形 7"/>
          <p:cNvSpPr/>
          <p:nvPr/>
        </p:nvSpPr>
        <p:spPr>
          <a:xfrm>
            <a:off x="5960239" y="6187382"/>
            <a:ext cx="2735044" cy="369332"/>
          </a:xfrm>
          <a:prstGeom prst="rect">
            <a:avLst/>
          </a:prstGeom>
        </p:spPr>
        <p:txBody>
          <a:bodyPr wrap="none">
            <a:spAutoFit/>
          </a:bodyPr>
          <a:lstStyle/>
          <a:p>
            <a:r>
              <a:rPr lang="en-US" altLang="ja-JP" b="1" dirty="0">
                <a:solidFill>
                  <a:srgbClr val="000000"/>
                </a:solidFill>
                <a:latin typeface="Arial" panose="020B0604020202020204" pitchFamily="34" charset="0"/>
              </a:rPr>
              <a:t>IT</a:t>
            </a:r>
            <a:r>
              <a:rPr lang="ja-JP" altLang="en-US" dirty="0">
                <a:solidFill>
                  <a:srgbClr val="000000"/>
                </a:solidFill>
                <a:latin typeface="ＭＳ"/>
              </a:rPr>
              <a:t>ヒューマンスキル概念図</a:t>
            </a:r>
            <a:endParaRPr lang="ja-JP" altLang="en-US" dirty="0"/>
          </a:p>
        </p:txBody>
      </p:sp>
    </p:spTree>
    <p:extLst>
      <p:ext uri="{BB962C8B-B14F-4D97-AF65-F5344CB8AC3E}">
        <p14:creationId xmlns:p14="http://schemas.microsoft.com/office/powerpoint/2010/main" val="9383494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ja-JP" altLang="en-US" dirty="0" smtClean="0"/>
              <a:t>職種を構成するスキルセットの概念</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55</a:t>
            </a:fld>
            <a:endParaRPr kumimoji="0" lang="en-US"/>
          </a:p>
        </p:txBody>
      </p:sp>
      <p:pic>
        <p:nvPicPr>
          <p:cNvPr id="7" name="図 6"/>
          <p:cNvPicPr>
            <a:picLocks noChangeAspect="1"/>
          </p:cNvPicPr>
          <p:nvPr/>
        </p:nvPicPr>
        <p:blipFill>
          <a:blip r:embed="rId3"/>
          <a:stretch>
            <a:fillRect/>
          </a:stretch>
        </p:blipFill>
        <p:spPr>
          <a:xfrm>
            <a:off x="1752435" y="1002784"/>
            <a:ext cx="8687130" cy="5720794"/>
          </a:xfrm>
          <a:prstGeom prst="rect">
            <a:avLst/>
          </a:prstGeom>
        </p:spPr>
      </p:pic>
    </p:spTree>
    <p:extLst>
      <p:ext uri="{BB962C8B-B14F-4D97-AF65-F5344CB8AC3E}">
        <p14:creationId xmlns:p14="http://schemas.microsoft.com/office/powerpoint/2010/main" val="23213558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Autofit/>
          </a:bodyPr>
          <a:lstStyle/>
          <a:p>
            <a:r>
              <a:rPr lang="en-US" altLang="ja-JP" sz="3200" dirty="0" err="1"/>
              <a:t>i</a:t>
            </a:r>
            <a:r>
              <a:rPr lang="ja-JP" altLang="en-US" sz="3200" dirty="0"/>
              <a:t>コンピテンシ・ディクショナリの利活用形態 </a:t>
            </a:r>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56</a:t>
            </a:fld>
            <a:endParaRPr kumimoji="0" lang="en-US"/>
          </a:p>
        </p:txBody>
      </p:sp>
      <p:pic>
        <p:nvPicPr>
          <p:cNvPr id="7" name="図 6"/>
          <p:cNvPicPr>
            <a:picLocks noChangeAspect="1"/>
          </p:cNvPicPr>
          <p:nvPr/>
        </p:nvPicPr>
        <p:blipFill>
          <a:blip r:embed="rId3"/>
          <a:stretch>
            <a:fillRect/>
          </a:stretch>
        </p:blipFill>
        <p:spPr>
          <a:xfrm>
            <a:off x="1631504" y="995399"/>
            <a:ext cx="8424936" cy="5767062"/>
          </a:xfrm>
          <a:prstGeom prst="rect">
            <a:avLst/>
          </a:prstGeom>
        </p:spPr>
      </p:pic>
      <p:sp>
        <p:nvSpPr>
          <p:cNvPr id="8" name="正方形/長方形 7"/>
          <p:cNvSpPr/>
          <p:nvPr/>
        </p:nvSpPr>
        <p:spPr>
          <a:xfrm>
            <a:off x="3810000" y="3105835"/>
            <a:ext cx="4572000" cy="369332"/>
          </a:xfrm>
          <a:prstGeom prst="rect">
            <a:avLst/>
          </a:prstGeom>
        </p:spPr>
        <p:txBody>
          <a:bodyPr>
            <a:spAutoFit/>
          </a:bodyPr>
          <a:lstStyle/>
          <a:p>
            <a:r>
              <a:rPr lang="en-US" altLang="ja-JP" b="1" dirty="0" err="1">
                <a:solidFill>
                  <a:srgbClr val="000000"/>
                </a:solidFill>
                <a:latin typeface="Arial" panose="020B0604020202020204" pitchFamily="34" charset="0"/>
              </a:rPr>
              <a:t>i</a:t>
            </a:r>
            <a:endParaRPr lang="ja-JP" altLang="en-US" dirty="0"/>
          </a:p>
        </p:txBody>
      </p:sp>
    </p:spTree>
    <p:extLst>
      <p:ext uri="{BB962C8B-B14F-4D97-AF65-F5344CB8AC3E}">
        <p14:creationId xmlns:p14="http://schemas.microsoft.com/office/powerpoint/2010/main" val="40422669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en-US" altLang="ja-JP" dirty="0"/>
              <a:t>CCSF</a:t>
            </a:r>
            <a:r>
              <a:rPr lang="ja-JP" altLang="en-US" dirty="0"/>
              <a:t>（追補版）からの主な変更</a:t>
            </a:r>
            <a:r>
              <a:rPr lang="ja-JP" altLang="en-US" dirty="0" smtClean="0"/>
              <a:t>内容</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57</a:t>
            </a:fld>
            <a:endParaRPr kumimoji="0" lang="en-US"/>
          </a:p>
        </p:txBody>
      </p:sp>
      <p:pic>
        <p:nvPicPr>
          <p:cNvPr id="7" name="図 6"/>
          <p:cNvPicPr>
            <a:picLocks noChangeAspect="1"/>
          </p:cNvPicPr>
          <p:nvPr/>
        </p:nvPicPr>
        <p:blipFill>
          <a:blip r:embed="rId2"/>
          <a:stretch>
            <a:fillRect/>
          </a:stretch>
        </p:blipFill>
        <p:spPr>
          <a:xfrm>
            <a:off x="1631504" y="961854"/>
            <a:ext cx="6696744" cy="5759621"/>
          </a:xfrm>
          <a:prstGeom prst="rect">
            <a:avLst/>
          </a:prstGeom>
        </p:spPr>
      </p:pic>
      <p:sp>
        <p:nvSpPr>
          <p:cNvPr id="9" name="正方形/長方形 8"/>
          <p:cNvSpPr/>
          <p:nvPr/>
        </p:nvSpPr>
        <p:spPr>
          <a:xfrm>
            <a:off x="7392144" y="1115775"/>
            <a:ext cx="2735044" cy="369332"/>
          </a:xfrm>
          <a:prstGeom prst="rect">
            <a:avLst/>
          </a:prstGeom>
        </p:spPr>
        <p:txBody>
          <a:bodyPr wrap="none">
            <a:spAutoFit/>
          </a:bodyPr>
          <a:lstStyle/>
          <a:p>
            <a:r>
              <a:rPr lang="en-US" altLang="ja-JP" b="1" dirty="0">
                <a:solidFill>
                  <a:srgbClr val="000000"/>
                </a:solidFill>
                <a:latin typeface="Arial" panose="020B0604020202020204" pitchFamily="34" charset="0"/>
              </a:rPr>
              <a:t>IT</a:t>
            </a:r>
            <a:r>
              <a:rPr lang="ja-JP" altLang="en-US" dirty="0">
                <a:solidFill>
                  <a:srgbClr val="000000"/>
                </a:solidFill>
                <a:latin typeface="ＭＳ"/>
              </a:rPr>
              <a:t>ヒューマンスキル概念図</a:t>
            </a:r>
            <a:endParaRPr lang="ja-JP" altLang="en-US" dirty="0"/>
          </a:p>
        </p:txBody>
      </p:sp>
      <p:sp>
        <p:nvSpPr>
          <p:cNvPr id="11" name="横巻き 10"/>
          <p:cNvSpPr/>
          <p:nvPr/>
        </p:nvSpPr>
        <p:spPr>
          <a:xfrm>
            <a:off x="7446947" y="5353579"/>
            <a:ext cx="2819400" cy="148298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400" dirty="0"/>
              <a:t>CCSF</a:t>
            </a:r>
            <a:r>
              <a:rPr lang="ja-JP" altLang="en-US" sz="1400" dirty="0"/>
              <a:t>とは、</a:t>
            </a:r>
            <a:r>
              <a:rPr lang="ja-JP" altLang="ja-JP" sz="1400" dirty="0"/>
              <a:t>「スキル標準</a:t>
            </a:r>
            <a:r>
              <a:rPr lang="ja-JP" altLang="ja-JP" sz="1400" baseline="30000" dirty="0"/>
              <a:t>(*1)</a:t>
            </a:r>
            <a:r>
              <a:rPr lang="ja-JP" altLang="ja-JP" sz="1400" dirty="0"/>
              <a:t>」と「情報処理技術者試験</a:t>
            </a:r>
            <a:r>
              <a:rPr lang="ja-JP" altLang="ja-JP" sz="1400" baseline="30000" dirty="0"/>
              <a:t>(*2)</a:t>
            </a:r>
            <a:r>
              <a:rPr lang="ja-JP" altLang="ja-JP" sz="1400" dirty="0"/>
              <a:t>」共通の評価の枠組みである「共通キャリア・スキルフレームワーク</a:t>
            </a:r>
            <a:endParaRPr lang="ja-JP" altLang="en-US" sz="1400" dirty="0"/>
          </a:p>
        </p:txBody>
      </p:sp>
    </p:spTree>
    <p:extLst>
      <p:ext uri="{BB962C8B-B14F-4D97-AF65-F5344CB8AC3E}">
        <p14:creationId xmlns:p14="http://schemas.microsoft.com/office/powerpoint/2010/main" val="1901068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様々な知識体系（</a:t>
            </a:r>
            <a:r>
              <a:rPr lang="en-US" altLang="ja-JP" dirty="0"/>
              <a:t>BOK</a:t>
            </a:r>
            <a:r>
              <a:rPr lang="ja-JP" altLang="en-US" dirty="0"/>
              <a:t>）</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58</a:t>
            </a:fld>
            <a:endParaRPr kumimoji="0" lang="en-US"/>
          </a:p>
        </p:txBody>
      </p:sp>
      <p:pic>
        <p:nvPicPr>
          <p:cNvPr id="7" name="図 6"/>
          <p:cNvPicPr>
            <a:picLocks noChangeAspect="1"/>
          </p:cNvPicPr>
          <p:nvPr/>
        </p:nvPicPr>
        <p:blipFill>
          <a:blip r:embed="rId3"/>
          <a:stretch>
            <a:fillRect/>
          </a:stretch>
        </p:blipFill>
        <p:spPr>
          <a:xfrm>
            <a:off x="1555667" y="935399"/>
            <a:ext cx="8928266" cy="6055631"/>
          </a:xfrm>
          <a:prstGeom prst="rect">
            <a:avLst/>
          </a:prstGeom>
        </p:spPr>
      </p:pic>
    </p:spTree>
    <p:extLst>
      <p:ext uri="{BB962C8B-B14F-4D97-AF65-F5344CB8AC3E}">
        <p14:creationId xmlns:p14="http://schemas.microsoft.com/office/powerpoint/2010/main" val="2880324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59</a:t>
            </a:fld>
            <a:endParaRPr kumimoji="0" lang="en-US"/>
          </a:p>
        </p:txBody>
      </p:sp>
      <p:sp>
        <p:nvSpPr>
          <p:cNvPr id="7" name="正方形/長方形 6"/>
          <p:cNvSpPr/>
          <p:nvPr/>
        </p:nvSpPr>
        <p:spPr>
          <a:xfrm>
            <a:off x="5962790" y="3244334"/>
            <a:ext cx="237566" cy="369332"/>
          </a:xfrm>
          <a:prstGeom prst="rect">
            <a:avLst/>
          </a:prstGeom>
        </p:spPr>
        <p:txBody>
          <a:bodyPr wrap="none">
            <a:spAutoFit/>
          </a:bodyPr>
          <a:lstStyle/>
          <a:p>
            <a:r>
              <a:rPr lang="ja-JP" altLang="en-US" dirty="0"/>
              <a:t> </a:t>
            </a:r>
          </a:p>
        </p:txBody>
      </p:sp>
      <p:pic>
        <p:nvPicPr>
          <p:cNvPr id="8" name="図 7"/>
          <p:cNvPicPr>
            <a:picLocks noChangeAspect="1"/>
          </p:cNvPicPr>
          <p:nvPr/>
        </p:nvPicPr>
        <p:blipFill>
          <a:blip r:embed="rId3"/>
          <a:stretch>
            <a:fillRect/>
          </a:stretch>
        </p:blipFill>
        <p:spPr>
          <a:xfrm>
            <a:off x="1524000" y="0"/>
            <a:ext cx="9202149" cy="6858000"/>
          </a:xfrm>
          <a:prstGeom prst="rect">
            <a:avLst/>
          </a:prstGeom>
        </p:spPr>
      </p:pic>
    </p:spTree>
    <p:extLst>
      <p:ext uri="{BB962C8B-B14F-4D97-AF65-F5344CB8AC3E}">
        <p14:creationId xmlns:p14="http://schemas.microsoft.com/office/powerpoint/2010/main" val="3751611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ChangeArrowheads="1"/>
          </p:cNvSpPr>
          <p:nvPr/>
        </p:nvSpPr>
        <p:spPr bwMode="auto">
          <a:xfrm>
            <a:off x="3603385" y="1412875"/>
            <a:ext cx="6636726" cy="431800"/>
          </a:xfrm>
          <a:prstGeom prst="rect">
            <a:avLst/>
          </a:prstGeom>
          <a:solidFill>
            <a:schemeClr val="accent1"/>
          </a:solidFill>
          <a:ln w="9525" algn="ctr">
            <a:noFill/>
            <a:miter lim="800000"/>
            <a:headEnd/>
            <a:tailEnd/>
          </a:ln>
        </p:spPr>
        <p:txBody>
          <a:bodyPr wrap="none" lIns="0" tIns="0" rIns="0" bIns="0" anchor="ctr"/>
          <a:lstStyle/>
          <a:p>
            <a:pPr algn="l"/>
            <a:r>
              <a:rPr lang="ja-JP" altLang="en-US" sz="1600" dirty="0">
                <a:latin typeface="HG丸ｺﾞｼｯｸM-PRO" pitchFamily="50" charset="-128"/>
                <a:ea typeface="HG丸ｺﾞｼｯｸM-PRO" pitchFamily="50" charset="-128"/>
              </a:rPr>
              <a:t>　</a:t>
            </a:r>
            <a:r>
              <a:rPr lang="ja-JP" altLang="en-US" sz="1600" b="1" dirty="0">
                <a:solidFill>
                  <a:schemeClr val="bg1"/>
                </a:solidFill>
                <a:latin typeface="HG丸ｺﾞｼｯｸM-PRO" pitchFamily="50" charset="-128"/>
                <a:ea typeface="HG丸ｺﾞｼｯｸM-PRO" pitchFamily="50" charset="-128"/>
              </a:rPr>
              <a:t>コンピタンス・コンテンツの収集・加工・編集</a:t>
            </a:r>
          </a:p>
        </p:txBody>
      </p:sp>
      <p:sp>
        <p:nvSpPr>
          <p:cNvPr id="45061" name="Rectangle 4"/>
          <p:cNvSpPr>
            <a:spLocks noChangeArrowheads="1"/>
          </p:cNvSpPr>
          <p:nvPr/>
        </p:nvSpPr>
        <p:spPr bwMode="auto">
          <a:xfrm>
            <a:off x="1909397" y="1412875"/>
            <a:ext cx="1714500" cy="431800"/>
          </a:xfrm>
          <a:prstGeom prst="rect">
            <a:avLst/>
          </a:prstGeom>
          <a:solidFill>
            <a:schemeClr val="hlink"/>
          </a:solidFill>
          <a:ln w="9525" algn="ctr">
            <a:noFill/>
            <a:miter lim="800000"/>
            <a:headEnd/>
            <a:tailEnd/>
          </a:ln>
        </p:spPr>
        <p:txBody>
          <a:bodyPr wrap="none" lIns="0" tIns="0" rIns="0" bIns="0" anchor="ctr"/>
          <a:lstStyle/>
          <a:p>
            <a:r>
              <a:rPr lang="ja-JP" altLang="en-US" sz="1600" b="1">
                <a:solidFill>
                  <a:schemeClr val="bg1"/>
                </a:solidFill>
                <a:latin typeface="HG丸ｺﾞｼｯｸM-PRO" pitchFamily="50" charset="-128"/>
                <a:ea typeface="HG丸ｺﾞｼｯｸM-PRO" pitchFamily="50" charset="-128"/>
              </a:rPr>
              <a:t>方策 その</a:t>
            </a:r>
            <a:r>
              <a:rPr lang="en-US" altLang="ja-JP" sz="1600" b="1">
                <a:solidFill>
                  <a:schemeClr val="bg1"/>
                </a:solidFill>
                <a:latin typeface="HG丸ｺﾞｼｯｸM-PRO" pitchFamily="50" charset="-128"/>
                <a:ea typeface="HG丸ｺﾞｼｯｸM-PRO" pitchFamily="50" charset="-128"/>
              </a:rPr>
              <a:t>1</a:t>
            </a:r>
          </a:p>
        </p:txBody>
      </p:sp>
      <p:sp>
        <p:nvSpPr>
          <p:cNvPr id="45063" name="Text Box 6"/>
          <p:cNvSpPr txBox="1">
            <a:spLocks noChangeArrowheads="1"/>
          </p:cNvSpPr>
          <p:nvPr/>
        </p:nvSpPr>
        <p:spPr bwMode="auto">
          <a:xfrm>
            <a:off x="2108693" y="1916114"/>
            <a:ext cx="9935733" cy="1292662"/>
          </a:xfrm>
          <a:prstGeom prst="rect">
            <a:avLst/>
          </a:prstGeom>
          <a:noFill/>
          <a:ln w="9525" algn="ctr">
            <a:noFill/>
            <a:miter lim="800000"/>
            <a:headEnd/>
            <a:tailEnd/>
          </a:ln>
        </p:spPr>
        <p:txBody>
          <a:bodyPr wrap="none" lIns="0" tIns="0" rIns="0" bIns="0">
            <a:spAutoFit/>
          </a:bodyPr>
          <a:lstStyle/>
          <a:p>
            <a:pPr marL="179388" indent="-179388">
              <a:lnSpc>
                <a:spcPct val="120000"/>
              </a:lnSpc>
            </a:pPr>
            <a:r>
              <a:rPr lang="ja-JP" altLang="en-US" sz="1400">
                <a:latin typeface="HG丸ｺﾞｼｯｸM-PRO" pitchFamily="50" charset="-128"/>
                <a:ea typeface="HG丸ｺﾞｼｯｸM-PRO" pitchFamily="50" charset="-128"/>
              </a:rPr>
              <a:t>オンライン提供に対応したコンピタンス・コンテンツの収集強化と加工・編集の高度化</a:t>
            </a:r>
          </a:p>
          <a:p>
            <a:pPr marL="179388" indent="-1793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a:t>
            </a:r>
            <a:r>
              <a:rPr lang="ja-JP" altLang="en-US" sz="1400" b="1">
                <a:latin typeface="HG丸ｺﾞｼｯｸM-PRO" pitchFamily="50" charset="-128"/>
                <a:ea typeface="HG丸ｺﾞｼｯｸM-PRO" pitchFamily="50" charset="-128"/>
              </a:rPr>
              <a:t>図書・雑誌の情報</a:t>
            </a:r>
            <a:r>
              <a:rPr lang="ja-JP" altLang="en-US" sz="1400">
                <a:latin typeface="HG丸ｺﾞｼｯｸM-PRO" pitchFamily="50" charset="-128"/>
                <a:ea typeface="HG丸ｺﾞｼｯｸM-PRO" pitchFamily="50" charset="-128"/>
              </a:rPr>
              <a:t>」 ・・・コンテンツのビジュアル化、収集の迅速化。検索機能を現代のサービス水準への引き上げ。</a:t>
            </a:r>
            <a:br>
              <a:rPr lang="ja-JP" altLang="en-US" sz="1400">
                <a:latin typeface="HG丸ｺﾞｼｯｸM-PRO" pitchFamily="50" charset="-128"/>
                <a:ea typeface="HG丸ｺﾞｼｯｸM-PRO" pitchFamily="50" charset="-128"/>
              </a:rPr>
            </a:br>
            <a:r>
              <a:rPr lang="ja-JP" altLang="en-US" sz="1400">
                <a:latin typeface="HG丸ｺﾞｼｯｸM-PRO" pitchFamily="50" charset="-128"/>
                <a:ea typeface="HG丸ｺﾞｼｯｸM-PRO" pitchFamily="50" charset="-128"/>
              </a:rPr>
              <a:t>　　　　　　　　　　　　　　　　書誌だけでなく、目次、書影、書評、全文等の情報を収集。</a:t>
            </a:r>
          </a:p>
          <a:p>
            <a:pPr marL="179388" indent="-1793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a:t>
            </a:r>
            <a:r>
              <a:rPr lang="ja-JP" altLang="en-US" sz="1400" b="1">
                <a:latin typeface="HG丸ｺﾞｼｯｸM-PRO" pitchFamily="50" charset="-128"/>
                <a:ea typeface="HG丸ｺﾞｼｯｸM-PRO" pitchFamily="50" charset="-128"/>
              </a:rPr>
              <a:t>レファレンス情報</a:t>
            </a:r>
            <a:r>
              <a:rPr lang="ja-JP" altLang="en-US" sz="1400">
                <a:latin typeface="HG丸ｺﾞｼｯｸM-PRO" pitchFamily="50" charset="-128"/>
                <a:ea typeface="HG丸ｺﾞｼｯｸM-PRO" pitchFamily="50" charset="-128"/>
              </a:rPr>
              <a:t>」 ・・・どんなレベルのユーザにも利用しやすいように編集。</a:t>
            </a:r>
          </a:p>
          <a:p>
            <a:pPr marL="179388" indent="-1793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a:t>
            </a:r>
            <a:r>
              <a:rPr lang="ja-JP" altLang="en-US" sz="1400" b="1">
                <a:latin typeface="HG丸ｺﾞｼｯｸM-PRO" pitchFamily="50" charset="-128"/>
                <a:ea typeface="HG丸ｺﾞｼｯｸM-PRO" pitchFamily="50" charset="-128"/>
              </a:rPr>
              <a:t>立法・行政に関する情報</a:t>
            </a:r>
            <a:r>
              <a:rPr lang="ja-JP" altLang="en-US" sz="1400">
                <a:latin typeface="HG丸ｺﾞｼｯｸM-PRO" pitchFamily="50" charset="-128"/>
                <a:ea typeface="HG丸ｺﾞｼｯｸM-PRO" pitchFamily="50" charset="-128"/>
              </a:rPr>
              <a:t>」 ・・・十分に活用されていない資料の発掘、収集資料の書誌提供。</a:t>
            </a:r>
          </a:p>
        </p:txBody>
      </p:sp>
      <p:sp>
        <p:nvSpPr>
          <p:cNvPr id="45064" name="Rectangle 7"/>
          <p:cNvSpPr>
            <a:spLocks noChangeArrowheads="1"/>
          </p:cNvSpPr>
          <p:nvPr/>
        </p:nvSpPr>
        <p:spPr bwMode="auto">
          <a:xfrm>
            <a:off x="3637085" y="3268663"/>
            <a:ext cx="6585438" cy="431800"/>
          </a:xfrm>
          <a:prstGeom prst="rect">
            <a:avLst/>
          </a:prstGeom>
          <a:solidFill>
            <a:schemeClr val="accent1"/>
          </a:solidFill>
          <a:ln w="9525" algn="ctr">
            <a:noFill/>
            <a:miter lim="800000"/>
            <a:headEnd/>
            <a:tailEnd/>
          </a:ln>
        </p:spPr>
        <p:txBody>
          <a:bodyPr wrap="none" lIns="0" tIns="0" rIns="0" bIns="0" anchor="ctr"/>
          <a:lstStyle/>
          <a:p>
            <a:pPr algn="l"/>
            <a:r>
              <a:rPr lang="ja-JP" altLang="en-US" sz="1600" b="1" dirty="0">
                <a:solidFill>
                  <a:srgbClr val="FF0000"/>
                </a:solidFill>
                <a:latin typeface="HG丸ｺﾞｼｯｸM-PRO" pitchFamily="50" charset="-128"/>
                <a:ea typeface="HG丸ｺﾞｼｯｸM-PRO" pitchFamily="50" charset="-128"/>
              </a:rPr>
              <a:t>　</a:t>
            </a:r>
            <a:r>
              <a:rPr lang="ja-JP" altLang="en-US" sz="1600" b="1" dirty="0">
                <a:solidFill>
                  <a:schemeClr val="bg1"/>
                </a:solidFill>
                <a:latin typeface="HG丸ｺﾞｼｯｸM-PRO" pitchFamily="50" charset="-128"/>
                <a:ea typeface="HG丸ｺﾞｼｯｸM-PRO" pitchFamily="50" charset="-128"/>
              </a:rPr>
              <a:t>ユーザへの到達手段の確保</a:t>
            </a:r>
          </a:p>
        </p:txBody>
      </p:sp>
      <p:sp>
        <p:nvSpPr>
          <p:cNvPr id="45065" name="Rectangle 8"/>
          <p:cNvSpPr>
            <a:spLocks noChangeArrowheads="1"/>
          </p:cNvSpPr>
          <p:nvPr/>
        </p:nvSpPr>
        <p:spPr bwMode="auto">
          <a:xfrm>
            <a:off x="1909397" y="3270250"/>
            <a:ext cx="1727688" cy="431800"/>
          </a:xfrm>
          <a:prstGeom prst="rect">
            <a:avLst/>
          </a:prstGeom>
          <a:solidFill>
            <a:schemeClr val="hlink"/>
          </a:solidFill>
          <a:ln w="9525" algn="ctr">
            <a:noFill/>
            <a:miter lim="800000"/>
            <a:headEnd/>
            <a:tailEnd/>
          </a:ln>
        </p:spPr>
        <p:txBody>
          <a:bodyPr wrap="none" lIns="0" tIns="0" rIns="0" bIns="0" anchor="ctr"/>
          <a:lstStyle/>
          <a:p>
            <a:r>
              <a:rPr lang="ja-JP" altLang="en-US" sz="1600" b="1">
                <a:solidFill>
                  <a:schemeClr val="bg1"/>
                </a:solidFill>
                <a:latin typeface="HG丸ｺﾞｼｯｸM-PRO" pitchFamily="50" charset="-128"/>
                <a:ea typeface="HG丸ｺﾞｼｯｸM-PRO" pitchFamily="50" charset="-128"/>
              </a:rPr>
              <a:t>方策 その</a:t>
            </a:r>
            <a:r>
              <a:rPr lang="en-US" altLang="ja-JP" sz="1600" b="1">
                <a:solidFill>
                  <a:schemeClr val="bg1"/>
                </a:solidFill>
                <a:latin typeface="HG丸ｺﾞｼｯｸM-PRO" pitchFamily="50" charset="-128"/>
                <a:ea typeface="HG丸ｺﾞｼｯｸM-PRO" pitchFamily="50" charset="-128"/>
              </a:rPr>
              <a:t>2</a:t>
            </a:r>
          </a:p>
        </p:txBody>
      </p:sp>
      <p:sp>
        <p:nvSpPr>
          <p:cNvPr id="45066" name="Text Box 9"/>
          <p:cNvSpPr txBox="1">
            <a:spLocks noChangeArrowheads="1"/>
          </p:cNvSpPr>
          <p:nvPr/>
        </p:nvSpPr>
        <p:spPr bwMode="auto">
          <a:xfrm>
            <a:off x="2108693" y="1131896"/>
            <a:ext cx="65" cy="246221"/>
          </a:xfrm>
          <a:prstGeom prst="rect">
            <a:avLst/>
          </a:prstGeom>
          <a:noFill/>
          <a:ln w="9525" algn="ctr">
            <a:noFill/>
            <a:miter lim="800000"/>
            <a:headEnd/>
            <a:tailEnd/>
          </a:ln>
        </p:spPr>
        <p:txBody>
          <a:bodyPr wrap="none" lIns="0" tIns="0" rIns="0" bIns="0">
            <a:spAutoFit/>
          </a:bodyPr>
          <a:lstStyle/>
          <a:p>
            <a:pPr algn="l"/>
            <a:endParaRPr lang="ja-JP" altLang="ja-JP" sz="1600">
              <a:latin typeface="HG丸ｺﾞｼｯｸM-PRO" pitchFamily="50" charset="-128"/>
              <a:ea typeface="HG丸ｺﾞｼｯｸM-PRO" pitchFamily="50" charset="-128"/>
            </a:endParaRPr>
          </a:p>
        </p:txBody>
      </p:sp>
      <p:sp>
        <p:nvSpPr>
          <p:cNvPr id="45067" name="Text Box 11"/>
          <p:cNvSpPr txBox="1">
            <a:spLocks noChangeArrowheads="1"/>
          </p:cNvSpPr>
          <p:nvPr/>
        </p:nvSpPr>
        <p:spPr bwMode="auto">
          <a:xfrm>
            <a:off x="2108690" y="3773489"/>
            <a:ext cx="9517349" cy="1292662"/>
          </a:xfrm>
          <a:prstGeom prst="rect">
            <a:avLst/>
          </a:prstGeom>
          <a:noFill/>
          <a:ln w="9525" algn="ctr">
            <a:noFill/>
            <a:miter lim="800000"/>
            <a:headEnd/>
            <a:tailEnd/>
          </a:ln>
        </p:spPr>
        <p:txBody>
          <a:bodyPr wrap="none" lIns="0" tIns="0" rIns="0" bIns="0">
            <a:spAutoFit/>
          </a:bodyPr>
          <a:lstStyle/>
          <a:p>
            <a:pPr marL="179388" indent="-179388">
              <a:lnSpc>
                <a:spcPct val="120000"/>
              </a:lnSpc>
            </a:pPr>
            <a:r>
              <a:rPr lang="ja-JP" altLang="en-US" sz="1400">
                <a:latin typeface="HG丸ｺﾞｼｯｸM-PRO" pitchFamily="50" charset="-128"/>
                <a:ea typeface="HG丸ｺﾞｼｯｸM-PRO" pitchFamily="50" charset="-128"/>
              </a:rPr>
              <a:t>「国民」との多面的な接点を確保</a:t>
            </a:r>
          </a:p>
          <a:p>
            <a:pPr marL="179388" indent="-1793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a:t>
            </a:r>
            <a:r>
              <a:rPr lang="ja-JP" altLang="en-US" sz="1400" b="1">
                <a:latin typeface="HG丸ｺﾞｼｯｸM-PRO" pitchFamily="50" charset="-128"/>
                <a:ea typeface="HG丸ｺﾞｼｯｸM-PRO" pitchFamily="50" charset="-128"/>
              </a:rPr>
              <a:t>図書</a:t>
            </a:r>
            <a:r>
              <a:rPr lang="ja-JP" altLang="en-US" sz="1400">
                <a:latin typeface="HG丸ｺﾞｼｯｸM-PRO" pitchFamily="50" charset="-128"/>
                <a:ea typeface="HG丸ｺﾞｼｯｸM-PRO" pitchFamily="50" charset="-128"/>
              </a:rPr>
              <a:t>」の接点・・・公共図書館、古書店等との連携拡大。電子図書、マルチメディア資料における接点の拡大も。</a:t>
            </a:r>
          </a:p>
          <a:p>
            <a:pPr marL="179388" indent="-1793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a:t>
            </a:r>
            <a:r>
              <a:rPr lang="ja-JP" altLang="en-US" sz="1400" b="1">
                <a:latin typeface="HG丸ｺﾞｼｯｸM-PRO" pitchFamily="50" charset="-128"/>
                <a:ea typeface="HG丸ｺﾞｼｯｸM-PRO" pitchFamily="50" charset="-128"/>
              </a:rPr>
              <a:t>ネット検索</a:t>
            </a:r>
            <a:r>
              <a:rPr lang="ja-JP" altLang="en-US" sz="1400">
                <a:latin typeface="HG丸ｺﾞｼｯｸM-PRO" pitchFamily="50" charset="-128"/>
                <a:ea typeface="HG丸ｺﾞｼｯｸM-PRO" pitchFamily="50" charset="-128"/>
              </a:rPr>
              <a:t>」の接点・・・国民に普及した</a:t>
            </a:r>
            <a:r>
              <a:rPr lang="en-US" altLang="ja-JP" sz="1400">
                <a:latin typeface="HG丸ｺﾞｼｯｸM-PRO" pitchFamily="50" charset="-128"/>
                <a:ea typeface="HG丸ｺﾞｼｯｸM-PRO" pitchFamily="50" charset="-128"/>
              </a:rPr>
              <a:t>Google</a:t>
            </a:r>
            <a:r>
              <a:rPr lang="ja-JP" altLang="en-US" sz="1400">
                <a:latin typeface="HG丸ｺﾞｼｯｸM-PRO" pitchFamily="50" charset="-128"/>
                <a:ea typeface="HG丸ｺﾞｼｯｸM-PRO" pitchFamily="50" charset="-128"/>
              </a:rPr>
              <a:t>、</a:t>
            </a:r>
            <a:r>
              <a:rPr lang="en-US" altLang="ja-JP" sz="1400">
                <a:latin typeface="HG丸ｺﾞｼｯｸM-PRO" pitchFamily="50" charset="-128"/>
                <a:ea typeface="HG丸ｺﾞｼｯｸM-PRO" pitchFamily="50" charset="-128"/>
              </a:rPr>
              <a:t>Yahoo! </a:t>
            </a:r>
            <a:r>
              <a:rPr lang="ja-JP" altLang="en-US" sz="1400">
                <a:latin typeface="HG丸ｺﾞｼｯｸM-PRO" pitchFamily="50" charset="-128"/>
                <a:ea typeface="HG丸ｺﾞｼｯｸM-PRO" pitchFamily="50" charset="-128"/>
              </a:rPr>
              <a:t>との連携、検索出現度の向上による認知度</a:t>
            </a:r>
            <a:r>
              <a:rPr lang="en-US" altLang="ja-JP" sz="1400">
                <a:latin typeface="HG丸ｺﾞｼｯｸM-PRO" pitchFamily="50" charset="-128"/>
                <a:ea typeface="HG丸ｺﾞｼｯｸM-PRO" pitchFamily="50" charset="-128"/>
              </a:rPr>
              <a:t>UP</a:t>
            </a:r>
            <a:r>
              <a:rPr lang="ja-JP" altLang="en-US" sz="1400">
                <a:latin typeface="HG丸ｺﾞｼｯｸM-PRO" pitchFamily="50" charset="-128"/>
                <a:ea typeface="HG丸ｺﾞｼｯｸM-PRO" pitchFamily="50" charset="-128"/>
              </a:rPr>
              <a:t>。</a:t>
            </a:r>
          </a:p>
          <a:p>
            <a:pPr marL="179388" indent="-179388">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a:t>
            </a:r>
            <a:r>
              <a:rPr lang="ja-JP" altLang="en-US" sz="1400" b="1">
                <a:latin typeface="HG丸ｺﾞｼｯｸM-PRO" pitchFamily="50" charset="-128"/>
                <a:ea typeface="HG丸ｺﾞｼｯｸM-PRO" pitchFamily="50" charset="-128"/>
              </a:rPr>
              <a:t>学術・専門情報</a:t>
            </a:r>
            <a:r>
              <a:rPr lang="ja-JP" altLang="en-US" sz="1400">
                <a:latin typeface="HG丸ｺﾞｼｯｸM-PRO" pitchFamily="50" charset="-128"/>
                <a:ea typeface="HG丸ｺﾞｼｯｸM-PRO" pitchFamily="50" charset="-128"/>
              </a:rPr>
              <a:t>」の接点・・・ユーザ認知度の高いサービス（</a:t>
            </a:r>
            <a:r>
              <a:rPr lang="en-US" altLang="ja-JP" sz="1400">
                <a:latin typeface="HG丸ｺﾞｼｯｸM-PRO" pitchFamily="50" charset="-128"/>
                <a:ea typeface="HG丸ｺﾞｼｯｸM-PRO" pitchFamily="50" charset="-128"/>
              </a:rPr>
              <a:t>CiNii</a:t>
            </a:r>
            <a:r>
              <a:rPr lang="ja-JP" altLang="en-US" sz="1400">
                <a:latin typeface="HG丸ｺﾞｼｯｸM-PRO" pitchFamily="50" charset="-128"/>
                <a:ea typeface="HG丸ｺﾞｼｯｸM-PRO" pitchFamily="50" charset="-128"/>
              </a:rPr>
              <a:t>等）との連携。</a:t>
            </a:r>
          </a:p>
          <a:p>
            <a:pPr marL="179388" indent="-179388">
              <a:lnSpc>
                <a:spcPct val="120000"/>
              </a:lnSpc>
            </a:pPr>
            <a:r>
              <a:rPr lang="ja-JP" altLang="en-US" sz="1400">
                <a:latin typeface="HG丸ｺﾞｼｯｸM-PRO" pitchFamily="50" charset="-128"/>
                <a:ea typeface="HG丸ｺﾞｼｯｸM-PRO" pitchFamily="50" charset="-128"/>
              </a:rPr>
              <a:t>上記を通じ「</a:t>
            </a:r>
            <a:r>
              <a:rPr lang="ja-JP" altLang="en-US" sz="1400" b="1">
                <a:latin typeface="HG丸ｺﾞｼｯｸM-PRO" pitchFamily="50" charset="-128"/>
                <a:ea typeface="HG丸ｺﾞｼｯｸM-PRO" pitchFamily="50" charset="-128"/>
              </a:rPr>
              <a:t>使える国立国会図書館</a:t>
            </a:r>
            <a:r>
              <a:rPr lang="ja-JP" altLang="en-US" sz="1400">
                <a:latin typeface="HG丸ｺﾞｼｯｸM-PRO" pitchFamily="50" charset="-128"/>
                <a:ea typeface="HG丸ｺﾞｼｯｸM-PRO" pitchFamily="50" charset="-128"/>
              </a:rPr>
              <a:t>」の地位確立。</a:t>
            </a:r>
          </a:p>
        </p:txBody>
      </p:sp>
      <p:sp>
        <p:nvSpPr>
          <p:cNvPr id="45068" name="Text Box 13"/>
          <p:cNvSpPr txBox="1">
            <a:spLocks noChangeArrowheads="1"/>
          </p:cNvSpPr>
          <p:nvPr/>
        </p:nvSpPr>
        <p:spPr bwMode="auto">
          <a:xfrm>
            <a:off x="3503735" y="1052521"/>
            <a:ext cx="4718538" cy="244475"/>
          </a:xfrm>
          <a:prstGeom prst="rect">
            <a:avLst/>
          </a:prstGeom>
          <a:noFill/>
          <a:ln w="9525" algn="ctr">
            <a:noFill/>
            <a:miter lim="800000"/>
            <a:headEnd/>
            <a:tailEnd/>
          </a:ln>
        </p:spPr>
        <p:txBody>
          <a:bodyPr lIns="0" tIns="0" rIns="0" bIns="0">
            <a:spAutoFit/>
          </a:bodyPr>
          <a:lstStyle/>
          <a:p>
            <a:r>
              <a:rPr lang="ja-JP" altLang="en-US" sz="1600" u="sng">
                <a:latin typeface="HG丸ｺﾞｼｯｸM-PRO" pitchFamily="50" charset="-128"/>
                <a:ea typeface="HG丸ｺﾞｼｯｸM-PRO" pitchFamily="50" charset="-128"/>
              </a:rPr>
              <a:t>ユーザと国立国会図書館との媒体となるための方策</a:t>
            </a:r>
          </a:p>
        </p:txBody>
      </p:sp>
      <p:sp>
        <p:nvSpPr>
          <p:cNvPr id="45069" name="Text Box 14"/>
          <p:cNvSpPr txBox="1">
            <a:spLocks noChangeArrowheads="1"/>
          </p:cNvSpPr>
          <p:nvPr/>
        </p:nvSpPr>
        <p:spPr bwMode="auto">
          <a:xfrm>
            <a:off x="7825155" y="3484563"/>
            <a:ext cx="2616101" cy="184666"/>
          </a:xfrm>
          <a:prstGeom prst="rect">
            <a:avLst/>
          </a:prstGeom>
          <a:noFill/>
          <a:ln w="9525" algn="ctr">
            <a:noFill/>
            <a:miter lim="800000"/>
            <a:headEnd/>
            <a:tailEnd/>
          </a:ln>
        </p:spPr>
        <p:txBody>
          <a:bodyPr wrap="none" lIns="0" tIns="0" rIns="0" bIns="0">
            <a:spAutoFit/>
          </a:bodyPr>
          <a:lstStyle/>
          <a:p>
            <a:pPr algn="l"/>
            <a:r>
              <a:rPr lang="ja-JP" altLang="en-US" sz="1200">
                <a:solidFill>
                  <a:srgbClr val="FF0000"/>
                </a:solidFill>
                <a:latin typeface="HG丸ｺﾞｼｯｸM-PRO" pitchFamily="50" charset="-128"/>
                <a:ea typeface="HG丸ｺﾞｼｯｸM-PRO" pitchFamily="50" charset="-128"/>
              </a:rPr>
              <a:t>ユーザに届かなければ無いのと同じ。</a:t>
            </a:r>
          </a:p>
        </p:txBody>
      </p:sp>
      <p:sp>
        <p:nvSpPr>
          <p:cNvPr id="45070" name="Rectangle 15"/>
          <p:cNvSpPr>
            <a:spLocks noChangeArrowheads="1"/>
          </p:cNvSpPr>
          <p:nvPr/>
        </p:nvSpPr>
        <p:spPr bwMode="auto">
          <a:xfrm>
            <a:off x="3637085" y="5149858"/>
            <a:ext cx="6585438" cy="422275"/>
          </a:xfrm>
          <a:prstGeom prst="rect">
            <a:avLst/>
          </a:prstGeom>
          <a:solidFill>
            <a:schemeClr val="accent1"/>
          </a:solidFill>
          <a:ln w="9525" algn="ctr">
            <a:noFill/>
            <a:miter lim="800000"/>
            <a:headEnd/>
            <a:tailEnd/>
          </a:ln>
        </p:spPr>
        <p:txBody>
          <a:bodyPr wrap="none" lIns="0" tIns="0" rIns="0" bIns="0" anchor="ctr"/>
          <a:lstStyle/>
          <a:p>
            <a:pPr algn="l"/>
            <a:r>
              <a:rPr lang="ja-JP" altLang="en-US" sz="1600" b="1" dirty="0">
                <a:solidFill>
                  <a:srgbClr val="FF0000"/>
                </a:solidFill>
                <a:latin typeface="HG丸ｺﾞｼｯｸM-PRO" pitchFamily="50" charset="-128"/>
                <a:ea typeface="HG丸ｺﾞｼｯｸM-PRO" pitchFamily="50" charset="-128"/>
              </a:rPr>
              <a:t>　</a:t>
            </a:r>
            <a:r>
              <a:rPr lang="ja-JP" altLang="en-US" sz="1600" b="1" dirty="0">
                <a:solidFill>
                  <a:schemeClr val="bg1"/>
                </a:solidFill>
                <a:latin typeface="HG丸ｺﾞｼｯｸM-PRO" pitchFamily="50" charset="-128"/>
                <a:ea typeface="HG丸ｺﾞｼｯｸM-PRO" pitchFamily="50" charset="-128"/>
              </a:rPr>
              <a:t>収集・提供のパートナーの支援</a:t>
            </a:r>
          </a:p>
        </p:txBody>
      </p:sp>
      <p:sp>
        <p:nvSpPr>
          <p:cNvPr id="45071" name="Rectangle 16"/>
          <p:cNvSpPr>
            <a:spLocks noChangeArrowheads="1"/>
          </p:cNvSpPr>
          <p:nvPr/>
        </p:nvSpPr>
        <p:spPr bwMode="auto">
          <a:xfrm>
            <a:off x="1909397" y="5141913"/>
            <a:ext cx="1727688" cy="431800"/>
          </a:xfrm>
          <a:prstGeom prst="rect">
            <a:avLst/>
          </a:prstGeom>
          <a:solidFill>
            <a:schemeClr val="hlink"/>
          </a:solidFill>
          <a:ln w="9525" algn="ctr">
            <a:noFill/>
            <a:miter lim="800000"/>
            <a:headEnd/>
            <a:tailEnd/>
          </a:ln>
        </p:spPr>
        <p:txBody>
          <a:bodyPr wrap="none" lIns="0" tIns="0" rIns="0" bIns="0" anchor="ctr"/>
          <a:lstStyle/>
          <a:p>
            <a:r>
              <a:rPr lang="ja-JP" altLang="en-US" sz="1600" b="1">
                <a:solidFill>
                  <a:schemeClr val="bg1"/>
                </a:solidFill>
                <a:latin typeface="HG丸ｺﾞｼｯｸM-PRO" pitchFamily="50" charset="-128"/>
                <a:ea typeface="HG丸ｺﾞｼｯｸM-PRO" pitchFamily="50" charset="-128"/>
              </a:rPr>
              <a:t>方策 その</a:t>
            </a:r>
            <a:r>
              <a:rPr lang="en-US" altLang="ja-JP" sz="1600" b="1">
                <a:solidFill>
                  <a:schemeClr val="bg1"/>
                </a:solidFill>
                <a:latin typeface="HG丸ｺﾞｼｯｸM-PRO" pitchFamily="50" charset="-128"/>
                <a:ea typeface="HG丸ｺﾞｼｯｸM-PRO" pitchFamily="50" charset="-128"/>
              </a:rPr>
              <a:t>3</a:t>
            </a:r>
          </a:p>
        </p:txBody>
      </p:sp>
      <p:sp>
        <p:nvSpPr>
          <p:cNvPr id="45072" name="Text Box 17"/>
          <p:cNvSpPr txBox="1">
            <a:spLocks noChangeArrowheads="1"/>
          </p:cNvSpPr>
          <p:nvPr/>
        </p:nvSpPr>
        <p:spPr bwMode="auto">
          <a:xfrm>
            <a:off x="2108690" y="5645158"/>
            <a:ext cx="9828011" cy="775597"/>
          </a:xfrm>
          <a:prstGeom prst="rect">
            <a:avLst/>
          </a:prstGeom>
          <a:noFill/>
          <a:ln w="9525" algn="ctr">
            <a:noFill/>
            <a:miter lim="800000"/>
            <a:headEnd/>
            <a:tailEnd/>
          </a:ln>
        </p:spPr>
        <p:txBody>
          <a:bodyPr wrap="none" lIns="0" tIns="0" rIns="0" bIns="0">
            <a:spAutoFit/>
          </a:bodyPr>
          <a:lstStyle/>
          <a:p>
            <a:pPr algn="l">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充実した「人的、資金的リソースの活用</a:t>
            </a:r>
            <a:r>
              <a:rPr lang="en-US" altLang="ja-JP" sz="1400">
                <a:latin typeface="HG丸ｺﾞｼｯｸM-PRO" pitchFamily="50" charset="-128"/>
                <a:ea typeface="HG丸ｺﾞｼｯｸM-PRO" pitchFamily="50" charset="-128"/>
              </a:rPr>
              <a:t>1</a:t>
            </a:r>
            <a:r>
              <a:rPr lang="ja-JP" altLang="en-US" sz="1400">
                <a:latin typeface="HG丸ｺﾞｼｯｸM-PRO" pitchFamily="50" charset="-128"/>
                <a:ea typeface="HG丸ｺﾞｼｯｸM-PRO" pitchFamily="50" charset="-128"/>
              </a:rPr>
              <a:t>」 ・・・専門情報を収集する機関、国民との日常的な接点を持つ公立図書館等</a:t>
            </a:r>
          </a:p>
          <a:p>
            <a:pPr algn="l">
              <a:lnSpc>
                <a:spcPct val="120000"/>
              </a:lnSpc>
              <a:buClr>
                <a:schemeClr val="hlink"/>
              </a:buClr>
              <a:buSzPct val="90000"/>
            </a:pPr>
            <a:r>
              <a:rPr lang="ja-JP" altLang="en-US" sz="1400">
                <a:latin typeface="HG丸ｺﾞｼｯｸM-PRO" pitchFamily="50" charset="-128"/>
                <a:ea typeface="HG丸ｺﾞｼｯｸM-PRO" pitchFamily="50" charset="-128"/>
              </a:rPr>
              <a:t>　　　　　　　　　　　　　　　　　　　　　　　　　　　　　　を支援し、効率的な連携を実現する。</a:t>
            </a:r>
          </a:p>
          <a:p>
            <a:pPr algn="l">
              <a:lnSpc>
                <a:spcPct val="120000"/>
              </a:lnSpc>
              <a:buClr>
                <a:schemeClr val="hlink"/>
              </a:buClr>
              <a:buSzPct val="90000"/>
              <a:buFont typeface="Wingdings" pitchFamily="2" charset="2"/>
              <a:buChar char="l"/>
            </a:pPr>
            <a:r>
              <a:rPr lang="ja-JP" altLang="en-US" sz="1400">
                <a:latin typeface="HG丸ｺﾞｼｯｸM-PRO" pitchFamily="50" charset="-128"/>
                <a:ea typeface="HG丸ｺﾞｼｯｸM-PRO" pitchFamily="50" charset="-128"/>
              </a:rPr>
              <a:t>充実した「人的、資金的リソースの活用</a:t>
            </a:r>
            <a:r>
              <a:rPr lang="en-US" altLang="ja-JP" sz="1400">
                <a:latin typeface="HG丸ｺﾞｼｯｸM-PRO" pitchFamily="50" charset="-128"/>
                <a:ea typeface="HG丸ｺﾞｼｯｸM-PRO" pitchFamily="50" charset="-128"/>
              </a:rPr>
              <a:t>2</a:t>
            </a:r>
            <a:r>
              <a:rPr lang="ja-JP" altLang="en-US" sz="1400">
                <a:latin typeface="HG丸ｺﾞｼｯｸM-PRO" pitchFamily="50" charset="-128"/>
                <a:ea typeface="HG丸ｺﾞｼｯｸM-PRO" pitchFamily="50" charset="-128"/>
              </a:rPr>
              <a:t>」 ・・・技術を開発する研究者・技術者を支援し、先進技術を獲得する。</a:t>
            </a:r>
          </a:p>
        </p:txBody>
      </p:sp>
      <p:sp>
        <p:nvSpPr>
          <p:cNvPr id="45073" name="Text Box 21"/>
          <p:cNvSpPr txBox="1">
            <a:spLocks noChangeArrowheads="1"/>
          </p:cNvSpPr>
          <p:nvPr/>
        </p:nvSpPr>
        <p:spPr bwMode="auto">
          <a:xfrm>
            <a:off x="7901355" y="1649413"/>
            <a:ext cx="2769989" cy="184666"/>
          </a:xfrm>
          <a:prstGeom prst="rect">
            <a:avLst/>
          </a:prstGeom>
          <a:noFill/>
          <a:ln w="9525" algn="ctr">
            <a:noFill/>
            <a:miter lim="800000"/>
            <a:headEnd/>
            <a:tailEnd/>
          </a:ln>
        </p:spPr>
        <p:txBody>
          <a:bodyPr wrap="none" lIns="0" tIns="0" rIns="0" bIns="0">
            <a:spAutoFit/>
          </a:bodyPr>
          <a:lstStyle/>
          <a:p>
            <a:pPr algn="l"/>
            <a:r>
              <a:rPr lang="ja-JP" altLang="en-US" sz="1200">
                <a:solidFill>
                  <a:srgbClr val="FF0000"/>
                </a:solidFill>
                <a:latin typeface="HG丸ｺﾞｼｯｸM-PRO" pitchFamily="50" charset="-128"/>
                <a:ea typeface="HG丸ｺﾞｼｯｸM-PRO" pitchFamily="50" charset="-128"/>
              </a:rPr>
              <a:t>今あるサービスと同じものはいらない。</a:t>
            </a:r>
          </a:p>
        </p:txBody>
      </p:sp>
      <p:sp>
        <p:nvSpPr>
          <p:cNvPr id="45074" name="Text Box 22"/>
          <p:cNvSpPr txBox="1">
            <a:spLocks noChangeArrowheads="1"/>
          </p:cNvSpPr>
          <p:nvPr/>
        </p:nvSpPr>
        <p:spPr bwMode="auto">
          <a:xfrm>
            <a:off x="8314595" y="5357813"/>
            <a:ext cx="2000548" cy="184666"/>
          </a:xfrm>
          <a:prstGeom prst="rect">
            <a:avLst/>
          </a:prstGeom>
          <a:noFill/>
          <a:ln w="9525" algn="ctr">
            <a:noFill/>
            <a:miter lim="800000"/>
            <a:headEnd/>
            <a:tailEnd/>
          </a:ln>
        </p:spPr>
        <p:txBody>
          <a:bodyPr wrap="none" lIns="0" tIns="0" rIns="0" bIns="0">
            <a:spAutoFit/>
          </a:bodyPr>
          <a:lstStyle/>
          <a:p>
            <a:pPr algn="l"/>
            <a:r>
              <a:rPr lang="ja-JP" altLang="en-US" sz="1200">
                <a:solidFill>
                  <a:srgbClr val="FF0000"/>
                </a:solidFill>
                <a:latin typeface="HG丸ｺﾞｼｯｸM-PRO" pitchFamily="50" charset="-128"/>
                <a:ea typeface="HG丸ｺﾞｼｯｸM-PRO" pitchFamily="50" charset="-128"/>
              </a:rPr>
              <a:t>それぞれが得意分野に注力。</a:t>
            </a:r>
          </a:p>
        </p:txBody>
      </p:sp>
      <p:sp>
        <p:nvSpPr>
          <p:cNvPr id="45077" name="Rectangle 2"/>
          <p:cNvSpPr>
            <a:spLocks noChangeArrowheads="1"/>
          </p:cNvSpPr>
          <p:nvPr/>
        </p:nvSpPr>
        <p:spPr bwMode="gray">
          <a:xfrm>
            <a:off x="1907935" y="549283"/>
            <a:ext cx="8355623" cy="430213"/>
          </a:xfrm>
          <a:prstGeom prst="rect">
            <a:avLst/>
          </a:prstGeom>
          <a:noFill/>
          <a:ln w="9525">
            <a:noFill/>
            <a:miter lim="800000"/>
            <a:headEnd/>
            <a:tailEnd/>
          </a:ln>
        </p:spPr>
        <p:txBody>
          <a:bodyPr lIns="144000" tIns="0" rIns="0" bIns="54000" anchor="b"/>
          <a:lstStyle/>
          <a:p>
            <a:pPr algn="l">
              <a:buClr>
                <a:srgbClr val="5F5F5F"/>
              </a:buClr>
              <a:buFontTx/>
              <a:buNone/>
            </a:pPr>
            <a:r>
              <a:rPr lang="ja-JP" altLang="en-US" sz="2800" b="1" dirty="0">
                <a:latin typeface="HG丸ｺﾞｼｯｸM-PRO" pitchFamily="50" charset="-128"/>
                <a:ea typeface="HG丸ｺﾞｼｯｸM-PRO" pitchFamily="50" charset="-128"/>
              </a:rPr>
              <a:t>情報探索サービスのあるべき姿　（つづき）</a:t>
            </a:r>
          </a:p>
        </p:txBody>
      </p:sp>
      <p:sp>
        <p:nvSpPr>
          <p:cNvPr id="45078" name="Text Box 22"/>
          <p:cNvSpPr txBox="1">
            <a:spLocks noChangeArrowheads="1"/>
          </p:cNvSpPr>
          <p:nvPr/>
        </p:nvSpPr>
        <p:spPr bwMode="auto">
          <a:xfrm>
            <a:off x="1973874" y="44450"/>
            <a:ext cx="8442080" cy="438150"/>
          </a:xfrm>
          <a:prstGeom prst="rect">
            <a:avLst/>
          </a:prstGeom>
          <a:noFill/>
          <a:ln w="9525" algn="ctr">
            <a:noFill/>
            <a:miter lim="800000"/>
            <a:headEnd/>
            <a:tailEnd/>
          </a:ln>
          <a:effectLst/>
        </p:spPr>
        <p:txBody>
          <a:bodyPr lIns="36000" tIns="36000" rIns="36000" bIns="36000">
            <a:spAutoFit/>
          </a:bodyPr>
          <a:lstStyle/>
          <a:p>
            <a:pPr algn="l">
              <a:spcBef>
                <a:spcPct val="50000"/>
              </a:spcBef>
            </a:pPr>
            <a:r>
              <a:rPr lang="ja-JP" altLang="en-US" sz="2400" b="1" dirty="0">
                <a:latin typeface="HG丸ｺﾞｼｯｸM-PRO" pitchFamily="50" charset="-128"/>
                <a:ea typeface="HG丸ｺﾞｼｯｸM-PRO" pitchFamily="50" charset="-128"/>
              </a:rPr>
              <a:t>サービス要件定義書の概要</a:t>
            </a:r>
          </a:p>
        </p:txBody>
      </p:sp>
      <p:sp>
        <p:nvSpPr>
          <p:cNvPr id="18" name="フッター プレースホルダ 17"/>
          <p:cNvSpPr>
            <a:spLocks noGrp="1"/>
          </p:cNvSpPr>
          <p:nvPr>
            <p:ph type="ftr" sz="quarter" idx="11"/>
          </p:nvPr>
        </p:nvSpPr>
        <p:spPr/>
        <p:txBody>
          <a:bodyPr/>
          <a:lstStyle/>
          <a:p>
            <a:r>
              <a:rPr kumimoji="0" lang="en-US" smtClean="0">
                <a:latin typeface="HG丸ｺﾞｼｯｸM-PRO" pitchFamily="50" charset="-128"/>
                <a:ea typeface="HG丸ｺﾞｼｯｸM-PRO" pitchFamily="50" charset="-128"/>
              </a:rPr>
              <a:t>National Diet Library (NDL)</a:t>
            </a:r>
            <a:endParaRPr kumimoji="0" lang="en-US">
              <a:latin typeface="HG丸ｺﾞｼｯｸM-PRO" pitchFamily="50" charset="-128"/>
              <a:ea typeface="HG丸ｺﾞｼｯｸM-PRO" pitchFamily="50" charset="-128"/>
            </a:endParaRPr>
          </a:p>
        </p:txBody>
      </p:sp>
      <p:sp>
        <p:nvSpPr>
          <p:cNvPr id="19" name="スライド番号プレースホルダ 18"/>
          <p:cNvSpPr>
            <a:spLocks noGrp="1"/>
          </p:cNvSpPr>
          <p:nvPr>
            <p:ph type="sldNum" sz="quarter" idx="12"/>
          </p:nvPr>
        </p:nvSpPr>
        <p:spPr/>
        <p:txBody>
          <a:bodyPr/>
          <a:lstStyle/>
          <a:p>
            <a:fld id="{042AED99-7FB4-404E-8A97-64753DCE42EC}" type="slidenum">
              <a:rPr kumimoji="0" lang="en-US" smtClean="0">
                <a:latin typeface="HG丸ｺﾞｼｯｸM-PRO" pitchFamily="50" charset="-128"/>
                <a:ea typeface="HG丸ｺﾞｼｯｸM-PRO" pitchFamily="50" charset="-128"/>
              </a:rPr>
              <a:pPr/>
              <a:t>6</a:t>
            </a:fld>
            <a:endParaRPr kumimoji="0" lang="en-US">
              <a:latin typeface="HG丸ｺﾞｼｯｸM-PRO" pitchFamily="50" charset="-128"/>
              <a:ea typeface="HG丸ｺﾞｼｯｸM-PRO" pitchFamily="50" charset="-128"/>
            </a:endParaRPr>
          </a:p>
        </p:txBody>
      </p:sp>
      <p:sp>
        <p:nvSpPr>
          <p:cNvPr id="20" name="日付プレースホルダ 19"/>
          <p:cNvSpPr>
            <a:spLocks noGrp="1"/>
          </p:cNvSpPr>
          <p:nvPr>
            <p:ph type="dt" sz="half" idx="10"/>
          </p:nvPr>
        </p:nvSpPr>
        <p:spPr/>
        <p:txBody>
          <a:bodyPr/>
          <a:lstStyle/>
          <a:p>
            <a:r>
              <a:rPr lang="en-US" altLang="ja-JP" smtClean="0">
                <a:latin typeface="HG丸ｺﾞｼｯｸM-PRO" pitchFamily="50" charset="-128"/>
                <a:ea typeface="HG丸ｺﾞｼｯｸM-PRO" pitchFamily="50" charset="-128"/>
              </a:rPr>
              <a:t>2010/12/11</a:t>
            </a:r>
            <a:endParaRPr lang="en-US">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97061898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IT</a:t>
            </a:r>
            <a:r>
              <a:rPr kumimoji="1" lang="ja-JP" altLang="en-US" dirty="0" smtClean="0"/>
              <a:t>スキル</a:t>
            </a:r>
            <a:endParaRPr kumimoji="1" lang="ja-JP" altLang="en-US" dirty="0"/>
          </a:p>
        </p:txBody>
      </p:sp>
      <p:sp>
        <p:nvSpPr>
          <p:cNvPr id="4" name="コンテンツ プレースホルダー 3"/>
          <p:cNvSpPr>
            <a:spLocks noGrp="1"/>
          </p:cNvSpPr>
          <p:nvPr>
            <p:ph idx="1"/>
          </p:nvPr>
        </p:nvSpPr>
        <p:spPr>
          <a:xfrm>
            <a:off x="838200" y="965200"/>
            <a:ext cx="10796752" cy="5211763"/>
          </a:xfrm>
        </p:spPr>
        <p:txBody>
          <a:bodyPr>
            <a:normAutofit/>
          </a:bodyPr>
          <a:lstStyle/>
          <a:p>
            <a:r>
              <a:rPr lang="ja-JP" altLang="en-US" dirty="0"/>
              <a:t>業務プロセス		</a:t>
            </a:r>
          </a:p>
          <a:p>
            <a:pPr lvl="1"/>
            <a:r>
              <a:rPr lang="ja-JP" altLang="en-US" dirty="0"/>
              <a:t>	</a:t>
            </a:r>
            <a:r>
              <a:rPr lang="ja-JP" altLang="en-US" dirty="0" smtClean="0"/>
              <a:t>モデリング</a:t>
            </a:r>
            <a:r>
              <a:rPr lang="ja-JP" altLang="en-US" dirty="0"/>
              <a:t>	</a:t>
            </a:r>
          </a:p>
          <a:p>
            <a:pPr lvl="2"/>
            <a:r>
              <a:rPr lang="en-US" altLang="ja-JP" dirty="0" smtClean="0"/>
              <a:t>E-R</a:t>
            </a:r>
            <a:r>
              <a:rPr lang="ja-JP" altLang="en-US" dirty="0"/>
              <a:t>図（</a:t>
            </a:r>
            <a:r>
              <a:rPr lang="en-US" altLang="ja-JP" dirty="0" err="1"/>
              <a:t>EntityRelationshipDiagram</a:t>
            </a:r>
            <a:r>
              <a:rPr lang="ja-JP" altLang="en-US" dirty="0"/>
              <a:t>），</a:t>
            </a:r>
            <a:r>
              <a:rPr lang="en-US" altLang="ja-JP" dirty="0" smtClean="0"/>
              <a:t>DFD</a:t>
            </a:r>
            <a:r>
              <a:rPr lang="ja-JP" altLang="en-US" dirty="0" smtClean="0"/>
              <a:t>　（</a:t>
            </a:r>
            <a:r>
              <a:rPr lang="en-US" altLang="ja-JP" dirty="0" err="1"/>
              <a:t>DataFlowDiagram</a:t>
            </a:r>
            <a:r>
              <a:rPr lang="ja-JP" altLang="en-US" dirty="0"/>
              <a:t>）</a:t>
            </a:r>
          </a:p>
          <a:p>
            <a:pPr lvl="1"/>
            <a:r>
              <a:rPr lang="ja-JP" altLang="en-US" dirty="0"/>
              <a:t>	業務プロセスの分析	</a:t>
            </a:r>
          </a:p>
          <a:p>
            <a:pPr lvl="2"/>
            <a:r>
              <a:rPr lang="en-US" altLang="ja-JP" dirty="0" smtClean="0"/>
              <a:t>BPR</a:t>
            </a:r>
            <a:r>
              <a:rPr lang="ja-JP" altLang="en-US" dirty="0"/>
              <a:t>（</a:t>
            </a:r>
            <a:r>
              <a:rPr lang="en-US" altLang="ja-JP" dirty="0" err="1"/>
              <a:t>BusinessProcessReengineering</a:t>
            </a:r>
            <a:r>
              <a:rPr lang="ja-JP" altLang="en-US" dirty="0"/>
              <a:t>），</a:t>
            </a:r>
            <a:r>
              <a:rPr lang="en-US" altLang="ja-JP" dirty="0"/>
              <a:t>BPM</a:t>
            </a:r>
            <a:r>
              <a:rPr lang="ja-JP" altLang="en-US" dirty="0"/>
              <a:t>（</a:t>
            </a:r>
            <a:r>
              <a:rPr lang="en-US" altLang="ja-JP" dirty="0" err="1"/>
              <a:t>BusinessProcessManagement</a:t>
            </a:r>
            <a:r>
              <a:rPr lang="ja-JP" altLang="en-US" dirty="0"/>
              <a:t>），ワークフロー</a:t>
            </a:r>
          </a:p>
          <a:p>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7797"/>
            <a:ext cx="8029903" cy="6009166"/>
          </a:xfrm>
          <a:prstGeom prst="rect">
            <a:avLst/>
          </a:prstGeom>
        </p:spPr>
      </p:pic>
    </p:spTree>
    <p:extLst>
      <p:ext uri="{BB962C8B-B14F-4D97-AF65-F5344CB8AC3E}">
        <p14:creationId xmlns:p14="http://schemas.microsoft.com/office/powerpoint/2010/main" val="446742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dirty="0"/>
          </a:p>
        </p:txBody>
      </p:sp>
      <p:pic>
        <p:nvPicPr>
          <p:cNvPr id="4" name="図 3"/>
          <p:cNvPicPr>
            <a:picLocks noChangeAspect="1"/>
          </p:cNvPicPr>
          <p:nvPr/>
        </p:nvPicPr>
        <p:blipFill>
          <a:blip r:embed="rId2"/>
          <a:stretch>
            <a:fillRect/>
          </a:stretch>
        </p:blipFill>
        <p:spPr>
          <a:xfrm>
            <a:off x="417786" y="965200"/>
            <a:ext cx="11151471" cy="3711903"/>
          </a:xfrm>
          <a:prstGeom prst="rect">
            <a:avLst/>
          </a:prstGeom>
        </p:spPr>
      </p:pic>
    </p:spTree>
    <p:extLst>
      <p:ext uri="{BB962C8B-B14F-4D97-AF65-F5344CB8AC3E}">
        <p14:creationId xmlns:p14="http://schemas.microsoft.com/office/powerpoint/2010/main" val="3355469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40557" y="1738727"/>
            <a:ext cx="12151444" cy="3369302"/>
          </a:xfrm>
          <a:prstGeom prst="rect">
            <a:avLst/>
          </a:prstGeom>
        </p:spPr>
      </p:pic>
    </p:spTree>
    <p:extLst>
      <p:ext uri="{BB962C8B-B14F-4D97-AF65-F5344CB8AC3E}">
        <p14:creationId xmlns:p14="http://schemas.microsoft.com/office/powerpoint/2010/main" val="1792352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4449664" y="965200"/>
            <a:ext cx="7640736" cy="4458138"/>
          </a:xfrm>
          <a:prstGeom prst="rect">
            <a:avLst/>
          </a:prstGeom>
        </p:spPr>
      </p:pic>
    </p:spTree>
    <p:extLst>
      <p:ext uri="{BB962C8B-B14F-4D97-AF65-F5344CB8AC3E}">
        <p14:creationId xmlns:p14="http://schemas.microsoft.com/office/powerpoint/2010/main" val="879004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 y="599196"/>
            <a:ext cx="12015698" cy="5577767"/>
          </a:xfrm>
          <a:prstGeom prst="rect">
            <a:avLst/>
          </a:prstGeom>
        </p:spPr>
      </p:pic>
    </p:spTree>
    <p:extLst>
      <p:ext uri="{BB962C8B-B14F-4D97-AF65-F5344CB8AC3E}">
        <p14:creationId xmlns:p14="http://schemas.microsoft.com/office/powerpoint/2010/main" val="1875119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err="1" smtClean="0"/>
              <a:t>i</a:t>
            </a:r>
            <a:r>
              <a:rPr kumimoji="1" lang="ja-JP" altLang="en-US" dirty="0" smtClean="0"/>
              <a:t>コンピテンシ・ディレクトリ</a:t>
            </a:r>
            <a:r>
              <a:rPr kumimoji="1" lang="en-US" altLang="ja-JP" dirty="0" smtClean="0"/>
              <a:t>ER</a:t>
            </a:r>
            <a:r>
              <a:rPr kumimoji="1" lang="ja-JP" altLang="en-US" dirty="0" smtClean="0"/>
              <a:t>図</a:t>
            </a:r>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65</a:t>
            </a:fld>
            <a:endParaRPr kumimoji="0" lang="en-US"/>
          </a:p>
        </p:txBody>
      </p:sp>
      <p:pic>
        <p:nvPicPr>
          <p:cNvPr id="7" name="図 6"/>
          <p:cNvPicPr>
            <a:picLocks noChangeAspect="1"/>
          </p:cNvPicPr>
          <p:nvPr/>
        </p:nvPicPr>
        <p:blipFill>
          <a:blip r:embed="rId2"/>
          <a:stretch>
            <a:fillRect/>
          </a:stretch>
        </p:blipFill>
        <p:spPr>
          <a:xfrm>
            <a:off x="1524000" y="928670"/>
            <a:ext cx="9144000" cy="5929330"/>
          </a:xfrm>
          <a:prstGeom prst="rect">
            <a:avLst/>
          </a:prstGeom>
        </p:spPr>
      </p:pic>
      <p:sp>
        <p:nvSpPr>
          <p:cNvPr id="8" name="横巻き 7"/>
          <p:cNvSpPr/>
          <p:nvPr/>
        </p:nvSpPr>
        <p:spPr>
          <a:xfrm>
            <a:off x="8577503" y="5525567"/>
            <a:ext cx="2088232" cy="113223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t>情報システム、デジタルアーカイブの実現に必要なスキルを絞り込む</a:t>
            </a:r>
          </a:p>
        </p:txBody>
      </p:sp>
    </p:spTree>
    <p:extLst>
      <p:ext uri="{BB962C8B-B14F-4D97-AF65-F5344CB8AC3E}">
        <p14:creationId xmlns:p14="http://schemas.microsoft.com/office/powerpoint/2010/main" val="27413949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Picture 4" descr="Cover"/>
          <p:cNvPicPr/>
          <p:nvPr/>
        </p:nvPicPr>
        <p:blipFill>
          <a:blip r:embed="rId2">
            <a:extLst>
              <a:ext uri="{28A0092B-C50C-407E-A947-70E740481C1C}">
                <a14:useLocalDpi xmlns:a14="http://schemas.microsoft.com/office/drawing/2010/main"/>
              </a:ext>
            </a:extLst>
          </a:blip>
          <a:srcRect/>
          <a:stretch>
            <a:fillRect/>
          </a:stretch>
        </p:blipFill>
        <p:spPr bwMode="auto">
          <a:xfrm>
            <a:off x="838201" y="208344"/>
            <a:ext cx="10261922" cy="6400799"/>
          </a:xfrm>
          <a:prstGeom prst="rect">
            <a:avLst/>
          </a:prstGeom>
          <a:noFill/>
          <a:extLst/>
        </p:spPr>
      </p:pic>
    </p:spTree>
    <p:extLst>
      <p:ext uri="{BB962C8B-B14F-4D97-AF65-F5344CB8AC3E}">
        <p14:creationId xmlns:p14="http://schemas.microsoft.com/office/powerpoint/2010/main" val="36031725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Picture 4" descr="Cover"/>
          <p:cNvPicPr/>
          <p:nvPr/>
        </p:nvPicPr>
        <p:blipFill>
          <a:blip r:embed="rId2">
            <a:extLst>
              <a:ext uri="{28A0092B-C50C-407E-A947-70E740481C1C}">
                <a14:useLocalDpi xmlns:a14="http://schemas.microsoft.com/office/drawing/2010/main"/>
              </a:ext>
            </a:extLst>
          </a:blip>
          <a:srcRect/>
          <a:stretch>
            <a:fillRect/>
          </a:stretch>
        </p:blipFill>
        <p:spPr bwMode="auto">
          <a:xfrm>
            <a:off x="838199" y="613458"/>
            <a:ext cx="10389243" cy="6030410"/>
          </a:xfrm>
          <a:prstGeom prst="rect">
            <a:avLst/>
          </a:prstGeom>
          <a:noFill/>
          <a:extLst/>
        </p:spPr>
      </p:pic>
    </p:spTree>
    <p:extLst>
      <p:ext uri="{BB962C8B-B14F-4D97-AF65-F5344CB8AC3E}">
        <p14:creationId xmlns:p14="http://schemas.microsoft.com/office/powerpoint/2010/main" val="61114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kumimoji="1" lang="ja-JP" altLang="en-US" dirty="0" smtClean="0"/>
              <a:t>スキル概要と情報処理試験</a:t>
            </a:r>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68</a:t>
            </a:fld>
            <a:endParaRPr kumimoji="0" lang="en-US"/>
          </a:p>
        </p:txBody>
      </p:sp>
      <p:sp>
        <p:nvSpPr>
          <p:cNvPr id="9" name="コンテンツ プレースホルダー 8"/>
          <p:cNvSpPr>
            <a:spLocks noGrp="1"/>
          </p:cNvSpPr>
          <p:nvPr>
            <p:ph sz="half" idx="2"/>
          </p:nvPr>
        </p:nvSpPr>
        <p:spPr/>
        <p:txBody>
          <a:bodyPr/>
          <a:lstStyle/>
          <a:p>
            <a:endParaRPr kumimoji="1" lang="ja-JP" altLang="en-US"/>
          </a:p>
        </p:txBody>
      </p:sp>
      <p:pic>
        <p:nvPicPr>
          <p:cNvPr id="11" name="コンテンツ プレースホルダー 10"/>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524000" y="928671"/>
            <a:ext cx="9144000" cy="5929329"/>
          </a:xfrm>
        </p:spPr>
      </p:pic>
    </p:spTree>
    <p:extLst>
      <p:ext uri="{BB962C8B-B14F-4D97-AF65-F5344CB8AC3E}">
        <p14:creationId xmlns:p14="http://schemas.microsoft.com/office/powerpoint/2010/main" val="16018705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Picture 4" descr="Cover"/>
          <p:cNvPicPr/>
          <p:nvPr/>
        </p:nvPicPr>
        <p:blipFill>
          <a:blip r:embed="rId2">
            <a:extLst>
              <a:ext uri="{28A0092B-C50C-407E-A947-70E740481C1C}">
                <a14:useLocalDpi xmlns:a14="http://schemas.microsoft.com/office/drawing/2010/main"/>
              </a:ext>
            </a:extLst>
          </a:blip>
          <a:srcRect/>
          <a:stretch>
            <a:fillRect/>
          </a:stretch>
        </p:blipFill>
        <p:spPr bwMode="auto">
          <a:xfrm>
            <a:off x="451413" y="173620"/>
            <a:ext cx="11320040" cy="6528121"/>
          </a:xfrm>
          <a:prstGeom prst="rect">
            <a:avLst/>
          </a:prstGeom>
          <a:noFill/>
          <a:extLst/>
        </p:spPr>
      </p:pic>
    </p:spTree>
    <p:extLst>
      <p:ext uri="{BB962C8B-B14F-4D97-AF65-F5344CB8AC3E}">
        <p14:creationId xmlns:p14="http://schemas.microsoft.com/office/powerpoint/2010/main" val="217497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フローチャート: 処理 485"/>
          <p:cNvSpPr/>
          <p:nvPr/>
        </p:nvSpPr>
        <p:spPr>
          <a:xfrm>
            <a:off x="8596331" y="2928934"/>
            <a:ext cx="1785950" cy="71438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302" name="フローチャート: 処理 301"/>
          <p:cNvSpPr/>
          <p:nvPr/>
        </p:nvSpPr>
        <p:spPr>
          <a:xfrm>
            <a:off x="1738282" y="642918"/>
            <a:ext cx="2214578" cy="1143008"/>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206" name="フローチャート: 処理 205"/>
          <p:cNvSpPr/>
          <p:nvPr/>
        </p:nvSpPr>
        <p:spPr>
          <a:xfrm>
            <a:off x="2881293" y="3071810"/>
            <a:ext cx="4357718" cy="164307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データ管理機能</a:t>
            </a:r>
          </a:p>
        </p:txBody>
      </p:sp>
      <p:sp>
        <p:nvSpPr>
          <p:cNvPr id="203" name="フローチャート: 処理 202"/>
          <p:cNvSpPr/>
          <p:nvPr/>
        </p:nvSpPr>
        <p:spPr>
          <a:xfrm>
            <a:off x="5810248" y="3143248"/>
            <a:ext cx="1285884" cy="5000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91" name="フローチャート: 処理 190"/>
          <p:cNvSpPr/>
          <p:nvPr/>
        </p:nvSpPr>
        <p:spPr>
          <a:xfrm>
            <a:off x="6381752" y="3714752"/>
            <a:ext cx="714380" cy="8572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04" name="フローチャート : 端子 203"/>
          <p:cNvSpPr/>
          <p:nvPr/>
        </p:nvSpPr>
        <p:spPr>
          <a:xfrm>
            <a:off x="8739206" y="3143248"/>
            <a:ext cx="857224"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endParaRPr lang="en-US" altLang="ja-JP" sz="1000" dirty="0">
              <a:latin typeface="HG丸ｺﾞｼｯｸM-PRO" pitchFamily="50" charset="-128"/>
              <a:ea typeface="HG丸ｺﾞｼｯｸM-PRO" pitchFamily="50" charset="-128"/>
            </a:endParaRPr>
          </a:p>
        </p:txBody>
      </p:sp>
      <p:sp>
        <p:nvSpPr>
          <p:cNvPr id="116" name="フローチャート : 端子 115"/>
          <p:cNvSpPr/>
          <p:nvPr/>
        </p:nvSpPr>
        <p:spPr>
          <a:xfrm>
            <a:off x="352423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SRU/SOAP</a:t>
            </a:r>
          </a:p>
        </p:txBody>
      </p:sp>
      <p:sp>
        <p:nvSpPr>
          <p:cNvPr id="163" name="フローチャート: 処理 162"/>
          <p:cNvSpPr/>
          <p:nvPr/>
        </p:nvSpPr>
        <p:spPr>
          <a:xfrm>
            <a:off x="4167174" y="571480"/>
            <a:ext cx="4071966" cy="1071570"/>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GUI</a:t>
            </a:r>
            <a:r>
              <a:rPr lang="ja-JP" altLang="en-US" sz="900" dirty="0">
                <a:latin typeface="HG丸ｺﾞｼｯｸM-PRO" pitchFamily="50" charset="-128"/>
                <a:ea typeface="HG丸ｺﾞｼｯｸM-PRO" pitchFamily="50" charset="-128"/>
              </a:rPr>
              <a:t>サービス</a:t>
            </a:r>
          </a:p>
        </p:txBody>
      </p:sp>
      <p:sp>
        <p:nvSpPr>
          <p:cNvPr id="46" name="フローチャート: 処理 45"/>
          <p:cNvSpPr/>
          <p:nvPr/>
        </p:nvSpPr>
        <p:spPr>
          <a:xfrm>
            <a:off x="2881293" y="4786322"/>
            <a:ext cx="4357718" cy="92869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収集機能</a:t>
            </a:r>
          </a:p>
        </p:txBody>
      </p:sp>
      <p:sp>
        <p:nvSpPr>
          <p:cNvPr id="45" name="フローチャート: 処理 44"/>
          <p:cNvSpPr/>
          <p:nvPr/>
        </p:nvSpPr>
        <p:spPr>
          <a:xfrm>
            <a:off x="7881950" y="3714752"/>
            <a:ext cx="2428892" cy="1571636"/>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組織化機能</a:t>
            </a:r>
          </a:p>
        </p:txBody>
      </p:sp>
      <p:sp>
        <p:nvSpPr>
          <p:cNvPr id="37" name="フローチャート: 処理 36"/>
          <p:cNvSpPr/>
          <p:nvPr/>
        </p:nvSpPr>
        <p:spPr>
          <a:xfrm>
            <a:off x="2166910" y="2000240"/>
            <a:ext cx="6572296" cy="857256"/>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検索付加価値サービス</a:t>
            </a:r>
          </a:p>
        </p:txBody>
      </p:sp>
      <p:sp>
        <p:nvSpPr>
          <p:cNvPr id="41" name="フローチャート : 端子 40"/>
          <p:cNvSpPr/>
          <p:nvPr/>
        </p:nvSpPr>
        <p:spPr>
          <a:xfrm>
            <a:off x="6238876" y="5429264"/>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40" name="フローチャート : 端子 39"/>
          <p:cNvSpPr/>
          <p:nvPr/>
        </p:nvSpPr>
        <p:spPr>
          <a:xfrm>
            <a:off x="6167438"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39" name="フローチャート : 端子 38"/>
          <p:cNvSpPr/>
          <p:nvPr/>
        </p:nvSpPr>
        <p:spPr>
          <a:xfrm>
            <a:off x="5667372" y="1857364"/>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lnSpcReduction="10000"/>
          </a:bodyPr>
          <a:lstStyle/>
          <a:p>
            <a:pPr algn="ctr"/>
            <a:r>
              <a:rPr lang="en-US" altLang="ja-JP" sz="800" dirty="0">
                <a:latin typeface="HG丸ｺﾞｼｯｸM-PRO" pitchFamily="50" charset="-128"/>
                <a:ea typeface="HG丸ｺﾞｼｯｸM-PRO" pitchFamily="50" charset="-128"/>
              </a:rPr>
              <a:t>SRU/SOAP</a:t>
            </a:r>
          </a:p>
        </p:txBody>
      </p:sp>
      <p:sp>
        <p:nvSpPr>
          <p:cNvPr id="38" name="フローチャート : 端子 37"/>
          <p:cNvSpPr/>
          <p:nvPr/>
        </p:nvSpPr>
        <p:spPr>
          <a:xfrm>
            <a:off x="7953388"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Web</a:t>
            </a:r>
            <a:r>
              <a:rPr lang="ja-JP" altLang="en-US" sz="700" dirty="0">
                <a:latin typeface="HG丸ｺﾞｼｯｸM-PRO" pitchFamily="50" charset="-128"/>
                <a:ea typeface="HG丸ｺﾞｼｯｸM-PRO" pitchFamily="50" charset="-128"/>
              </a:rPr>
              <a:t>サービス</a:t>
            </a:r>
            <a:endParaRPr lang="en-US" altLang="ja-JP" sz="700" dirty="0">
              <a:latin typeface="HG丸ｺﾞｼｯｸM-PRO" pitchFamily="50" charset="-128"/>
              <a:ea typeface="HG丸ｺﾞｼｯｸM-PRO" pitchFamily="50" charset="-128"/>
            </a:endParaRPr>
          </a:p>
          <a:p>
            <a:pPr algn="ctr"/>
            <a:r>
              <a:rPr lang="en-US" altLang="ja-JP" sz="700" dirty="0">
                <a:latin typeface="HG丸ｺﾞｼｯｸM-PRO" pitchFamily="50" charset="-128"/>
                <a:ea typeface="HG丸ｺﾞｼｯｸM-PRO" pitchFamily="50" charset="-128"/>
              </a:rPr>
              <a:t>API</a:t>
            </a:r>
          </a:p>
        </p:txBody>
      </p:sp>
      <p:sp>
        <p:nvSpPr>
          <p:cNvPr id="31" name="フローチャート: 処理 30"/>
          <p:cNvSpPr/>
          <p:nvPr/>
        </p:nvSpPr>
        <p:spPr>
          <a:xfrm>
            <a:off x="4167177" y="6286520"/>
            <a:ext cx="92869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県域横断検索</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参加図書館</a:t>
            </a:r>
            <a:endParaRPr lang="en-US" altLang="ja-JP" sz="9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（岡山県立図書館）</a:t>
            </a:r>
          </a:p>
        </p:txBody>
      </p:sp>
      <p:sp>
        <p:nvSpPr>
          <p:cNvPr id="18" name="フローチャート: 処理 17"/>
          <p:cNvSpPr/>
          <p:nvPr/>
        </p:nvSpPr>
        <p:spPr>
          <a:xfrm>
            <a:off x="5095871" y="3714752"/>
            <a:ext cx="928694" cy="6429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1700234" y="71414"/>
            <a:ext cx="7753352" cy="511156"/>
          </a:xfrm>
        </p:spPr>
        <p:txBody>
          <a:bodyPr>
            <a:noAutofit/>
          </a:bodyPr>
          <a:lstStyle/>
          <a:p>
            <a:r>
              <a:rPr lang="ja-JP" altLang="en-US" sz="2800" dirty="0">
                <a:latin typeface="HG丸ｺﾞｼｯｸM-PRO" pitchFamily="50" charset="-128"/>
                <a:ea typeface="HG丸ｺﾞｼｯｸM-PRO" pitchFamily="50" charset="-128"/>
              </a:rPr>
              <a:t>情報探索システムの機能モデル </a:t>
            </a:r>
            <a:r>
              <a:rPr lang="en-US" altLang="ja-JP" sz="1400" dirty="0">
                <a:latin typeface="HG丸ｺﾞｼｯｸM-PRO" pitchFamily="50" charset="-128"/>
                <a:ea typeface="HG丸ｺﾞｼｯｸM-PRO" pitchFamily="50" charset="-128"/>
              </a:rPr>
              <a:t>(21FY</a:t>
            </a:r>
            <a:r>
              <a:rPr lang="ja-JP" altLang="en-US" sz="1400" dirty="0">
                <a:latin typeface="HG丸ｺﾞｼｯｸM-PRO" pitchFamily="50" charset="-128"/>
                <a:ea typeface="HG丸ｺﾞｼｯｸM-PRO" pitchFamily="50" charset="-128"/>
              </a:rPr>
              <a:t>プロトタイプ</a:t>
            </a:r>
            <a:r>
              <a:rPr lang="en-US" altLang="ja-JP" sz="1400"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p:txBody>
      </p:sp>
      <p:sp>
        <p:nvSpPr>
          <p:cNvPr id="4" name="フローチャート : 端子 3"/>
          <p:cNvSpPr/>
          <p:nvPr/>
        </p:nvSpPr>
        <p:spPr>
          <a:xfrm>
            <a:off x="2952730" y="4929198"/>
            <a:ext cx="1428760"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6" name="フローチャート : 磁気ディスク 5"/>
          <p:cNvSpPr/>
          <p:nvPr/>
        </p:nvSpPr>
        <p:spPr>
          <a:xfrm>
            <a:off x="5167309" y="3786190"/>
            <a:ext cx="785818" cy="50006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収集した検索用メタデータ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a:t>
            </a:r>
            <a:r>
              <a:rPr lang="en-US" altLang="ja-JP" sz="700" dirty="0">
                <a:latin typeface="HG丸ｺﾞｼｯｸM-PRO" pitchFamily="50" charset="-128"/>
                <a:ea typeface="HG丸ｺﾞｼｯｸM-PRO" pitchFamily="50" charset="-128"/>
              </a:rPr>
              <a:t>DC-NDL</a:t>
            </a:r>
            <a:r>
              <a:rPr lang="ja-JP" altLang="en-US" sz="700" dirty="0">
                <a:latin typeface="HG丸ｺﾞｼｯｸM-PRO" pitchFamily="50" charset="-128"/>
                <a:ea typeface="HG丸ｺﾞｼｯｸM-PRO" pitchFamily="50" charset="-128"/>
              </a:rPr>
              <a:t>項目）</a:t>
            </a:r>
            <a:endParaRPr lang="en-US" altLang="ja-JP" sz="700" dirty="0">
              <a:latin typeface="HG丸ｺﾞｼｯｸM-PRO" pitchFamily="50" charset="-128"/>
              <a:ea typeface="HG丸ｺﾞｼｯｸM-PRO" pitchFamily="50" charset="-128"/>
            </a:endParaRPr>
          </a:p>
        </p:txBody>
      </p:sp>
      <p:sp>
        <p:nvSpPr>
          <p:cNvPr id="10" name="フローチャート : 端子 9"/>
          <p:cNvSpPr/>
          <p:nvPr/>
        </p:nvSpPr>
        <p:spPr>
          <a:xfrm>
            <a:off x="2952728" y="2285992"/>
            <a:ext cx="1000132"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統合検索機能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（収集メタ＋横断検索）</a:t>
            </a:r>
            <a:endParaRPr lang="en-US" altLang="ja-JP" sz="800" dirty="0">
              <a:latin typeface="HG丸ｺﾞｼｯｸM-PRO" pitchFamily="50" charset="-128"/>
              <a:ea typeface="HG丸ｺﾞｼｯｸM-PRO" pitchFamily="50" charset="-128"/>
            </a:endParaRPr>
          </a:p>
        </p:txBody>
      </p:sp>
      <p:sp>
        <p:nvSpPr>
          <p:cNvPr id="12" name="フローチャート : 端子 11"/>
          <p:cNvSpPr/>
          <p:nvPr/>
        </p:nvSpPr>
        <p:spPr>
          <a:xfrm>
            <a:off x="6096000"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メタデータ収集用</a:t>
            </a:r>
            <a:r>
              <a:rPr lang="en-US" altLang="ja-JP" sz="800" dirty="0">
                <a:latin typeface="HG丸ｺﾞｼｯｸM-PRO" pitchFamily="50" charset="-128"/>
                <a:ea typeface="HG丸ｺﾞｼｯｸM-PRO" pitchFamily="50" charset="-128"/>
              </a:rPr>
              <a:t>API</a:t>
            </a:r>
          </a:p>
        </p:txBody>
      </p:sp>
      <p:sp>
        <p:nvSpPr>
          <p:cNvPr id="13" name="フローチャート : 端子 12"/>
          <p:cNvSpPr/>
          <p:nvPr/>
        </p:nvSpPr>
        <p:spPr>
          <a:xfrm>
            <a:off x="3809984"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14" name="フローチャート : 端子 13"/>
          <p:cNvSpPr/>
          <p:nvPr/>
        </p:nvSpPr>
        <p:spPr>
          <a:xfrm>
            <a:off x="5881686" y="4929198"/>
            <a:ext cx="135732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17" name="フローチャート : 端子 16"/>
          <p:cNvSpPr/>
          <p:nvPr/>
        </p:nvSpPr>
        <p:spPr>
          <a:xfrm>
            <a:off x="8239140" y="4000504"/>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総合目録</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組織化機能</a:t>
            </a:r>
            <a:endParaRPr lang="en-US" altLang="ja-JP" sz="800" dirty="0">
              <a:latin typeface="HG丸ｺﾞｼｯｸM-PRO" pitchFamily="50" charset="-128"/>
              <a:ea typeface="HG丸ｺﾞｼｯｸM-PRO" pitchFamily="50" charset="-128"/>
            </a:endParaRPr>
          </a:p>
        </p:txBody>
      </p:sp>
      <p:sp>
        <p:nvSpPr>
          <p:cNvPr id="21" name="フローチャート : 磁気ディスク 20"/>
          <p:cNvSpPr/>
          <p:nvPr/>
        </p:nvSpPr>
        <p:spPr>
          <a:xfrm>
            <a:off x="6524628" y="3214686"/>
            <a:ext cx="500066" cy="35719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件名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9" name="フローチャート: 処理 28"/>
          <p:cNvSpPr/>
          <p:nvPr/>
        </p:nvSpPr>
        <p:spPr>
          <a:xfrm>
            <a:off x="8596330" y="6286520"/>
            <a:ext cx="1357322" cy="428628"/>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現行基盤システム</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（和図書・洋図書・和雑誌・雑誌記事索引等）</a:t>
            </a:r>
            <a:endParaRPr lang="en-US" altLang="ja-JP" sz="900" dirty="0">
              <a:latin typeface="HG丸ｺﾞｼｯｸM-PRO" pitchFamily="50" charset="-128"/>
              <a:ea typeface="HG丸ｺﾞｼｯｸM-PRO" pitchFamily="50" charset="-128"/>
            </a:endParaRPr>
          </a:p>
        </p:txBody>
      </p:sp>
      <p:sp>
        <p:nvSpPr>
          <p:cNvPr id="30" name="フローチャート: 処理 29"/>
          <p:cNvSpPr/>
          <p:nvPr/>
        </p:nvSpPr>
        <p:spPr>
          <a:xfrm>
            <a:off x="5167309" y="6286520"/>
            <a:ext cx="1143008"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err="1">
                <a:latin typeface="HG丸ｺﾞｼｯｸM-PRO" pitchFamily="50" charset="-128"/>
                <a:ea typeface="HG丸ｺﾞｼｯｸM-PRO" pitchFamily="50" charset="-128"/>
              </a:rPr>
              <a:t>ゆにかねっ</a:t>
            </a:r>
            <a:r>
              <a:rPr lang="ja-JP" altLang="en-US" sz="900" dirty="0">
                <a:latin typeface="HG丸ｺﾞｼｯｸM-PRO" pitchFamily="50" charset="-128"/>
                <a:ea typeface="HG丸ｺﾞｼｯｸM-PRO" pitchFamily="50" charset="-128"/>
              </a:rPr>
              <a:t>と</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（提供館所蔵資料）</a:t>
            </a:r>
          </a:p>
        </p:txBody>
      </p:sp>
      <p:sp>
        <p:nvSpPr>
          <p:cNvPr id="33" name="フローチャート: 処理 32"/>
          <p:cNvSpPr/>
          <p:nvPr/>
        </p:nvSpPr>
        <p:spPr>
          <a:xfrm>
            <a:off x="7239011" y="6215082"/>
            <a:ext cx="1285884" cy="57148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00" dirty="0">
                <a:latin typeface="HG丸ｺﾞｼｯｸM-PRO" pitchFamily="50" charset="-128"/>
                <a:ea typeface="HG丸ｺﾞｼｯｸM-PRO" pitchFamily="50" charset="-128"/>
              </a:rPr>
              <a:t>NDL-DA</a:t>
            </a:r>
            <a:r>
              <a:rPr lang="ja-JP" altLang="en-US" sz="900" dirty="0">
                <a:latin typeface="HG丸ｺﾞｼｯｸM-PRO" pitchFamily="50" charset="-128"/>
                <a:ea typeface="HG丸ｺﾞｼｯｸM-PRO" pitchFamily="50" charset="-128"/>
              </a:rPr>
              <a:t>システム</a:t>
            </a:r>
            <a:endParaRPr lang="en-US" altLang="ja-JP" sz="900" dirty="0">
              <a:latin typeface="HG丸ｺﾞｼｯｸM-PRO" pitchFamily="50" charset="-128"/>
              <a:ea typeface="HG丸ｺﾞｼｯｸM-PRO" pitchFamily="50" charset="-128"/>
            </a:endParaRPr>
          </a:p>
          <a:p>
            <a:pPr algn="ct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近デジ・貴重書・大規模デジタル化・歴史的音源等</a:t>
            </a:r>
            <a:r>
              <a:rPr lang="en-US" altLang="ja-JP" sz="900" dirty="0">
                <a:latin typeface="HG丸ｺﾞｼｯｸM-PRO" pitchFamily="50" charset="-128"/>
                <a:ea typeface="HG丸ｺﾞｼｯｸM-PRO" pitchFamily="50" charset="-128"/>
              </a:rPr>
              <a:t>)</a:t>
            </a:r>
          </a:p>
        </p:txBody>
      </p:sp>
      <p:sp>
        <p:nvSpPr>
          <p:cNvPr id="35" name="フローチャート: 処理 34"/>
          <p:cNvSpPr/>
          <p:nvPr/>
        </p:nvSpPr>
        <p:spPr>
          <a:xfrm>
            <a:off x="1666847" y="6286520"/>
            <a:ext cx="100016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横断検索先</a:t>
            </a:r>
          </a:p>
        </p:txBody>
      </p:sp>
      <p:sp>
        <p:nvSpPr>
          <p:cNvPr id="36" name="フローチャート: 処理 35"/>
          <p:cNvSpPr/>
          <p:nvPr/>
        </p:nvSpPr>
        <p:spPr>
          <a:xfrm>
            <a:off x="2809852" y="6286520"/>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ハーベスト先</a:t>
            </a:r>
          </a:p>
        </p:txBody>
      </p:sp>
      <p:sp>
        <p:nvSpPr>
          <p:cNvPr id="42" name="フローチャート : 端子 41"/>
          <p:cNvSpPr/>
          <p:nvPr/>
        </p:nvSpPr>
        <p:spPr>
          <a:xfrm>
            <a:off x="3738546"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43" name="フローチャート : 端子 42"/>
          <p:cNvSpPr/>
          <p:nvPr/>
        </p:nvSpPr>
        <p:spPr>
          <a:xfrm>
            <a:off x="3667108" y="564357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60" name="フローチャート: 処理 59"/>
          <p:cNvSpPr/>
          <p:nvPr/>
        </p:nvSpPr>
        <p:spPr>
          <a:xfrm>
            <a:off x="9239272" y="714356"/>
            <a:ext cx="1071570" cy="214314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外部実証実験サイト（組織化及び検索ナビゲーション）</a:t>
            </a:r>
          </a:p>
        </p:txBody>
      </p:sp>
      <p:sp>
        <p:nvSpPr>
          <p:cNvPr id="61" name="フローチャート : 端子 60"/>
          <p:cNvSpPr/>
          <p:nvPr/>
        </p:nvSpPr>
        <p:spPr>
          <a:xfrm>
            <a:off x="9453589" y="2357430"/>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研究機関</a:t>
            </a:r>
            <a:endParaRPr lang="en-US" altLang="ja-JP" sz="800" dirty="0">
              <a:latin typeface="HG丸ｺﾞｼｯｸM-PRO" pitchFamily="50" charset="-128"/>
              <a:ea typeface="HG丸ｺﾞｼｯｸM-PRO" pitchFamily="50" charset="-128"/>
            </a:endParaRPr>
          </a:p>
        </p:txBody>
      </p:sp>
      <p:sp>
        <p:nvSpPr>
          <p:cNvPr id="63" name="フローチャート : 端子 62"/>
          <p:cNvSpPr/>
          <p:nvPr/>
        </p:nvSpPr>
        <p:spPr>
          <a:xfrm>
            <a:off x="7953388" y="250030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69" name="曲線コネクタ 68"/>
          <p:cNvCxnSpPr>
            <a:stCxn id="114" idx="3"/>
            <a:endCxn id="113" idx="1"/>
          </p:cNvCxnSpPr>
          <p:nvPr/>
        </p:nvCxnSpPr>
        <p:spPr>
          <a:xfrm flipV="1">
            <a:off x="8953520" y="2143116"/>
            <a:ext cx="500066" cy="142876"/>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フローチャート : 端子 71"/>
          <p:cNvSpPr/>
          <p:nvPr/>
        </p:nvSpPr>
        <p:spPr>
          <a:xfrm>
            <a:off x="5381620"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87" name="曲線コネクタ 86"/>
          <p:cNvCxnSpPr>
            <a:stCxn id="166" idx="3"/>
            <a:endCxn id="17" idx="1"/>
          </p:cNvCxnSpPr>
          <p:nvPr/>
        </p:nvCxnSpPr>
        <p:spPr>
          <a:xfrm>
            <a:off x="8024826" y="4071949"/>
            <a:ext cx="214314" cy="107157"/>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曲線コネクタ 133"/>
          <p:cNvCxnSpPr>
            <a:stCxn id="12" idx="2"/>
            <a:endCxn id="29" idx="0"/>
          </p:cNvCxnSpPr>
          <p:nvPr/>
        </p:nvCxnSpPr>
        <p:spPr>
          <a:xfrm rot="16200000" flipH="1">
            <a:off x="7685495" y="4697031"/>
            <a:ext cx="500066" cy="2678925"/>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曲線コネクタ 136"/>
          <p:cNvCxnSpPr>
            <a:stCxn id="12" idx="2"/>
            <a:endCxn id="33" idx="0"/>
          </p:cNvCxnSpPr>
          <p:nvPr/>
        </p:nvCxnSpPr>
        <p:spPr>
          <a:xfrm rot="16200000" flipH="1">
            <a:off x="7024694" y="5357829"/>
            <a:ext cx="428628" cy="1285884"/>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フローチャート : 端子 142"/>
          <p:cNvSpPr/>
          <p:nvPr/>
        </p:nvSpPr>
        <p:spPr>
          <a:xfrm>
            <a:off x="3095604"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SRU/SOAP</a:t>
            </a:r>
          </a:p>
        </p:txBody>
      </p:sp>
      <p:cxnSp>
        <p:nvCxnSpPr>
          <p:cNvPr id="153" name="曲線コネクタ 152"/>
          <p:cNvCxnSpPr/>
          <p:nvPr/>
        </p:nvCxnSpPr>
        <p:spPr>
          <a:xfrm rot="10800000">
            <a:off x="6238876" y="4714884"/>
            <a:ext cx="357190" cy="21431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曲線コネクタ 155"/>
          <p:cNvCxnSpPr>
            <a:stCxn id="72" idx="0"/>
            <a:endCxn id="18" idx="2"/>
          </p:cNvCxnSpPr>
          <p:nvPr/>
        </p:nvCxnSpPr>
        <p:spPr>
          <a:xfrm rot="16200000" flipV="1">
            <a:off x="5613794" y="4304119"/>
            <a:ext cx="214314" cy="321471"/>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フローチャート : 端子 164"/>
          <p:cNvSpPr/>
          <p:nvPr/>
        </p:nvSpPr>
        <p:spPr>
          <a:xfrm>
            <a:off x="5238744" y="2214554"/>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199" name="曲線コネクタ 198"/>
          <p:cNvCxnSpPr>
            <a:stCxn id="41" idx="0"/>
            <a:endCxn id="14" idx="2"/>
          </p:cNvCxnSpPr>
          <p:nvPr/>
        </p:nvCxnSpPr>
        <p:spPr>
          <a:xfrm rot="16200000" flipV="1">
            <a:off x="6578207" y="5268532"/>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フローチャート : 端子 221"/>
          <p:cNvSpPr/>
          <p:nvPr/>
        </p:nvSpPr>
        <p:spPr>
          <a:xfrm>
            <a:off x="459580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典拠情報提供</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235" name="曲線コネクタ 234"/>
          <p:cNvCxnSpPr>
            <a:stCxn id="18" idx="3"/>
            <a:endCxn id="191" idx="1"/>
          </p:cNvCxnSpPr>
          <p:nvPr/>
        </p:nvCxnSpPr>
        <p:spPr>
          <a:xfrm>
            <a:off x="6024562" y="4036230"/>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a:off x="8096264" y="6000768"/>
            <a:ext cx="1500198" cy="215444"/>
          </a:xfrm>
          <a:prstGeom prst="rect">
            <a:avLst/>
          </a:prstGeom>
          <a:noFill/>
        </p:spPr>
        <p:txBody>
          <a:bodyPr wrap="square" rtlCol="0">
            <a:spAutoFit/>
          </a:bodyPr>
          <a:lstStyle/>
          <a:p>
            <a:r>
              <a:rPr lang="ja-JP" altLang="en-US" sz="800" dirty="0"/>
              <a:t>統合書誌</a:t>
            </a:r>
            <a:r>
              <a:rPr lang="en-US" altLang="ja-JP" sz="800" dirty="0"/>
              <a:t>XML</a:t>
            </a:r>
            <a:r>
              <a:rPr lang="ja-JP" altLang="en-US" sz="800" dirty="0"/>
              <a:t>ファイル転送</a:t>
            </a:r>
          </a:p>
        </p:txBody>
      </p:sp>
      <p:sp>
        <p:nvSpPr>
          <p:cNvPr id="268" name="フローチャート : 端子 267"/>
          <p:cNvSpPr/>
          <p:nvPr/>
        </p:nvSpPr>
        <p:spPr>
          <a:xfrm>
            <a:off x="4952992" y="5500702"/>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一次情報収集</a:t>
            </a:r>
            <a:r>
              <a:rPr lang="en-US" altLang="ja-JP" sz="800" dirty="0">
                <a:latin typeface="HG丸ｺﾞｼｯｸM-PRO" pitchFamily="50" charset="-128"/>
                <a:ea typeface="HG丸ｺﾞｼｯｸM-PRO" pitchFamily="50" charset="-128"/>
              </a:rPr>
              <a:t>API</a:t>
            </a:r>
          </a:p>
        </p:txBody>
      </p:sp>
      <p:cxnSp>
        <p:nvCxnSpPr>
          <p:cNvPr id="272" name="曲線コネクタ 271"/>
          <p:cNvCxnSpPr>
            <a:stCxn id="268" idx="2"/>
            <a:endCxn id="33" idx="0"/>
          </p:cNvCxnSpPr>
          <p:nvPr/>
        </p:nvCxnSpPr>
        <p:spPr>
          <a:xfrm rot="16200000" flipH="1">
            <a:off x="6417471" y="4750606"/>
            <a:ext cx="428628" cy="2500330"/>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0" name="フローチャート : 端子 279"/>
          <p:cNvSpPr/>
          <p:nvPr/>
        </p:nvSpPr>
        <p:spPr>
          <a:xfrm>
            <a:off x="5167306" y="228599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sp>
        <p:nvSpPr>
          <p:cNvPr id="281" name="フローチャート : 端子 280"/>
          <p:cNvSpPr/>
          <p:nvPr/>
        </p:nvSpPr>
        <p:spPr>
          <a:xfrm>
            <a:off x="5095868" y="2357430"/>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345" name="曲線コネクタ 344"/>
          <p:cNvCxnSpPr>
            <a:stCxn id="352" idx="1"/>
            <a:endCxn id="170" idx="3"/>
          </p:cNvCxnSpPr>
          <p:nvPr/>
        </p:nvCxnSpPr>
        <p:spPr>
          <a:xfrm rot="10800000">
            <a:off x="7810512" y="2643182"/>
            <a:ext cx="928694" cy="785818"/>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2" name="フローチャート : 端子 351"/>
          <p:cNvSpPr/>
          <p:nvPr/>
        </p:nvSpPr>
        <p:spPr>
          <a:xfrm>
            <a:off x="8739206" y="3214686"/>
            <a:ext cx="785818"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リンクターゲット</a:t>
            </a:r>
            <a:endParaRPr lang="en-US" altLang="ja-JP" sz="200" dirty="0">
              <a:latin typeface="HG丸ｺﾞｼｯｸM-PRO" pitchFamily="50" charset="-128"/>
              <a:ea typeface="HG丸ｺﾞｼｯｸM-PRO" pitchFamily="50" charset="-128"/>
            </a:endParaRPr>
          </a:p>
        </p:txBody>
      </p:sp>
      <p:sp>
        <p:nvSpPr>
          <p:cNvPr id="113" name="フローチャート : 端子 112"/>
          <p:cNvSpPr/>
          <p:nvPr/>
        </p:nvSpPr>
        <p:spPr>
          <a:xfrm>
            <a:off x="9453589" y="2000240"/>
            <a:ext cx="785818"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600" dirty="0">
                <a:latin typeface="HG丸ｺﾞｼｯｸM-PRO" pitchFamily="50" charset="-128"/>
                <a:ea typeface="HG丸ｺﾞｼｯｸM-PRO" pitchFamily="50" charset="-128"/>
              </a:rPr>
              <a:t>想・イマジン</a:t>
            </a:r>
            <a:endParaRPr lang="en-US" altLang="ja-JP" sz="600" dirty="0">
              <a:latin typeface="HG丸ｺﾞｼｯｸM-PRO" pitchFamily="50" charset="-128"/>
              <a:ea typeface="HG丸ｺﾞｼｯｸM-PRO" pitchFamily="50" charset="-128"/>
            </a:endParaRPr>
          </a:p>
          <a:p>
            <a:pPr algn="ctr"/>
            <a:r>
              <a:rPr lang="ja-JP" altLang="en-US" sz="600" dirty="0">
                <a:latin typeface="HG丸ｺﾞｼｯｸM-PRO" pitchFamily="50" charset="-128"/>
                <a:ea typeface="HG丸ｺﾞｼｯｸM-PRO" pitchFamily="50" charset="-128"/>
              </a:rPr>
              <a:t>連想検索</a:t>
            </a:r>
            <a:endParaRPr lang="en-US" altLang="ja-JP" sz="600" dirty="0">
              <a:latin typeface="HG丸ｺﾞｼｯｸM-PRO" pitchFamily="50" charset="-128"/>
              <a:ea typeface="HG丸ｺﾞｼｯｸM-PRO" pitchFamily="50" charset="-128"/>
            </a:endParaRPr>
          </a:p>
        </p:txBody>
      </p:sp>
      <p:sp>
        <p:nvSpPr>
          <p:cNvPr id="167" name="フローチャート : 端子 166"/>
          <p:cNvSpPr/>
          <p:nvPr/>
        </p:nvSpPr>
        <p:spPr>
          <a:xfrm>
            <a:off x="7167570" y="3857628"/>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166" name="フローチャート : 端子 165"/>
          <p:cNvSpPr/>
          <p:nvPr/>
        </p:nvSpPr>
        <p:spPr>
          <a:xfrm>
            <a:off x="7167570" y="3929066"/>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75" name="フローチャート : 端子 74"/>
          <p:cNvSpPr/>
          <p:nvPr/>
        </p:nvSpPr>
        <p:spPr>
          <a:xfrm>
            <a:off x="7024694" y="4000504"/>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226" name="フローチャート : 端子 225"/>
          <p:cNvSpPr/>
          <p:nvPr/>
        </p:nvSpPr>
        <p:spPr>
          <a:xfrm>
            <a:off x="4238612" y="78579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簡易検索窓</a:t>
            </a:r>
            <a:endParaRPr lang="en-US" altLang="ja-JP" sz="800" dirty="0">
              <a:latin typeface="HG丸ｺﾞｼｯｸM-PRO" pitchFamily="50" charset="-128"/>
              <a:ea typeface="HG丸ｺﾞｼｯｸM-PRO" pitchFamily="50" charset="-128"/>
            </a:endParaRPr>
          </a:p>
        </p:txBody>
      </p:sp>
      <p:sp>
        <p:nvSpPr>
          <p:cNvPr id="157" name="フローチャート: 処理 156"/>
          <p:cNvSpPr/>
          <p:nvPr/>
        </p:nvSpPr>
        <p:spPr>
          <a:xfrm>
            <a:off x="3309918" y="3500438"/>
            <a:ext cx="1643074" cy="7143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62" name="フローチャート : 磁気ディスク 161"/>
          <p:cNvSpPr/>
          <p:nvPr/>
        </p:nvSpPr>
        <p:spPr>
          <a:xfrm>
            <a:off x="4238612"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cxnSp>
        <p:nvCxnSpPr>
          <p:cNvPr id="171" name="曲線コネクタ 170"/>
          <p:cNvCxnSpPr>
            <a:stCxn id="157" idx="0"/>
            <a:endCxn id="116" idx="2"/>
          </p:cNvCxnSpPr>
          <p:nvPr/>
        </p:nvCxnSpPr>
        <p:spPr>
          <a:xfrm rot="16200000" flipV="1">
            <a:off x="3899282" y="3268271"/>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曲線コネクタ 220"/>
          <p:cNvCxnSpPr>
            <a:stCxn id="157" idx="3"/>
            <a:endCxn id="18" idx="1"/>
          </p:cNvCxnSpPr>
          <p:nvPr/>
        </p:nvCxnSpPr>
        <p:spPr>
          <a:xfrm>
            <a:off x="4952992" y="3857634"/>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曲線コネクタ 229"/>
          <p:cNvCxnSpPr>
            <a:stCxn id="116" idx="0"/>
            <a:endCxn id="10" idx="2"/>
          </p:cNvCxnSpPr>
          <p:nvPr/>
        </p:nvCxnSpPr>
        <p:spPr>
          <a:xfrm rot="16200000" flipV="1">
            <a:off x="3667108" y="2500309"/>
            <a:ext cx="142876" cy="571504"/>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フローチャート : 端子 109"/>
          <p:cNvSpPr/>
          <p:nvPr/>
        </p:nvSpPr>
        <p:spPr>
          <a:xfrm>
            <a:off x="6810380" y="214311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p:txBody>
      </p:sp>
      <p:sp>
        <p:nvSpPr>
          <p:cNvPr id="114" name="フローチャート : 端子 113"/>
          <p:cNvSpPr/>
          <p:nvPr/>
        </p:nvSpPr>
        <p:spPr>
          <a:xfrm>
            <a:off x="7953388" y="214311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cxnSp>
        <p:nvCxnSpPr>
          <p:cNvPr id="121" name="曲線コネクタ 120"/>
          <p:cNvCxnSpPr>
            <a:stCxn id="63" idx="3"/>
            <a:endCxn id="61" idx="1"/>
          </p:cNvCxnSpPr>
          <p:nvPr/>
        </p:nvCxnSpPr>
        <p:spPr>
          <a:xfrm flipV="1">
            <a:off x="8953520" y="2536032"/>
            <a:ext cx="500066" cy="107157"/>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曲線コネクタ 123"/>
          <p:cNvCxnSpPr>
            <a:stCxn id="110" idx="3"/>
            <a:endCxn id="114" idx="1"/>
          </p:cNvCxnSpPr>
          <p:nvPr/>
        </p:nvCxnSpPr>
        <p:spPr>
          <a:xfrm>
            <a:off x="7810512" y="2285992"/>
            <a:ext cx="142876" cy="1588"/>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8" name="フローチャート : 磁気ディスク 177"/>
          <p:cNvSpPr/>
          <p:nvPr/>
        </p:nvSpPr>
        <p:spPr>
          <a:xfrm>
            <a:off x="3452797"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本文</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sp>
        <p:nvSpPr>
          <p:cNvPr id="188" name="フローチャート : 磁気ディスク 187"/>
          <p:cNvSpPr/>
          <p:nvPr/>
        </p:nvSpPr>
        <p:spPr>
          <a:xfrm>
            <a:off x="6453190" y="378619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著作・表現・体現</a:t>
            </a:r>
          </a:p>
        </p:txBody>
      </p:sp>
      <p:sp>
        <p:nvSpPr>
          <p:cNvPr id="189" name="フローチャート : 磁気ディスク 188"/>
          <p:cNvSpPr/>
          <p:nvPr/>
        </p:nvSpPr>
        <p:spPr>
          <a:xfrm>
            <a:off x="6453190" y="414338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所蔵場所情報</a:t>
            </a:r>
          </a:p>
        </p:txBody>
      </p:sp>
      <p:sp>
        <p:nvSpPr>
          <p:cNvPr id="201" name="フローチャート : 磁気ディスク 200"/>
          <p:cNvSpPr/>
          <p:nvPr/>
        </p:nvSpPr>
        <p:spPr>
          <a:xfrm>
            <a:off x="5881686" y="3214686"/>
            <a:ext cx="500066" cy="357190"/>
          </a:xfrm>
          <a:prstGeom prst="flowChartMagneticDisk">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著者名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29" name="フローチャート: 処理 228"/>
          <p:cNvSpPr/>
          <p:nvPr/>
        </p:nvSpPr>
        <p:spPr>
          <a:xfrm>
            <a:off x="6310317" y="6286520"/>
            <a:ext cx="928694" cy="35719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当館</a:t>
            </a:r>
            <a:r>
              <a:rPr lang="en-US" altLang="ja-JP" sz="900" dirty="0">
                <a:latin typeface="HG丸ｺﾞｼｯｸM-PRO" pitchFamily="50" charset="-128"/>
                <a:ea typeface="HG丸ｺﾞｼｯｸM-PRO" pitchFamily="50" charset="-128"/>
              </a:rPr>
              <a:t>HP</a:t>
            </a:r>
          </a:p>
          <a:p>
            <a:pPr algn="ctr"/>
            <a:r>
              <a:rPr lang="ja-JP" altLang="en-US" sz="900" dirty="0">
                <a:latin typeface="HG丸ｺﾞｼｯｸM-PRO" pitchFamily="50" charset="-128"/>
                <a:ea typeface="HG丸ｺﾞｼｯｸM-PRO" pitchFamily="50" charset="-128"/>
              </a:rPr>
              <a:t>（当館刊行物等）</a:t>
            </a:r>
            <a:endParaRPr lang="en-US" altLang="ja-JP" sz="900" dirty="0">
              <a:latin typeface="HG丸ｺﾞｼｯｸM-PRO" pitchFamily="50" charset="-128"/>
              <a:ea typeface="HG丸ｺﾞｼｯｸM-PRO" pitchFamily="50" charset="-128"/>
            </a:endParaRPr>
          </a:p>
        </p:txBody>
      </p:sp>
      <p:cxnSp>
        <p:nvCxnSpPr>
          <p:cNvPr id="232" name="曲線コネクタ 231"/>
          <p:cNvCxnSpPr>
            <a:stCxn id="229" idx="0"/>
            <a:endCxn id="268" idx="2"/>
          </p:cNvCxnSpPr>
          <p:nvPr/>
        </p:nvCxnSpPr>
        <p:spPr>
          <a:xfrm rot="16200000" flipV="1">
            <a:off x="5828108" y="5339970"/>
            <a:ext cx="500066" cy="1393041"/>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7" name="曲線コネクタ 236"/>
          <p:cNvCxnSpPr>
            <a:stCxn id="143" idx="0"/>
            <a:endCxn id="10" idx="2"/>
          </p:cNvCxnSpPr>
          <p:nvPr/>
        </p:nvCxnSpPr>
        <p:spPr>
          <a:xfrm rot="16200000" flipV="1">
            <a:off x="2595538" y="3571876"/>
            <a:ext cx="1857388" cy="142876"/>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フローチャート : 端子 260"/>
          <p:cNvSpPr/>
          <p:nvPr/>
        </p:nvSpPr>
        <p:spPr>
          <a:xfrm>
            <a:off x="8239140" y="4429132"/>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FRBR</a:t>
            </a:r>
            <a:r>
              <a:rPr lang="ja-JP" altLang="en-US" sz="800" dirty="0">
                <a:latin typeface="HG丸ｺﾞｼｯｸM-PRO" pitchFamily="50" charset="-128"/>
                <a:ea typeface="HG丸ｺﾞｼｯｸM-PRO" pitchFamily="50" charset="-128"/>
              </a:rPr>
              <a:t>的</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管理機能</a:t>
            </a:r>
            <a:endParaRPr lang="en-US" altLang="ja-JP" sz="800" dirty="0">
              <a:latin typeface="HG丸ｺﾞｼｯｸM-PRO" pitchFamily="50" charset="-128"/>
              <a:ea typeface="HG丸ｺﾞｼｯｸM-PRO" pitchFamily="50" charset="-128"/>
            </a:endParaRPr>
          </a:p>
        </p:txBody>
      </p:sp>
      <p:sp>
        <p:nvSpPr>
          <p:cNvPr id="262" name="フローチャート : 端子 261"/>
          <p:cNvSpPr/>
          <p:nvPr/>
        </p:nvSpPr>
        <p:spPr>
          <a:xfrm>
            <a:off x="9453589" y="4000504"/>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書誌同定</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実証実験</a:t>
            </a:r>
            <a:endParaRPr lang="en-US" altLang="ja-JP" sz="800" dirty="0">
              <a:latin typeface="HG丸ｺﾞｼｯｸM-PRO" pitchFamily="50" charset="-128"/>
              <a:ea typeface="HG丸ｺﾞｼｯｸM-PRO" pitchFamily="50" charset="-128"/>
            </a:endParaRPr>
          </a:p>
        </p:txBody>
      </p:sp>
      <p:sp>
        <p:nvSpPr>
          <p:cNvPr id="270" name="フローチャート : 端子 269"/>
          <p:cNvSpPr/>
          <p:nvPr/>
        </p:nvSpPr>
        <p:spPr>
          <a:xfrm>
            <a:off x="5381620" y="642918"/>
            <a:ext cx="1500198" cy="285752"/>
          </a:xfrm>
          <a:prstGeom prst="flowChartTerminator">
            <a:avLst/>
          </a:prstGeom>
          <a:gradFill flip="none" rotWithShape="1">
            <a:gsLst>
              <a:gs pos="0">
                <a:schemeClr val="accent4">
                  <a:tint val="35000"/>
                  <a:satMod val="260000"/>
                </a:schemeClr>
              </a:gs>
              <a:gs pos="30000">
                <a:schemeClr val="accent4">
                  <a:tint val="38000"/>
                  <a:satMod val="260000"/>
                </a:schemeClr>
              </a:gs>
              <a:gs pos="75000">
                <a:schemeClr val="accent4">
                  <a:tint val="55000"/>
                  <a:satMod val="255000"/>
                </a:schemeClr>
              </a:gs>
              <a:gs pos="100000">
                <a:schemeClr val="accent4">
                  <a:tint val="70000"/>
                  <a:satMod val="255000"/>
                </a:schemeClr>
              </a:gs>
            </a:gsLst>
            <a:lin ang="2700000" scaled="1"/>
            <a:tileRect/>
          </a:gra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情報探索ページ</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ページデザイン</a:t>
            </a:r>
            <a:endParaRPr lang="en-US" altLang="ja-JP" sz="800" dirty="0">
              <a:latin typeface="HG丸ｺﾞｼｯｸM-PRO" pitchFamily="50" charset="-128"/>
              <a:ea typeface="HG丸ｺﾞｼｯｸM-PRO" pitchFamily="50" charset="-128"/>
            </a:endParaRPr>
          </a:p>
        </p:txBody>
      </p:sp>
      <p:sp>
        <p:nvSpPr>
          <p:cNvPr id="284" name="フローチャート : 端子 283"/>
          <p:cNvSpPr/>
          <p:nvPr/>
        </p:nvSpPr>
        <p:spPr>
          <a:xfrm>
            <a:off x="6953256" y="1285860"/>
            <a:ext cx="1000132"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典拠検索窓</a:t>
            </a:r>
            <a:endParaRPr lang="en-US" altLang="ja-JP" sz="800" dirty="0">
              <a:latin typeface="HG丸ｺﾞｼｯｸM-PRO" pitchFamily="50" charset="-128"/>
              <a:ea typeface="HG丸ｺﾞｼｯｸM-PRO" pitchFamily="50" charset="-128"/>
            </a:endParaRPr>
          </a:p>
        </p:txBody>
      </p:sp>
      <p:cxnSp>
        <p:nvCxnSpPr>
          <p:cNvPr id="288" name="曲線コネクタ 287"/>
          <p:cNvCxnSpPr>
            <a:stCxn id="10" idx="0"/>
            <a:endCxn id="39" idx="2"/>
          </p:cNvCxnSpPr>
          <p:nvPr/>
        </p:nvCxnSpPr>
        <p:spPr>
          <a:xfrm rot="5400000" flipH="1" flipV="1">
            <a:off x="4738678" y="857232"/>
            <a:ext cx="142876" cy="271464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2" name="フローチャート : 端子 291"/>
          <p:cNvSpPr/>
          <p:nvPr/>
        </p:nvSpPr>
        <p:spPr>
          <a:xfrm>
            <a:off x="5738810"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sp>
        <p:nvSpPr>
          <p:cNvPr id="295" name="フローチャート : 端子 294"/>
          <p:cNvSpPr/>
          <p:nvPr/>
        </p:nvSpPr>
        <p:spPr>
          <a:xfrm>
            <a:off x="288129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296" name="曲線コネクタ 295"/>
          <p:cNvCxnSpPr>
            <a:stCxn id="10" idx="0"/>
            <a:endCxn id="295" idx="2"/>
          </p:cNvCxnSpPr>
          <p:nvPr/>
        </p:nvCxnSpPr>
        <p:spPr>
          <a:xfrm rot="16200000" flipV="1">
            <a:off x="3309918" y="2143119"/>
            <a:ext cx="214314" cy="7143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曲線コネクタ 298"/>
          <p:cNvCxnSpPr>
            <a:stCxn id="295" idx="0"/>
            <a:endCxn id="173" idx="3"/>
          </p:cNvCxnSpPr>
          <p:nvPr/>
        </p:nvCxnSpPr>
        <p:spPr>
          <a:xfrm rot="16200000" flipV="1">
            <a:off x="2970588" y="1375161"/>
            <a:ext cx="142876" cy="678661"/>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6" name="フローチャート : 端子 305"/>
          <p:cNvSpPr/>
          <p:nvPr/>
        </p:nvSpPr>
        <p:spPr>
          <a:xfrm>
            <a:off x="1881158" y="857232"/>
            <a:ext cx="1000132" cy="285752"/>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典拠データ</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利用サイト</a:t>
            </a:r>
            <a:endParaRPr lang="en-US" altLang="ja-JP" sz="800" dirty="0">
              <a:latin typeface="HG丸ｺﾞｼｯｸM-PRO" pitchFamily="50" charset="-128"/>
              <a:ea typeface="HG丸ｺﾞｼｯｸM-PRO" pitchFamily="50" charset="-128"/>
            </a:endParaRPr>
          </a:p>
        </p:txBody>
      </p:sp>
      <p:sp>
        <p:nvSpPr>
          <p:cNvPr id="309" name="フローチャート : 端子 308"/>
          <p:cNvSpPr/>
          <p:nvPr/>
        </p:nvSpPr>
        <p:spPr>
          <a:xfrm>
            <a:off x="3952860" y="1785926"/>
            <a:ext cx="1000132" cy="357190"/>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77500" lnSpcReduction="20000"/>
          </a:bodyPr>
          <a:lstStyle/>
          <a:p>
            <a:pPr algn="ctr"/>
            <a:r>
              <a:rPr lang="ja-JP" altLang="en-US" sz="800" dirty="0">
                <a:latin typeface="HG丸ｺﾞｼｯｸM-PRO" pitchFamily="50" charset="-128"/>
                <a:ea typeface="HG丸ｺﾞｼｯｸM-PRO" pitchFamily="50" charset="-128"/>
              </a:rPr>
              <a:t>辞書検索</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316" name="曲線コネクタ 315"/>
          <p:cNvCxnSpPr>
            <a:stCxn id="309" idx="0"/>
            <a:endCxn id="306" idx="3"/>
          </p:cNvCxnSpPr>
          <p:nvPr/>
        </p:nvCxnSpPr>
        <p:spPr>
          <a:xfrm rot="16200000" flipV="1">
            <a:off x="3274199" y="607199"/>
            <a:ext cx="785818" cy="1571636"/>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フローチャート : 端子 329"/>
          <p:cNvSpPr/>
          <p:nvPr/>
        </p:nvSpPr>
        <p:spPr>
          <a:xfrm>
            <a:off x="3952860" y="2428868"/>
            <a:ext cx="1071570"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辞書検索サービス</a:t>
            </a:r>
            <a:endParaRPr lang="en-US" altLang="ja-JP" sz="800" dirty="0">
              <a:latin typeface="HG丸ｺﾞｼｯｸM-PRO" pitchFamily="50" charset="-128"/>
              <a:ea typeface="HG丸ｺﾞｼｯｸM-PRO" pitchFamily="50" charset="-128"/>
            </a:endParaRPr>
          </a:p>
        </p:txBody>
      </p:sp>
      <p:cxnSp>
        <p:nvCxnSpPr>
          <p:cNvPr id="335" name="曲線コネクタ 334"/>
          <p:cNvCxnSpPr>
            <a:stCxn id="330" idx="0"/>
            <a:endCxn id="309" idx="2"/>
          </p:cNvCxnSpPr>
          <p:nvPr/>
        </p:nvCxnSpPr>
        <p:spPr>
          <a:xfrm rot="16200000" flipV="1">
            <a:off x="4327910" y="2268136"/>
            <a:ext cx="285752" cy="35719"/>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8" name="曲線コネクタ 337"/>
          <p:cNvCxnSpPr>
            <a:stCxn id="222" idx="0"/>
            <a:endCxn id="330" idx="2"/>
          </p:cNvCxnSpPr>
          <p:nvPr/>
        </p:nvCxnSpPr>
        <p:spPr>
          <a:xfrm rot="16200000" flipV="1">
            <a:off x="4720819" y="2482453"/>
            <a:ext cx="142876" cy="607223"/>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1" name="曲線コネクタ 370"/>
          <p:cNvCxnSpPr>
            <a:stCxn id="538" idx="0"/>
            <a:endCxn id="178" idx="3"/>
          </p:cNvCxnSpPr>
          <p:nvPr/>
        </p:nvCxnSpPr>
        <p:spPr>
          <a:xfrm rot="16200000" flipV="1">
            <a:off x="4042158" y="3875492"/>
            <a:ext cx="428628" cy="96441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6" name="曲線コネクタ 375"/>
          <p:cNvCxnSpPr>
            <a:stCxn id="421" idx="0"/>
            <a:endCxn id="538" idx="2"/>
          </p:cNvCxnSpPr>
          <p:nvPr/>
        </p:nvCxnSpPr>
        <p:spPr>
          <a:xfrm rot="16200000" flipV="1">
            <a:off x="4827976" y="4697031"/>
            <a:ext cx="214314" cy="392909"/>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9" name="曲線コネクタ 378"/>
          <p:cNvCxnSpPr>
            <a:stCxn id="33" idx="0"/>
            <a:endCxn id="268" idx="2"/>
          </p:cNvCxnSpPr>
          <p:nvPr/>
        </p:nvCxnSpPr>
        <p:spPr>
          <a:xfrm rot="16200000" flipV="1">
            <a:off x="6417471" y="4750606"/>
            <a:ext cx="428628" cy="2500330"/>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曲線コネクタ 415"/>
          <p:cNvCxnSpPr>
            <a:stCxn id="4" idx="0"/>
            <a:endCxn id="143" idx="2"/>
          </p:cNvCxnSpPr>
          <p:nvPr/>
        </p:nvCxnSpPr>
        <p:spPr>
          <a:xfrm rot="16200000" flipV="1">
            <a:off x="3559951" y="4822044"/>
            <a:ext cx="142876" cy="71438"/>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1" name="フローチャート : 端子 420"/>
          <p:cNvSpPr/>
          <p:nvPr/>
        </p:nvSpPr>
        <p:spPr>
          <a:xfrm>
            <a:off x="4452926" y="5000636"/>
            <a:ext cx="1357322" cy="285752"/>
          </a:xfrm>
          <a:prstGeom prst="flowChartTerminator">
            <a:avLst/>
          </a:prstGeom>
          <a:solidFill>
            <a:schemeClr val="bg1"/>
          </a:soli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本文（一次情報）</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収集機能</a:t>
            </a:r>
            <a:endParaRPr lang="en-US" altLang="ja-JP" sz="800" dirty="0">
              <a:latin typeface="HG丸ｺﾞｼｯｸM-PRO" pitchFamily="50" charset="-128"/>
              <a:ea typeface="HG丸ｺﾞｼｯｸM-PRO" pitchFamily="50" charset="-128"/>
            </a:endParaRPr>
          </a:p>
        </p:txBody>
      </p:sp>
      <p:cxnSp>
        <p:nvCxnSpPr>
          <p:cNvPr id="423" name="曲線コネクタ 422"/>
          <p:cNvCxnSpPr>
            <a:stCxn id="268" idx="0"/>
            <a:endCxn id="421" idx="2"/>
          </p:cNvCxnSpPr>
          <p:nvPr/>
        </p:nvCxnSpPr>
        <p:spPr>
          <a:xfrm rot="16200000" flipV="1">
            <a:off x="5149447" y="5268535"/>
            <a:ext cx="214314" cy="25003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3" name="曲線コネクタ 432"/>
          <p:cNvCxnSpPr>
            <a:stCxn id="13" idx="0"/>
            <a:endCxn id="4" idx="2"/>
          </p:cNvCxnSpPr>
          <p:nvPr/>
        </p:nvCxnSpPr>
        <p:spPr>
          <a:xfrm rot="16200000" flipV="1">
            <a:off x="3917141" y="5107796"/>
            <a:ext cx="142876" cy="642942"/>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9" name="曲線コネクタ 438"/>
          <p:cNvCxnSpPr>
            <a:stCxn id="12" idx="2"/>
            <a:endCxn id="30" idx="0"/>
          </p:cNvCxnSpPr>
          <p:nvPr/>
        </p:nvCxnSpPr>
        <p:spPr>
          <a:xfrm rot="5400000">
            <a:off x="5917405" y="5607859"/>
            <a:ext cx="500066" cy="857256"/>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2" name="曲線コネクタ 441"/>
          <p:cNvCxnSpPr>
            <a:stCxn id="31" idx="0"/>
            <a:endCxn id="43" idx="2"/>
          </p:cNvCxnSpPr>
          <p:nvPr/>
        </p:nvCxnSpPr>
        <p:spPr>
          <a:xfrm rot="16200000" flipV="1">
            <a:off x="4185034" y="5840039"/>
            <a:ext cx="428628" cy="464347"/>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曲線コネクタ 444"/>
          <p:cNvCxnSpPr>
            <a:stCxn id="12" idx="2"/>
            <a:endCxn id="36" idx="0"/>
          </p:cNvCxnSpPr>
          <p:nvPr/>
        </p:nvCxnSpPr>
        <p:spPr>
          <a:xfrm rot="5400000">
            <a:off x="4774397" y="4464854"/>
            <a:ext cx="500066" cy="3143272"/>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1" name="曲線コネクタ 450"/>
          <p:cNvCxnSpPr>
            <a:stCxn id="35" idx="0"/>
            <a:endCxn id="43" idx="2"/>
          </p:cNvCxnSpPr>
          <p:nvPr/>
        </p:nvCxnSpPr>
        <p:spPr>
          <a:xfrm rot="5400000" flipH="1" flipV="1">
            <a:off x="2952736" y="5072085"/>
            <a:ext cx="428628" cy="2000248"/>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7" name="曲線コネクタ 86"/>
          <p:cNvCxnSpPr>
            <a:stCxn id="166" idx="3"/>
            <a:endCxn id="261" idx="1"/>
          </p:cNvCxnSpPr>
          <p:nvPr/>
        </p:nvCxnSpPr>
        <p:spPr>
          <a:xfrm>
            <a:off x="8024826" y="4071947"/>
            <a:ext cx="214314" cy="535785"/>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2" name="フローチャート : 端子 491"/>
          <p:cNvSpPr/>
          <p:nvPr/>
        </p:nvSpPr>
        <p:spPr>
          <a:xfrm>
            <a:off x="4310050" y="114298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詳細検索窓</a:t>
            </a:r>
            <a:endParaRPr lang="en-US" altLang="ja-JP" sz="800" dirty="0">
              <a:latin typeface="HG丸ｺﾞｼｯｸM-PRO" pitchFamily="50" charset="-128"/>
              <a:ea typeface="HG丸ｺﾞｼｯｸM-PRO" pitchFamily="50" charset="-128"/>
            </a:endParaRPr>
          </a:p>
        </p:txBody>
      </p:sp>
      <p:sp>
        <p:nvSpPr>
          <p:cNvPr id="493" name="フローチャート : 端子 492"/>
          <p:cNvSpPr/>
          <p:nvPr/>
        </p:nvSpPr>
        <p:spPr>
          <a:xfrm>
            <a:off x="5953124" y="107154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ファセット表示</a:t>
            </a:r>
            <a:endParaRPr lang="en-US" altLang="ja-JP" sz="800" dirty="0">
              <a:latin typeface="HG丸ｺﾞｼｯｸM-PRO" pitchFamily="50" charset="-128"/>
              <a:ea typeface="HG丸ｺﾞｼｯｸM-PRO" pitchFamily="50" charset="-128"/>
            </a:endParaRPr>
          </a:p>
        </p:txBody>
      </p:sp>
      <p:sp>
        <p:nvSpPr>
          <p:cNvPr id="494" name="フローチャート : 端子 493"/>
          <p:cNvSpPr/>
          <p:nvPr/>
        </p:nvSpPr>
        <p:spPr>
          <a:xfrm>
            <a:off x="7024694" y="857232"/>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連想検索窓</a:t>
            </a:r>
            <a:endParaRPr lang="en-US" altLang="ja-JP" sz="800" dirty="0">
              <a:latin typeface="HG丸ｺﾞｼｯｸM-PRO" pitchFamily="50" charset="-128"/>
              <a:ea typeface="HG丸ｺﾞｼｯｸM-PRO" pitchFamily="50" charset="-128"/>
            </a:endParaRPr>
          </a:p>
        </p:txBody>
      </p:sp>
      <p:sp>
        <p:nvSpPr>
          <p:cNvPr id="518" name="フローチャート : 端子 517"/>
          <p:cNvSpPr/>
          <p:nvPr/>
        </p:nvSpPr>
        <p:spPr>
          <a:xfrm>
            <a:off x="2881290" y="714356"/>
            <a:ext cx="1000132" cy="285752"/>
          </a:xfrm>
          <a:prstGeom prst="flowChartTerminator">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他</a:t>
            </a: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cxnSp>
        <p:nvCxnSpPr>
          <p:cNvPr id="519" name="曲線コネクタ 315"/>
          <p:cNvCxnSpPr>
            <a:stCxn id="163" idx="1"/>
            <a:endCxn id="518" idx="3"/>
          </p:cNvCxnSpPr>
          <p:nvPr/>
        </p:nvCxnSpPr>
        <p:spPr>
          <a:xfrm rot="10800000">
            <a:off x="3881425" y="857235"/>
            <a:ext cx="285752" cy="250033"/>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2" name="テキスト ボックス 521"/>
          <p:cNvSpPr txBox="1"/>
          <p:nvPr/>
        </p:nvSpPr>
        <p:spPr>
          <a:xfrm>
            <a:off x="2952730" y="1500174"/>
            <a:ext cx="571504" cy="215444"/>
          </a:xfrm>
          <a:prstGeom prst="rect">
            <a:avLst/>
          </a:prstGeom>
          <a:noFill/>
        </p:spPr>
        <p:txBody>
          <a:bodyPr wrap="square" rtlCol="0">
            <a:spAutoFit/>
          </a:bodyPr>
          <a:lstStyle/>
          <a:p>
            <a:r>
              <a:rPr lang="ja-JP" altLang="en-US" sz="800" dirty="0"/>
              <a:t>体現形</a:t>
            </a:r>
          </a:p>
        </p:txBody>
      </p:sp>
      <p:sp>
        <p:nvSpPr>
          <p:cNvPr id="523" name="フローチャート : 端子 522"/>
          <p:cNvSpPr/>
          <p:nvPr/>
        </p:nvSpPr>
        <p:spPr>
          <a:xfrm>
            <a:off x="9453589" y="1214422"/>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当館サービス利用サイト</a:t>
            </a:r>
            <a:endParaRPr lang="en-US" altLang="ja-JP" sz="800" dirty="0">
              <a:latin typeface="HG丸ｺﾞｼｯｸM-PRO" pitchFamily="50" charset="-128"/>
              <a:ea typeface="HG丸ｺﾞｼｯｸM-PRO" pitchFamily="50" charset="-128"/>
            </a:endParaRPr>
          </a:p>
        </p:txBody>
      </p:sp>
      <p:cxnSp>
        <p:nvCxnSpPr>
          <p:cNvPr id="524" name="曲線コネクタ 523"/>
          <p:cNvCxnSpPr>
            <a:stCxn id="38" idx="3"/>
            <a:endCxn id="523" idx="1"/>
          </p:cNvCxnSpPr>
          <p:nvPr/>
        </p:nvCxnSpPr>
        <p:spPr>
          <a:xfrm flipV="1">
            <a:off x="8953520" y="1393024"/>
            <a:ext cx="500066" cy="53578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8" name="フローチャート : 端子 537"/>
          <p:cNvSpPr/>
          <p:nvPr/>
        </p:nvSpPr>
        <p:spPr>
          <a:xfrm>
            <a:off x="4167174" y="4572008"/>
            <a:ext cx="1143008"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549" name="曲線コネクタ 548"/>
          <p:cNvCxnSpPr>
            <a:stCxn id="39" idx="0"/>
            <a:endCxn id="523" idx="1"/>
          </p:cNvCxnSpPr>
          <p:nvPr/>
        </p:nvCxnSpPr>
        <p:spPr>
          <a:xfrm rot="5400000" flipH="1" flipV="1">
            <a:off x="7578343" y="-17883"/>
            <a:ext cx="464347" cy="3286148"/>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曲線コネクタ 548"/>
          <p:cNvCxnSpPr>
            <a:stCxn id="39" idx="0"/>
            <a:endCxn id="163" idx="2"/>
          </p:cNvCxnSpPr>
          <p:nvPr/>
        </p:nvCxnSpPr>
        <p:spPr>
          <a:xfrm rot="5400000" flipH="1" flipV="1">
            <a:off x="6078140" y="1732350"/>
            <a:ext cx="214314" cy="35719"/>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5024430" y="6072206"/>
            <a:ext cx="1643074" cy="215444"/>
          </a:xfrm>
          <a:prstGeom prst="rect">
            <a:avLst/>
          </a:prstGeom>
          <a:noFill/>
        </p:spPr>
        <p:txBody>
          <a:bodyPr wrap="square" rtlCol="0">
            <a:spAutoFit/>
          </a:bodyPr>
          <a:lstStyle/>
          <a:p>
            <a:r>
              <a:rPr lang="ja-JP" altLang="en-US" sz="800" dirty="0"/>
              <a:t>総目共通フォーマット転送</a:t>
            </a:r>
          </a:p>
        </p:txBody>
      </p:sp>
      <p:cxnSp>
        <p:nvCxnSpPr>
          <p:cNvPr id="158" name="曲線コネクタ 157"/>
          <p:cNvCxnSpPr>
            <a:stCxn id="161" idx="0"/>
            <a:endCxn id="175" idx="3"/>
          </p:cNvCxnSpPr>
          <p:nvPr/>
        </p:nvCxnSpPr>
        <p:spPr>
          <a:xfrm rot="16200000" flipV="1">
            <a:off x="2095480" y="1571623"/>
            <a:ext cx="142876" cy="285736"/>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フローチャート : 端子 160"/>
          <p:cNvSpPr/>
          <p:nvPr/>
        </p:nvSpPr>
        <p:spPr>
          <a:xfrm>
            <a:off x="180972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OpenSearch</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RSS</a:t>
            </a:r>
            <a:r>
              <a:rPr lang="ja-JP" altLang="en-US" sz="800" dirty="0">
                <a:latin typeface="HG丸ｺﾞｼｯｸM-PRO" pitchFamily="50" charset="-128"/>
                <a:ea typeface="HG丸ｺﾞｼｯｸM-PRO" pitchFamily="50" charset="-128"/>
              </a:rPr>
              <a:t>配信</a:t>
            </a:r>
            <a:endParaRPr lang="en-US" altLang="ja-JP" sz="800" dirty="0">
              <a:latin typeface="HG丸ｺﾞｼｯｸM-PRO" pitchFamily="50" charset="-128"/>
              <a:ea typeface="HG丸ｺﾞｼｯｸM-PRO" pitchFamily="50" charset="-128"/>
            </a:endParaRPr>
          </a:p>
        </p:txBody>
      </p:sp>
      <p:cxnSp>
        <p:nvCxnSpPr>
          <p:cNvPr id="169" name="曲線コネクタ 168"/>
          <p:cNvCxnSpPr>
            <a:stCxn id="10" idx="0"/>
            <a:endCxn id="161" idx="2"/>
          </p:cNvCxnSpPr>
          <p:nvPr/>
        </p:nvCxnSpPr>
        <p:spPr>
          <a:xfrm rot="16200000" flipV="1">
            <a:off x="2774133" y="1607334"/>
            <a:ext cx="214314" cy="114300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フローチャート : 磁気ディスク 172"/>
          <p:cNvSpPr/>
          <p:nvPr/>
        </p:nvSpPr>
        <p:spPr>
          <a:xfrm>
            <a:off x="2381224" y="1214422"/>
            <a:ext cx="642942" cy="42862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全国書誌</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プラス</a:t>
            </a:r>
            <a:endParaRPr lang="en-US" altLang="ja-JP" sz="700" dirty="0">
              <a:latin typeface="HG丸ｺﾞｼｯｸM-PRO" pitchFamily="50" charset="-128"/>
              <a:ea typeface="HG丸ｺﾞｼｯｸM-PRO" pitchFamily="50" charset="-128"/>
            </a:endParaRPr>
          </a:p>
        </p:txBody>
      </p:sp>
      <p:sp>
        <p:nvSpPr>
          <p:cNvPr id="175" name="フローチャート : 磁気ディスク 174"/>
          <p:cNvSpPr/>
          <p:nvPr/>
        </p:nvSpPr>
        <p:spPr>
          <a:xfrm>
            <a:off x="1809720" y="1357298"/>
            <a:ext cx="428660" cy="285752"/>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新着</a:t>
            </a:r>
            <a:r>
              <a:rPr lang="en-US" altLang="ja-JP" sz="700" dirty="0">
                <a:latin typeface="HG丸ｺﾞｼｯｸM-PRO" pitchFamily="50" charset="-128"/>
                <a:ea typeface="HG丸ｺﾞｼｯｸM-PRO" pitchFamily="50" charset="-128"/>
              </a:rPr>
              <a:t>RSS</a:t>
            </a:r>
          </a:p>
        </p:txBody>
      </p:sp>
      <p:sp>
        <p:nvSpPr>
          <p:cNvPr id="138" name="フローチャート: 処理 137"/>
          <p:cNvSpPr/>
          <p:nvPr/>
        </p:nvSpPr>
        <p:spPr>
          <a:xfrm>
            <a:off x="1666847" y="3286124"/>
            <a:ext cx="1143008" cy="1928826"/>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7030A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コンテンツ配信および閲覧提供サービス</a:t>
            </a:r>
          </a:p>
        </p:txBody>
      </p:sp>
      <p:sp>
        <p:nvSpPr>
          <p:cNvPr id="139" name="フローチャート : 端子 138"/>
          <p:cNvSpPr/>
          <p:nvPr/>
        </p:nvSpPr>
        <p:spPr>
          <a:xfrm>
            <a:off x="1738285" y="371475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画像閲覧</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機能</a:t>
            </a:r>
            <a:endParaRPr lang="en-US" altLang="ja-JP" sz="800" dirty="0">
              <a:latin typeface="HG丸ｺﾞｼｯｸM-PRO" pitchFamily="50" charset="-128"/>
              <a:ea typeface="HG丸ｺﾞｼｯｸM-PRO" pitchFamily="50" charset="-128"/>
            </a:endParaRPr>
          </a:p>
        </p:txBody>
      </p:sp>
      <p:sp>
        <p:nvSpPr>
          <p:cNvPr id="140" name="フローチャート : 端子 139"/>
          <p:cNvSpPr/>
          <p:nvPr/>
        </p:nvSpPr>
        <p:spPr>
          <a:xfrm>
            <a:off x="1666844" y="442913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PC,</a:t>
            </a:r>
            <a:r>
              <a:rPr lang="ja-JP" altLang="en-US" sz="800" dirty="0">
                <a:latin typeface="HG丸ｺﾞｼｯｸM-PRO" pitchFamily="50" charset="-128"/>
                <a:ea typeface="HG丸ｺﾞｼｯｸM-PRO" pitchFamily="50" charset="-128"/>
              </a:rPr>
              <a:t>携帯端末等の特性を生かした閲覧機能</a:t>
            </a:r>
            <a:endParaRPr lang="en-US" altLang="ja-JP" sz="800" dirty="0">
              <a:latin typeface="HG丸ｺﾞｼｯｸM-PRO" pitchFamily="50" charset="-128"/>
              <a:ea typeface="HG丸ｺﾞｼｯｸM-PRO" pitchFamily="50" charset="-128"/>
            </a:endParaRPr>
          </a:p>
        </p:txBody>
      </p:sp>
      <p:sp>
        <p:nvSpPr>
          <p:cNvPr id="150" name="フローチャート : 端子 149"/>
          <p:cNvSpPr/>
          <p:nvPr/>
        </p:nvSpPr>
        <p:spPr>
          <a:xfrm>
            <a:off x="9453589" y="157161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翻訳</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p:txBody>
      </p:sp>
      <p:cxnSp>
        <p:nvCxnSpPr>
          <p:cNvPr id="151" name="曲線コネクタ 150"/>
          <p:cNvCxnSpPr>
            <a:stCxn id="38" idx="3"/>
            <a:endCxn id="150" idx="1"/>
          </p:cNvCxnSpPr>
          <p:nvPr/>
        </p:nvCxnSpPr>
        <p:spPr>
          <a:xfrm flipV="1">
            <a:off x="8953520" y="1750210"/>
            <a:ext cx="500066" cy="17859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フローチャート : 端子 169"/>
          <p:cNvSpPr/>
          <p:nvPr/>
        </p:nvSpPr>
        <p:spPr>
          <a:xfrm>
            <a:off x="6810380" y="250030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sp>
        <p:nvSpPr>
          <p:cNvPr id="187" name="フローチャート : 端子 186"/>
          <p:cNvSpPr/>
          <p:nvPr/>
        </p:nvSpPr>
        <p:spPr>
          <a:xfrm>
            <a:off x="4952992" y="1428736"/>
            <a:ext cx="1000132" cy="214314"/>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ユーザ認証機能</a:t>
            </a:r>
            <a:endParaRPr lang="en-US" altLang="ja-JP" sz="800" dirty="0">
              <a:latin typeface="HG丸ｺﾞｼｯｸM-PRO" pitchFamily="50" charset="-128"/>
              <a:ea typeface="HG丸ｺﾞｼｯｸM-PRO" pitchFamily="50" charset="-128"/>
            </a:endParaRPr>
          </a:p>
        </p:txBody>
      </p:sp>
      <p:sp>
        <p:nvSpPr>
          <p:cNvPr id="145" name="AutoShape 12"/>
          <p:cNvSpPr>
            <a:spLocks noChangeArrowheads="1"/>
          </p:cNvSpPr>
          <p:nvPr/>
        </p:nvSpPr>
        <p:spPr bwMode="auto">
          <a:xfrm>
            <a:off x="9239272" y="142852"/>
            <a:ext cx="1071538" cy="357190"/>
          </a:xfrm>
          <a:prstGeom prst="wedgeRoundRectCallout">
            <a:avLst>
              <a:gd name="adj1" fmla="val -125939"/>
              <a:gd name="adj2" fmla="val 373460"/>
              <a:gd name="adj3" fmla="val 16667"/>
            </a:avLst>
          </a:prstGeom>
          <a:solidFill>
            <a:schemeClr val="bg1">
              <a:alpha val="70195"/>
            </a:schemeClr>
          </a:solidFill>
          <a:ln w="9525" algn="ctr">
            <a:solidFill>
              <a:srgbClr val="8E8E8E"/>
            </a:solidFill>
            <a:miter lim="800000"/>
            <a:headEnd/>
            <a:tailEnd/>
          </a:ln>
          <a:effectLst>
            <a:glow rad="228600">
              <a:schemeClr val="accent4">
                <a:satMod val="175000"/>
                <a:alpha val="40000"/>
              </a:schemeClr>
            </a:glow>
          </a:effectLst>
        </p:spPr>
        <p:txBody>
          <a:bodyPr/>
          <a:lstStyle/>
          <a:p>
            <a:r>
              <a:rPr lang="en-US" altLang="ja-JP" sz="1000" dirty="0">
                <a:solidFill>
                  <a:srgbClr val="663300"/>
                </a:solidFill>
              </a:rPr>
              <a:t>API</a:t>
            </a:r>
            <a:r>
              <a:rPr lang="ja-JP" altLang="en-US" sz="1000" dirty="0">
                <a:solidFill>
                  <a:srgbClr val="663300"/>
                </a:solidFill>
              </a:rPr>
              <a:t>を公開</a:t>
            </a:r>
          </a:p>
        </p:txBody>
      </p:sp>
      <p:sp>
        <p:nvSpPr>
          <p:cNvPr id="146" name="フッター プレースホルダ 145"/>
          <p:cNvSpPr>
            <a:spLocks noGrp="1"/>
          </p:cNvSpPr>
          <p:nvPr>
            <p:ph type="ftr" sz="quarter" idx="11"/>
          </p:nvPr>
        </p:nvSpPr>
        <p:spPr/>
        <p:txBody>
          <a:bodyPr/>
          <a:lstStyle/>
          <a:p>
            <a:r>
              <a:rPr kumimoji="0" lang="en-US" smtClean="0"/>
              <a:t>National Diet Library (NDL)</a:t>
            </a:r>
            <a:endParaRPr kumimoji="0" lang="en-US"/>
          </a:p>
        </p:txBody>
      </p:sp>
      <p:sp>
        <p:nvSpPr>
          <p:cNvPr id="148" name="スライド番号プレースホルダ 147"/>
          <p:cNvSpPr>
            <a:spLocks noGrp="1"/>
          </p:cNvSpPr>
          <p:nvPr>
            <p:ph type="sldNum" sz="quarter" idx="12"/>
          </p:nvPr>
        </p:nvSpPr>
        <p:spPr/>
        <p:txBody>
          <a:bodyPr/>
          <a:lstStyle/>
          <a:p>
            <a:fld id="{042AED99-7FB4-404E-8A97-64753DCE42EC}" type="slidenum">
              <a:rPr kumimoji="0" lang="en-US" smtClean="0"/>
              <a:pPr/>
              <a:t>7</a:t>
            </a:fld>
            <a:endParaRPr kumimoji="0" lang="en-US"/>
          </a:p>
        </p:txBody>
      </p:sp>
      <p:sp>
        <p:nvSpPr>
          <p:cNvPr id="147" name="日付プレースホルダ 146"/>
          <p:cNvSpPr>
            <a:spLocks noGrp="1"/>
          </p:cNvSpPr>
          <p:nvPr>
            <p:ph type="dt" sz="half" idx="10"/>
          </p:nvPr>
        </p:nvSpPr>
        <p:spPr/>
        <p:txBody>
          <a:bodyPr/>
          <a:lstStyle/>
          <a:p>
            <a:r>
              <a:rPr lang="en-US" altLang="ja-JP" smtClean="0"/>
              <a:t>2010/12/11</a:t>
            </a:r>
            <a:endParaRPr lang="en-US"/>
          </a:p>
        </p:txBody>
      </p:sp>
    </p:spTree>
    <p:extLst>
      <p:ext uri="{BB962C8B-B14F-4D97-AF65-F5344CB8AC3E}">
        <p14:creationId xmlns:p14="http://schemas.microsoft.com/office/powerpoint/2010/main" val="225873266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381965" y="90805"/>
            <a:ext cx="11493659" cy="6553063"/>
          </a:xfrm>
          <a:prstGeom prst="rect">
            <a:avLst/>
          </a:prstGeom>
        </p:spPr>
      </p:pic>
    </p:spTree>
    <p:extLst>
      <p:ext uri="{BB962C8B-B14F-4D97-AF65-F5344CB8AC3E}">
        <p14:creationId xmlns:p14="http://schemas.microsoft.com/office/powerpoint/2010/main" val="524868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descr="image"/>
          <p:cNvPicPr/>
          <p:nvPr/>
        </p:nvPicPr>
        <p:blipFill>
          <a:blip r:embed="rId2">
            <a:extLst>
              <a:ext uri="{28A0092B-C50C-407E-A947-70E740481C1C}">
                <a14:useLocalDpi xmlns:a14="http://schemas.microsoft.com/office/drawing/2010/main"/>
              </a:ext>
            </a:extLst>
          </a:blip>
          <a:srcRect/>
          <a:stretch>
            <a:fillRect/>
          </a:stretch>
        </p:blipFill>
        <p:spPr bwMode="auto">
          <a:xfrm>
            <a:off x="277791" y="90805"/>
            <a:ext cx="11493661" cy="6518339"/>
          </a:xfrm>
          <a:prstGeom prst="rect">
            <a:avLst/>
          </a:prstGeom>
          <a:noFill/>
          <a:ln>
            <a:noFill/>
          </a:ln>
        </p:spPr>
      </p:pic>
    </p:spTree>
    <p:extLst>
      <p:ext uri="{BB962C8B-B14F-4D97-AF65-F5344CB8AC3E}">
        <p14:creationId xmlns:p14="http://schemas.microsoft.com/office/powerpoint/2010/main" val="197337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Picture 4" descr="Cover"/>
          <p:cNvPicPr/>
          <p:nvPr/>
        </p:nvPicPr>
        <p:blipFill>
          <a:blip r:embed="rId2">
            <a:extLst>
              <a:ext uri="{28A0092B-C50C-407E-A947-70E740481C1C}">
                <a14:useLocalDpi xmlns:a14="http://schemas.microsoft.com/office/drawing/2010/main"/>
              </a:ext>
            </a:extLst>
          </a:blip>
          <a:srcRect/>
          <a:stretch>
            <a:fillRect/>
          </a:stretch>
        </p:blipFill>
        <p:spPr bwMode="auto">
          <a:xfrm>
            <a:off x="162560" y="90805"/>
            <a:ext cx="11856720" cy="6610937"/>
          </a:xfrm>
          <a:prstGeom prst="rect">
            <a:avLst/>
          </a:prstGeom>
          <a:noFill/>
          <a:extLst/>
        </p:spPr>
      </p:pic>
    </p:spTree>
    <p:extLst>
      <p:ext uri="{BB962C8B-B14F-4D97-AF65-F5344CB8AC3E}">
        <p14:creationId xmlns:p14="http://schemas.microsoft.com/office/powerpoint/2010/main" val="1531259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ja-JP" altLang="en-US" dirty="0" smtClean="0">
                <a:latin typeface="HG丸ｺﾞｼｯｸM-PRO" pitchFamily="50" charset="-128"/>
                <a:ea typeface="HG丸ｺﾞｼｯｸM-PRO" pitchFamily="50" charset="-128"/>
              </a:rPr>
              <a:t>情報セキュリティ対策の概要</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73</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2807638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18372E98-1F6A-43ED-82D3-CCEB2210C443}" type="slidenum">
              <a:rPr lang="en-US" altLang="ja-JP"/>
              <a:pPr eaLnBrk="1" hangingPunct="1"/>
              <a:t>74</a:t>
            </a:fld>
            <a:endParaRPr lang="en-US" altLang="ja-JP"/>
          </a:p>
        </p:txBody>
      </p:sp>
      <p:sp>
        <p:nvSpPr>
          <p:cNvPr id="18435" name="Rectangle 2"/>
          <p:cNvSpPr>
            <a:spLocks noGrp="1" noChangeArrowheads="1"/>
          </p:cNvSpPr>
          <p:nvPr>
            <p:ph type="title"/>
          </p:nvPr>
        </p:nvSpPr>
        <p:spPr>
          <a:xfrm>
            <a:off x="2063751" y="333375"/>
            <a:ext cx="7127875" cy="920750"/>
          </a:xfrm>
        </p:spPr>
        <p:txBody>
          <a:bodyPr>
            <a:normAutofit fontScale="90000"/>
          </a:bodyPr>
          <a:lstStyle/>
          <a:p>
            <a:pPr eaLnBrk="1" hangingPunct="1"/>
            <a:r>
              <a:rPr lang="en-US" altLang="ja-JP" smtClean="0">
                <a:solidFill>
                  <a:schemeClr val="accent2"/>
                </a:solidFill>
                <a:latin typeface="ＭＳ Ｐゴシック" panose="020B0600070205080204" pitchFamily="50" charset="-128"/>
              </a:rPr>
              <a:t>1</a:t>
            </a:r>
            <a:r>
              <a:rPr lang="ja-JP" altLang="en-US" smtClean="0">
                <a:solidFill>
                  <a:schemeClr val="accent2"/>
                </a:solidFill>
                <a:latin typeface="ＭＳ Ｐゴシック" panose="020B0600070205080204" pitchFamily="50" charset="-128"/>
              </a:rPr>
              <a:t>） 情報セキュリティの基本概念</a:t>
            </a:r>
          </a:p>
        </p:txBody>
      </p:sp>
      <p:sp>
        <p:nvSpPr>
          <p:cNvPr id="18436" name="Text Box 5"/>
          <p:cNvSpPr txBox="1">
            <a:spLocks noChangeArrowheads="1"/>
          </p:cNvSpPr>
          <p:nvPr/>
        </p:nvSpPr>
        <p:spPr bwMode="auto">
          <a:xfrm>
            <a:off x="2279650" y="1557339"/>
            <a:ext cx="7551738" cy="962025"/>
          </a:xfrm>
          <a:prstGeom prst="rect">
            <a:avLst/>
          </a:prstGeom>
          <a:solidFill>
            <a:srgbClr val="E3FBBD"/>
          </a:solidFill>
          <a:ln w="15875">
            <a:solidFill>
              <a:schemeClr val="tx1"/>
            </a:solidFill>
            <a:miter lim="800000"/>
            <a:headEnd/>
            <a:tailEnd/>
          </a:ln>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sz="2800">
                <a:latin typeface="Times New Roman" panose="02020603050405020304" pitchFamily="18" charset="0"/>
              </a:rPr>
              <a:t>正当な権利をもつ個人や組織が、情報やシステムを意図通りに制御できること</a:t>
            </a:r>
          </a:p>
        </p:txBody>
      </p:sp>
      <p:sp>
        <p:nvSpPr>
          <p:cNvPr id="18437" name="Text Box 6"/>
          <p:cNvSpPr txBox="1">
            <a:spLocks noChangeArrowheads="1"/>
          </p:cNvSpPr>
          <p:nvPr/>
        </p:nvSpPr>
        <p:spPr bwMode="auto">
          <a:xfrm>
            <a:off x="2135189" y="3803650"/>
            <a:ext cx="8156575" cy="2478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en-US" altLang="ja-JP" sz="2400">
                <a:latin typeface="Times New Roman" panose="02020603050405020304" pitchFamily="18" charset="0"/>
              </a:rPr>
              <a:t>◆</a:t>
            </a:r>
            <a:r>
              <a:rPr lang="ja-JP" altLang="en-US" sz="2800">
                <a:solidFill>
                  <a:srgbClr val="008000"/>
                </a:solidFill>
                <a:latin typeface="Times New Roman" panose="02020603050405020304" pitchFamily="18" charset="0"/>
              </a:rPr>
              <a:t>機密性</a:t>
            </a:r>
            <a:r>
              <a:rPr lang="ja-JP" altLang="en-US" sz="2400">
                <a:latin typeface="Times New Roman" panose="02020603050405020304" pitchFamily="18" charset="0"/>
              </a:rPr>
              <a:t>：アクセスを認可された者だけが、情報にアクセス</a:t>
            </a:r>
          </a:p>
          <a:p>
            <a:pPr algn="l" eaLnBrk="1" hangingPunct="1"/>
            <a:r>
              <a:rPr lang="ja-JP" altLang="en-US" sz="2400">
                <a:latin typeface="Times New Roman" panose="02020603050405020304" pitchFamily="18" charset="0"/>
              </a:rPr>
              <a:t>　　　　　　　 できるようにすること</a:t>
            </a:r>
          </a:p>
          <a:p>
            <a:pPr algn="l" eaLnBrk="1" hangingPunct="1"/>
            <a:r>
              <a:rPr lang="ja-JP" altLang="en-US" sz="2400">
                <a:latin typeface="Times New Roman" panose="02020603050405020304" pitchFamily="18" charset="0"/>
              </a:rPr>
              <a:t>◆</a:t>
            </a:r>
            <a:r>
              <a:rPr lang="ja-JP" altLang="en-US" sz="2800">
                <a:solidFill>
                  <a:srgbClr val="008000"/>
                </a:solidFill>
                <a:latin typeface="Times New Roman" panose="02020603050405020304" pitchFamily="18" charset="0"/>
              </a:rPr>
              <a:t>完全性</a:t>
            </a:r>
            <a:r>
              <a:rPr lang="ja-JP" altLang="en-US" sz="2400">
                <a:latin typeface="Times New Roman" panose="02020603050405020304" pitchFamily="18" charset="0"/>
              </a:rPr>
              <a:t>：情報や情報の処理方法が正確で完全であるように</a:t>
            </a:r>
          </a:p>
          <a:p>
            <a:pPr algn="l" eaLnBrk="1" hangingPunct="1"/>
            <a:r>
              <a:rPr lang="ja-JP" altLang="en-US" sz="2400">
                <a:latin typeface="Times New Roman" panose="02020603050405020304" pitchFamily="18" charset="0"/>
              </a:rPr>
              <a:t>　　　　　　　  すること</a:t>
            </a:r>
          </a:p>
          <a:p>
            <a:pPr algn="l" eaLnBrk="1" hangingPunct="1"/>
            <a:r>
              <a:rPr lang="ja-JP" altLang="en-US" sz="2400">
                <a:latin typeface="Times New Roman" panose="02020603050405020304" pitchFamily="18" charset="0"/>
              </a:rPr>
              <a:t>◆</a:t>
            </a:r>
            <a:r>
              <a:rPr lang="ja-JP" altLang="en-US" sz="2800">
                <a:solidFill>
                  <a:srgbClr val="008000"/>
                </a:solidFill>
                <a:latin typeface="Times New Roman" panose="02020603050405020304" pitchFamily="18" charset="0"/>
              </a:rPr>
              <a:t>可用性</a:t>
            </a:r>
            <a:r>
              <a:rPr lang="ja-JP" altLang="en-US" sz="2400">
                <a:latin typeface="Times New Roman" panose="02020603050405020304" pitchFamily="18" charset="0"/>
              </a:rPr>
              <a:t>：許可された者が、必要な時に、情報や情報資産に</a:t>
            </a:r>
          </a:p>
          <a:p>
            <a:pPr algn="l" eaLnBrk="1" hangingPunct="1"/>
            <a:r>
              <a:rPr lang="ja-JP" altLang="en-US" sz="2400">
                <a:latin typeface="Times New Roman" panose="02020603050405020304" pitchFamily="18" charset="0"/>
              </a:rPr>
              <a:t>　　　　　　　  アクセスできることを確実にすること</a:t>
            </a:r>
          </a:p>
        </p:txBody>
      </p:sp>
      <p:sp>
        <p:nvSpPr>
          <p:cNvPr id="18438" name="Text Box 7"/>
          <p:cNvSpPr txBox="1">
            <a:spLocks noChangeArrowheads="1"/>
          </p:cNvSpPr>
          <p:nvPr/>
        </p:nvSpPr>
        <p:spPr bwMode="auto">
          <a:xfrm>
            <a:off x="2403475" y="57388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endParaRPr lang="ja-JP" altLang="ja-JP"/>
          </a:p>
        </p:txBody>
      </p:sp>
      <p:sp>
        <p:nvSpPr>
          <p:cNvPr id="18439" name="Text Box 8"/>
          <p:cNvSpPr txBox="1">
            <a:spLocks noChangeArrowheads="1"/>
          </p:cNvSpPr>
          <p:nvPr/>
        </p:nvSpPr>
        <p:spPr bwMode="auto">
          <a:xfrm>
            <a:off x="2351089" y="2703514"/>
            <a:ext cx="6562725" cy="473075"/>
          </a:xfrm>
          <a:prstGeom prst="rect">
            <a:avLst/>
          </a:prstGeom>
          <a:solidFill>
            <a:srgbClr val="FECAF4"/>
          </a:solidFill>
          <a:ln w="15875">
            <a:solidFill>
              <a:schemeClr val="tx1"/>
            </a:solidFill>
            <a:miter lim="800000"/>
            <a:headEnd/>
            <a:tailEnd/>
          </a:ln>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sz="2400"/>
              <a:t>情報の機密性、完全性及び可用性を維持すること</a:t>
            </a:r>
          </a:p>
        </p:txBody>
      </p:sp>
      <p:sp>
        <p:nvSpPr>
          <p:cNvPr id="18440" name="Text Box 9"/>
          <p:cNvSpPr txBox="1">
            <a:spLocks noChangeArrowheads="1"/>
          </p:cNvSpPr>
          <p:nvPr/>
        </p:nvSpPr>
        <p:spPr bwMode="auto">
          <a:xfrm>
            <a:off x="2763838" y="30749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endParaRPr lang="ja-JP" altLang="ja-JP"/>
          </a:p>
        </p:txBody>
      </p:sp>
      <p:sp>
        <p:nvSpPr>
          <p:cNvPr id="18441" name="Text Box 10"/>
          <p:cNvSpPr txBox="1">
            <a:spLocks noChangeArrowheads="1"/>
          </p:cNvSpPr>
          <p:nvPr/>
        </p:nvSpPr>
        <p:spPr bwMode="auto">
          <a:xfrm>
            <a:off x="2351089" y="3165475"/>
            <a:ext cx="7050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sz="1600"/>
              <a:t>（情報セキュリティマネジメントシステムの国際標準である</a:t>
            </a:r>
            <a:r>
              <a:rPr lang="en-US" altLang="ja-JP" sz="1600"/>
              <a:t>ISO/IEC27002</a:t>
            </a:r>
            <a:r>
              <a:rPr lang="ja-JP" altLang="en-US" sz="1600"/>
              <a:t>の定義）</a:t>
            </a:r>
          </a:p>
        </p:txBody>
      </p:sp>
      <p:sp>
        <p:nvSpPr>
          <p:cNvPr id="18442" name="Text Box 11"/>
          <p:cNvSpPr txBox="1">
            <a:spLocks noChangeArrowheads="1"/>
          </p:cNvSpPr>
          <p:nvPr/>
        </p:nvSpPr>
        <p:spPr bwMode="auto">
          <a:xfrm>
            <a:off x="1847850" y="115888"/>
            <a:ext cx="676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a:t>第</a:t>
            </a:r>
            <a:r>
              <a:rPr lang="en-US" altLang="ja-JP"/>
              <a:t>2</a:t>
            </a:r>
            <a:r>
              <a:rPr lang="ja-JP" altLang="en-US"/>
              <a:t>章 </a:t>
            </a:r>
            <a:r>
              <a:rPr lang="en-US" altLang="ja-JP"/>
              <a:t>&gt; 1. </a:t>
            </a:r>
            <a:r>
              <a:rPr lang="ja-JP" altLang="en-US"/>
              <a:t>情報セキュリティとは</a:t>
            </a:r>
          </a:p>
        </p:txBody>
      </p:sp>
    </p:spTree>
    <p:extLst>
      <p:ext uri="{BB962C8B-B14F-4D97-AF65-F5344CB8AC3E}">
        <p14:creationId xmlns:p14="http://schemas.microsoft.com/office/powerpoint/2010/main" val="26884851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スライド番号プレースホル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51FAF5E5-7CF3-4676-9C50-192CDEFD8C4E}" type="slidenum">
              <a:rPr lang="en-US" altLang="ja-JP"/>
              <a:pPr eaLnBrk="1" hangingPunct="1"/>
              <a:t>75</a:t>
            </a:fld>
            <a:endParaRPr lang="en-US" altLang="ja-JP"/>
          </a:p>
        </p:txBody>
      </p:sp>
      <p:pic>
        <p:nvPicPr>
          <p:cNvPr id="204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341438"/>
            <a:ext cx="6769100"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0484" name="Text Box 8"/>
          <p:cNvSpPr txBox="1">
            <a:spLocks noChangeArrowheads="1"/>
          </p:cNvSpPr>
          <p:nvPr/>
        </p:nvSpPr>
        <p:spPr bwMode="auto">
          <a:xfrm>
            <a:off x="5735639" y="3500438"/>
            <a:ext cx="4573587" cy="2881312"/>
          </a:xfrm>
          <a:prstGeom prst="rect">
            <a:avLst/>
          </a:prstGeom>
          <a:solidFill>
            <a:srgbClr val="CFF7F9"/>
          </a:solidFill>
          <a:ln w="19050">
            <a:solidFill>
              <a:schemeClr val="tx1"/>
            </a:solidFill>
            <a:miter lim="800000"/>
            <a:headEnd/>
            <a:tailEnd/>
          </a:ln>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en-US" altLang="ja-JP" sz="2400">
                <a:solidFill>
                  <a:schemeClr val="tx2"/>
                </a:solidFill>
                <a:latin typeface="Times New Roman" panose="02020603050405020304" pitchFamily="18" charset="0"/>
              </a:rPr>
              <a:t>◆ </a:t>
            </a:r>
            <a:r>
              <a:rPr lang="ja-JP" altLang="en-US" sz="2400">
                <a:latin typeface="Times New Roman" panose="02020603050405020304" pitchFamily="18" charset="0"/>
              </a:rPr>
              <a:t>情報</a:t>
            </a:r>
          </a:p>
          <a:p>
            <a:pPr algn="l" eaLnBrk="1" hangingPunct="1"/>
            <a:r>
              <a:rPr lang="ja-JP" altLang="en-US" sz="2200">
                <a:latin typeface="Times New Roman" panose="02020603050405020304" pitchFamily="18" charset="0"/>
              </a:rPr>
              <a:t>　　（紙、電子媒体、ネットワーク上）</a:t>
            </a:r>
            <a:endParaRPr lang="ja-JP" altLang="en-US" sz="2200">
              <a:solidFill>
                <a:schemeClr val="tx2"/>
              </a:solidFill>
              <a:latin typeface="Times New Roman" panose="02020603050405020304" pitchFamily="18" charset="0"/>
            </a:endParaRPr>
          </a:p>
          <a:p>
            <a:pPr algn="l" eaLnBrk="1" hangingPunct="1"/>
            <a:r>
              <a:rPr lang="ja-JP" altLang="en-US" sz="2200">
                <a:latin typeface="Times New Roman" panose="02020603050405020304" pitchFamily="18" charset="0"/>
              </a:rPr>
              <a:t>　　財務情報、人事情報、顧客情報、</a:t>
            </a:r>
          </a:p>
          <a:p>
            <a:pPr algn="l" eaLnBrk="1" hangingPunct="1"/>
            <a:r>
              <a:rPr lang="ja-JP" altLang="en-US" sz="2200">
                <a:latin typeface="Times New Roman" panose="02020603050405020304" pitchFamily="18" charset="0"/>
              </a:rPr>
              <a:t>　　戦略情報、技術情報 等</a:t>
            </a:r>
          </a:p>
          <a:p>
            <a:pPr algn="l" eaLnBrk="1" hangingPunct="1"/>
            <a:r>
              <a:rPr lang="ja-JP" altLang="en-US" sz="2400">
                <a:solidFill>
                  <a:schemeClr val="tx2"/>
                </a:solidFill>
                <a:latin typeface="Times New Roman" panose="02020603050405020304" pitchFamily="18" charset="0"/>
              </a:rPr>
              <a:t>◆ </a:t>
            </a:r>
            <a:r>
              <a:rPr lang="ja-JP" altLang="en-US" sz="2400">
                <a:latin typeface="Times New Roman" panose="02020603050405020304" pitchFamily="18" charset="0"/>
              </a:rPr>
              <a:t>情報システム</a:t>
            </a:r>
            <a:endParaRPr lang="ja-JP" altLang="en-US" sz="2400">
              <a:solidFill>
                <a:schemeClr val="tx2"/>
              </a:solidFill>
              <a:latin typeface="Times New Roman" panose="02020603050405020304" pitchFamily="18" charset="0"/>
            </a:endParaRPr>
          </a:p>
          <a:p>
            <a:pPr algn="l" eaLnBrk="1" hangingPunct="1"/>
            <a:r>
              <a:rPr lang="ja-JP" altLang="en-US" sz="2200">
                <a:latin typeface="Times New Roman" panose="02020603050405020304" pitchFamily="18" charset="0"/>
              </a:rPr>
              <a:t>　　コンピュータ（パソコン、サーバ、</a:t>
            </a:r>
          </a:p>
          <a:p>
            <a:pPr algn="l" eaLnBrk="1" hangingPunct="1"/>
            <a:r>
              <a:rPr lang="ja-JP" altLang="en-US" sz="2200">
                <a:latin typeface="Times New Roman" panose="02020603050405020304" pitchFamily="18" charset="0"/>
              </a:rPr>
              <a:t>　　汎用機）、 ネットワーク、通信設備</a:t>
            </a:r>
            <a:endParaRPr lang="ja-JP" altLang="en-US" sz="2200">
              <a:solidFill>
                <a:schemeClr val="tx2"/>
              </a:solidFill>
              <a:latin typeface="Times New Roman" panose="02020603050405020304" pitchFamily="18" charset="0"/>
            </a:endParaRPr>
          </a:p>
          <a:p>
            <a:pPr algn="l" eaLnBrk="1" hangingPunct="1"/>
            <a:r>
              <a:rPr lang="ja-JP" altLang="en-US" sz="2400">
                <a:solidFill>
                  <a:schemeClr val="tx2"/>
                </a:solidFill>
                <a:latin typeface="Times New Roman" panose="02020603050405020304" pitchFamily="18" charset="0"/>
              </a:rPr>
              <a:t>◆ </a:t>
            </a:r>
            <a:r>
              <a:rPr lang="ja-JP" altLang="en-US" sz="2400">
                <a:latin typeface="Times New Roman" panose="02020603050405020304" pitchFamily="18" charset="0"/>
              </a:rPr>
              <a:t>社会的信用</a:t>
            </a:r>
            <a:endParaRPr lang="ja-JP" altLang="en-US" sz="2400">
              <a:solidFill>
                <a:schemeClr val="tx2"/>
              </a:solidFill>
              <a:latin typeface="Times New Roman" panose="02020603050405020304" pitchFamily="18" charset="0"/>
            </a:endParaRPr>
          </a:p>
        </p:txBody>
      </p:sp>
      <p:sp>
        <p:nvSpPr>
          <p:cNvPr id="20485" name="AutoShape 10"/>
          <p:cNvSpPr>
            <a:spLocks noChangeArrowheads="1"/>
          </p:cNvSpPr>
          <p:nvPr/>
        </p:nvSpPr>
        <p:spPr bwMode="auto">
          <a:xfrm>
            <a:off x="4724400" y="2565400"/>
            <a:ext cx="1443038" cy="935038"/>
          </a:xfrm>
          <a:prstGeom prst="lightningBol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p>
        </p:txBody>
      </p:sp>
      <p:sp>
        <p:nvSpPr>
          <p:cNvPr id="20486" name="Text Box 11"/>
          <p:cNvSpPr txBox="1">
            <a:spLocks noChangeArrowheads="1"/>
          </p:cNvSpPr>
          <p:nvPr/>
        </p:nvSpPr>
        <p:spPr bwMode="auto">
          <a:xfrm>
            <a:off x="6934201" y="3048000"/>
            <a:ext cx="1884363" cy="476250"/>
          </a:xfrm>
          <a:prstGeom prst="rect">
            <a:avLst/>
          </a:prstGeom>
          <a:solidFill>
            <a:srgbClr val="FECAF4"/>
          </a:solidFill>
          <a:ln w="19050">
            <a:solidFill>
              <a:schemeClr val="tx1"/>
            </a:solidFill>
            <a:miter lim="800000"/>
            <a:headEnd/>
            <a:tailEnd/>
          </a:ln>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sz="2400"/>
              <a:t>守るべきもの</a:t>
            </a:r>
          </a:p>
        </p:txBody>
      </p:sp>
      <p:sp>
        <p:nvSpPr>
          <p:cNvPr id="20487" name="Rectangle 12"/>
          <p:cNvSpPr>
            <a:spLocks noGrp="1" noChangeArrowheads="1"/>
          </p:cNvSpPr>
          <p:nvPr>
            <p:ph type="title"/>
          </p:nvPr>
        </p:nvSpPr>
        <p:spPr>
          <a:xfrm>
            <a:off x="2063751" y="404813"/>
            <a:ext cx="7127875" cy="849312"/>
          </a:xfrm>
          <a:noFill/>
        </p:spPr>
        <p:txBody>
          <a:bodyPr/>
          <a:lstStyle/>
          <a:p>
            <a:pPr eaLnBrk="1" hangingPunct="1"/>
            <a:r>
              <a:rPr lang="ja-JP" altLang="en-US" smtClean="0"/>
              <a:t>リスクの要因</a:t>
            </a:r>
          </a:p>
        </p:txBody>
      </p:sp>
      <p:sp>
        <p:nvSpPr>
          <p:cNvPr id="20488" name="Text Box 13"/>
          <p:cNvSpPr txBox="1">
            <a:spLocks noChangeArrowheads="1"/>
          </p:cNvSpPr>
          <p:nvPr/>
        </p:nvSpPr>
        <p:spPr bwMode="auto">
          <a:xfrm>
            <a:off x="1847850" y="115888"/>
            <a:ext cx="676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a:t>第</a:t>
            </a:r>
            <a:r>
              <a:rPr lang="en-US" altLang="ja-JP"/>
              <a:t>2</a:t>
            </a:r>
            <a:r>
              <a:rPr lang="ja-JP" altLang="en-US"/>
              <a:t>章 </a:t>
            </a:r>
            <a:r>
              <a:rPr lang="en-US" altLang="ja-JP"/>
              <a:t>&gt; 1. </a:t>
            </a:r>
            <a:r>
              <a:rPr lang="ja-JP" altLang="en-US"/>
              <a:t>情報セキュリティとは </a:t>
            </a:r>
            <a:r>
              <a:rPr lang="en-US" altLang="ja-JP"/>
              <a:t>&gt; 2</a:t>
            </a:r>
            <a:r>
              <a:rPr lang="ja-JP" altLang="en-US"/>
              <a:t>） 情報資産とリスク・インシデント</a:t>
            </a:r>
          </a:p>
        </p:txBody>
      </p:sp>
      <p:grpSp>
        <p:nvGrpSpPr>
          <p:cNvPr id="20489" name="Group 12"/>
          <p:cNvGrpSpPr>
            <a:grpSpLocks/>
          </p:cNvGrpSpPr>
          <p:nvPr/>
        </p:nvGrpSpPr>
        <p:grpSpPr bwMode="auto">
          <a:xfrm>
            <a:off x="2195513" y="2225676"/>
            <a:ext cx="3041650" cy="1065213"/>
            <a:chOff x="423" y="1402"/>
            <a:chExt cx="1916" cy="671"/>
          </a:xfrm>
        </p:grpSpPr>
        <p:sp>
          <p:nvSpPr>
            <p:cNvPr id="20490" name="Text Box 9"/>
            <p:cNvSpPr txBox="1">
              <a:spLocks noChangeArrowheads="1"/>
            </p:cNvSpPr>
            <p:nvPr/>
          </p:nvSpPr>
          <p:spPr bwMode="auto">
            <a:xfrm>
              <a:off x="1791" y="184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l" eaLnBrk="1" hangingPunct="1"/>
              <a:r>
                <a:rPr lang="ja-JP" altLang="en-US"/>
                <a:t>（脅威）</a:t>
              </a:r>
            </a:p>
          </p:txBody>
        </p:sp>
        <p:sp>
          <p:nvSpPr>
            <p:cNvPr id="20491" name="Text Box 11"/>
            <p:cNvSpPr txBox="1">
              <a:spLocks noChangeArrowheads="1"/>
            </p:cNvSpPr>
            <p:nvPr/>
          </p:nvSpPr>
          <p:spPr bwMode="auto">
            <a:xfrm>
              <a:off x="423" y="1402"/>
              <a:ext cx="982" cy="173"/>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200"/>
                <a:t>・ハードウェア</a:t>
              </a:r>
            </a:p>
          </p:txBody>
        </p:sp>
      </p:grpSp>
    </p:spTree>
    <p:extLst>
      <p:ext uri="{BB962C8B-B14F-4D97-AF65-F5344CB8AC3E}">
        <p14:creationId xmlns:p14="http://schemas.microsoft.com/office/powerpoint/2010/main" val="39623177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718C1648-073E-4E23-8A16-B5F8D63B5327}" type="slidenum">
              <a:rPr lang="en-US" altLang="ja-JP"/>
              <a:pPr eaLnBrk="1" hangingPunct="1"/>
              <a:t>76</a:t>
            </a:fld>
            <a:endParaRPr lang="en-US" altLang="ja-JP"/>
          </a:p>
        </p:txBody>
      </p:sp>
      <p:sp>
        <p:nvSpPr>
          <p:cNvPr id="9219" name="Rectangle 2"/>
          <p:cNvSpPr>
            <a:spLocks noGrp="1" noChangeArrowheads="1"/>
          </p:cNvSpPr>
          <p:nvPr>
            <p:ph type="title"/>
          </p:nvPr>
        </p:nvSpPr>
        <p:spPr>
          <a:xfrm>
            <a:off x="1774825" y="549276"/>
            <a:ext cx="7416800" cy="633413"/>
          </a:xfrm>
        </p:spPr>
        <p:txBody>
          <a:bodyPr/>
          <a:lstStyle/>
          <a:p>
            <a:pPr eaLnBrk="1" hangingPunct="1"/>
            <a:r>
              <a:rPr lang="ja-JP" altLang="en-US" sz="3200"/>
              <a:t>情報セキュリティポリシーの階層</a:t>
            </a:r>
          </a:p>
        </p:txBody>
      </p:sp>
      <p:sp>
        <p:nvSpPr>
          <p:cNvPr id="9220" name="AutoShape 4"/>
          <p:cNvSpPr>
            <a:spLocks noChangeArrowheads="1"/>
          </p:cNvSpPr>
          <p:nvPr/>
        </p:nvSpPr>
        <p:spPr bwMode="auto">
          <a:xfrm>
            <a:off x="7353300" y="3487739"/>
            <a:ext cx="2933700" cy="650875"/>
          </a:xfrm>
          <a:prstGeom prst="wedgeRectCallout">
            <a:avLst>
              <a:gd name="adj1" fmla="val -80356"/>
              <a:gd name="adj2" fmla="val 36097"/>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a:latin typeface="Times New Roman" panose="02020603050405020304" pitchFamily="18" charset="0"/>
              </a:rPr>
              <a:t>情報セキュリティを確保するために遵守すべき規定</a:t>
            </a:r>
          </a:p>
        </p:txBody>
      </p:sp>
      <p:sp>
        <p:nvSpPr>
          <p:cNvPr id="9221" name="Text Box 5"/>
          <p:cNvSpPr txBox="1">
            <a:spLocks noChangeArrowheads="1"/>
          </p:cNvSpPr>
          <p:nvPr/>
        </p:nvSpPr>
        <p:spPr bwMode="auto">
          <a:xfrm>
            <a:off x="6705600" y="5562601"/>
            <a:ext cx="33528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endParaRPr lang="ja-JP" altLang="ja-JP">
              <a:latin typeface="Times New Roman" panose="02020603050405020304" pitchFamily="18" charset="0"/>
            </a:endParaRPr>
          </a:p>
        </p:txBody>
      </p:sp>
      <p:sp>
        <p:nvSpPr>
          <p:cNvPr id="9222" name="AutoShape 6"/>
          <p:cNvSpPr>
            <a:spLocks/>
          </p:cNvSpPr>
          <p:nvPr/>
        </p:nvSpPr>
        <p:spPr bwMode="auto">
          <a:xfrm>
            <a:off x="3000375" y="1557339"/>
            <a:ext cx="190500" cy="3076575"/>
          </a:xfrm>
          <a:prstGeom prst="leftBracket">
            <a:avLst>
              <a:gd name="adj" fmla="val 137499"/>
            </a:avLst>
          </a:prstGeom>
          <a:noFill/>
          <a:ln w="508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p>
        </p:txBody>
      </p:sp>
      <p:sp>
        <p:nvSpPr>
          <p:cNvPr id="9223" name="AutoShape 7"/>
          <p:cNvSpPr>
            <a:spLocks noChangeArrowheads="1"/>
          </p:cNvSpPr>
          <p:nvPr/>
        </p:nvSpPr>
        <p:spPr bwMode="auto">
          <a:xfrm>
            <a:off x="2741613" y="1547813"/>
            <a:ext cx="4419600" cy="4419600"/>
          </a:xfrm>
          <a:prstGeom prst="triangle">
            <a:avLst>
              <a:gd name="adj" fmla="val 50000"/>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ja-JP" sz="2400">
              <a:latin typeface="Times New Roman" panose="02020603050405020304" pitchFamily="18" charset="0"/>
            </a:endParaRPr>
          </a:p>
        </p:txBody>
      </p:sp>
      <p:sp>
        <p:nvSpPr>
          <p:cNvPr id="9224" name="Text Box 8"/>
          <p:cNvSpPr txBox="1">
            <a:spLocks noChangeArrowheads="1"/>
          </p:cNvSpPr>
          <p:nvPr/>
        </p:nvSpPr>
        <p:spPr bwMode="auto">
          <a:xfrm>
            <a:off x="3221039" y="2309813"/>
            <a:ext cx="3584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2400">
                <a:solidFill>
                  <a:srgbClr val="FF0000"/>
                </a:solidFill>
                <a:latin typeface="Times New Roman" panose="02020603050405020304" pitchFamily="18" charset="0"/>
              </a:rPr>
              <a:t>基本方針</a:t>
            </a:r>
            <a:r>
              <a:rPr lang="ja-JP" altLang="en-US" sz="2400">
                <a:latin typeface="Times New Roman" panose="02020603050405020304" pitchFamily="18" charset="0"/>
              </a:rPr>
              <a:t>（基本ポリシー）</a:t>
            </a:r>
          </a:p>
        </p:txBody>
      </p:sp>
      <p:sp>
        <p:nvSpPr>
          <p:cNvPr id="9225" name="Text Box 9"/>
          <p:cNvSpPr txBox="1">
            <a:spLocks noChangeArrowheads="1"/>
          </p:cNvSpPr>
          <p:nvPr/>
        </p:nvSpPr>
        <p:spPr bwMode="auto">
          <a:xfrm>
            <a:off x="3275013" y="5205413"/>
            <a:ext cx="33528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endParaRPr lang="ja-JP" altLang="ja-JP" sz="2400">
              <a:latin typeface="Times New Roman" panose="02020603050405020304" pitchFamily="18" charset="0"/>
            </a:endParaRPr>
          </a:p>
        </p:txBody>
      </p:sp>
      <p:sp>
        <p:nvSpPr>
          <p:cNvPr id="9226" name="Line 10"/>
          <p:cNvSpPr>
            <a:spLocks noChangeShapeType="1"/>
          </p:cNvSpPr>
          <p:nvPr/>
        </p:nvSpPr>
        <p:spPr bwMode="auto">
          <a:xfrm>
            <a:off x="4113213" y="3224214"/>
            <a:ext cx="16764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227" name="Line 11"/>
          <p:cNvSpPr>
            <a:spLocks noChangeShapeType="1"/>
          </p:cNvSpPr>
          <p:nvPr/>
        </p:nvSpPr>
        <p:spPr bwMode="auto">
          <a:xfrm>
            <a:off x="3427413" y="4672014"/>
            <a:ext cx="31242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228" name="AutoShape 12"/>
          <p:cNvSpPr>
            <a:spLocks noChangeArrowheads="1"/>
          </p:cNvSpPr>
          <p:nvPr/>
        </p:nvSpPr>
        <p:spPr bwMode="auto">
          <a:xfrm>
            <a:off x="7429500" y="4705351"/>
            <a:ext cx="2846388" cy="925513"/>
          </a:xfrm>
          <a:prstGeom prst="wedgeRectCallout">
            <a:avLst>
              <a:gd name="adj1" fmla="val -79227"/>
              <a:gd name="adj2" fmla="val 2118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latin typeface="Times New Roman" panose="02020603050405020304" pitchFamily="18" charset="0"/>
              </a:rPr>
              <a:t>対策基準を実施するための詳細な手順書（マニュアル等）</a:t>
            </a:r>
          </a:p>
        </p:txBody>
      </p:sp>
      <p:sp>
        <p:nvSpPr>
          <p:cNvPr id="9229" name="AutoShape 13"/>
          <p:cNvSpPr>
            <a:spLocks noChangeArrowheads="1"/>
          </p:cNvSpPr>
          <p:nvPr/>
        </p:nvSpPr>
        <p:spPr bwMode="auto">
          <a:xfrm>
            <a:off x="7329488" y="1614488"/>
            <a:ext cx="2914650" cy="1338262"/>
          </a:xfrm>
          <a:prstGeom prst="wedgeRectCallout">
            <a:avLst>
              <a:gd name="adj1" fmla="val -72931"/>
              <a:gd name="adj2" fmla="val 20343"/>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a:latin typeface="Times New Roman" panose="02020603050405020304" pitchFamily="18" charset="0"/>
              </a:rPr>
              <a:t>情報セキュリティ対策に対する基本的な考え方</a:t>
            </a:r>
          </a:p>
          <a:p>
            <a:pPr eaLnBrk="1" hangingPunct="1">
              <a:spcBef>
                <a:spcPct val="50000"/>
              </a:spcBef>
            </a:pPr>
            <a:r>
              <a:rPr lang="ja-JP" altLang="en-US">
                <a:latin typeface="Times New Roman" panose="02020603050405020304" pitchFamily="18" charset="0"/>
              </a:rPr>
              <a:t>（組織の情報セキュリティに対する取り組み姿勢を示す）</a:t>
            </a:r>
          </a:p>
        </p:txBody>
      </p:sp>
      <p:sp>
        <p:nvSpPr>
          <p:cNvPr id="9230" name="Text Box 14"/>
          <p:cNvSpPr txBox="1">
            <a:spLocks noChangeArrowheads="1"/>
          </p:cNvSpPr>
          <p:nvPr/>
        </p:nvSpPr>
        <p:spPr bwMode="auto">
          <a:xfrm>
            <a:off x="2210198" y="1484313"/>
            <a:ext cx="615553" cy="35290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2800"/>
              <a:t>セキュリティポリシー</a:t>
            </a:r>
          </a:p>
        </p:txBody>
      </p:sp>
      <p:sp>
        <p:nvSpPr>
          <p:cNvPr id="9231" name="Text Box 15"/>
          <p:cNvSpPr txBox="1">
            <a:spLocks noChangeArrowheads="1"/>
          </p:cNvSpPr>
          <p:nvPr/>
        </p:nvSpPr>
        <p:spPr bwMode="auto">
          <a:xfrm>
            <a:off x="3259138" y="3778250"/>
            <a:ext cx="32702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400">
                <a:solidFill>
                  <a:srgbClr val="0000FF"/>
                </a:solidFill>
                <a:latin typeface="Times New Roman" panose="02020603050405020304" pitchFamily="18" charset="0"/>
              </a:rPr>
              <a:t>対策基準</a:t>
            </a:r>
            <a:r>
              <a:rPr lang="ja-JP" altLang="en-US" sz="2400">
                <a:latin typeface="Times New Roman" panose="02020603050405020304" pitchFamily="18" charset="0"/>
              </a:rPr>
              <a:t>（スタンダード）</a:t>
            </a:r>
          </a:p>
        </p:txBody>
      </p:sp>
      <p:sp>
        <p:nvSpPr>
          <p:cNvPr id="9232" name="Text Box 16"/>
          <p:cNvSpPr txBox="1">
            <a:spLocks noChangeArrowheads="1"/>
          </p:cNvSpPr>
          <p:nvPr/>
        </p:nvSpPr>
        <p:spPr bwMode="auto">
          <a:xfrm>
            <a:off x="3275014" y="5129213"/>
            <a:ext cx="3330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400">
                <a:solidFill>
                  <a:srgbClr val="008000"/>
                </a:solidFill>
                <a:latin typeface="Times New Roman" panose="02020603050405020304" pitchFamily="18" charset="0"/>
              </a:rPr>
              <a:t>実施手順</a:t>
            </a:r>
            <a:r>
              <a:rPr lang="ja-JP" altLang="en-US" sz="2400">
                <a:latin typeface="Times New Roman" panose="02020603050405020304" pitchFamily="18" charset="0"/>
              </a:rPr>
              <a:t>（プロシージャ）</a:t>
            </a:r>
          </a:p>
        </p:txBody>
      </p:sp>
      <p:sp>
        <p:nvSpPr>
          <p:cNvPr id="9233" name="Text Box 17"/>
          <p:cNvSpPr txBox="1">
            <a:spLocks noChangeArrowheads="1"/>
          </p:cNvSpPr>
          <p:nvPr/>
        </p:nvSpPr>
        <p:spPr bwMode="auto">
          <a:xfrm>
            <a:off x="1847850" y="115888"/>
            <a:ext cx="6769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t>第</a:t>
            </a:r>
            <a:r>
              <a:rPr lang="en-US" altLang="ja-JP"/>
              <a:t>4</a:t>
            </a:r>
            <a:r>
              <a:rPr lang="ja-JP" altLang="en-US"/>
              <a:t>章 </a:t>
            </a:r>
            <a:r>
              <a:rPr lang="en-US" altLang="ja-JP"/>
              <a:t>&gt; 1. </a:t>
            </a:r>
            <a:r>
              <a:rPr lang="ja-JP" altLang="en-US"/>
              <a:t>組織のセキュリティ対策 </a:t>
            </a:r>
            <a:r>
              <a:rPr lang="en-US" altLang="ja-JP"/>
              <a:t>&gt; 1</a:t>
            </a:r>
            <a:r>
              <a:rPr lang="ja-JP" altLang="en-US"/>
              <a:t>） 計画（</a:t>
            </a:r>
            <a:r>
              <a:rPr lang="en-US" altLang="ja-JP"/>
              <a:t>Plan</a:t>
            </a:r>
            <a:r>
              <a:rPr lang="ja-JP" altLang="en-US"/>
              <a:t>）</a:t>
            </a:r>
          </a:p>
        </p:txBody>
      </p:sp>
    </p:spTree>
    <p:extLst>
      <p:ext uri="{BB962C8B-B14F-4D97-AF65-F5344CB8AC3E}">
        <p14:creationId xmlns:p14="http://schemas.microsoft.com/office/powerpoint/2010/main" val="958765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4F855A73-9F99-4CD8-B76E-754EC55163D8}" type="slidenum">
              <a:rPr lang="en-US" altLang="ja-JP"/>
              <a:pPr eaLnBrk="1" hangingPunct="1"/>
              <a:t>77</a:t>
            </a:fld>
            <a:endParaRPr lang="en-US" altLang="ja-JP"/>
          </a:p>
        </p:txBody>
      </p:sp>
      <p:sp>
        <p:nvSpPr>
          <p:cNvPr id="27651" name="Rectangle 2"/>
          <p:cNvSpPr>
            <a:spLocks noGrp="1" noChangeArrowheads="1"/>
          </p:cNvSpPr>
          <p:nvPr>
            <p:ph type="title"/>
          </p:nvPr>
        </p:nvSpPr>
        <p:spPr>
          <a:xfrm>
            <a:off x="1774825" y="549276"/>
            <a:ext cx="7416800" cy="633413"/>
          </a:xfrm>
        </p:spPr>
        <p:txBody>
          <a:bodyPr/>
          <a:lstStyle/>
          <a:p>
            <a:pPr eaLnBrk="1" hangingPunct="1"/>
            <a:r>
              <a:rPr lang="ja-JP" altLang="en-US" sz="3200">
                <a:solidFill>
                  <a:schemeClr val="accent2"/>
                </a:solidFill>
              </a:rPr>
              <a:t>情報セキュリティにおけるさまざまな対策</a:t>
            </a:r>
          </a:p>
        </p:txBody>
      </p:sp>
      <p:sp>
        <p:nvSpPr>
          <p:cNvPr id="27652" name="Text Box 3"/>
          <p:cNvSpPr txBox="1">
            <a:spLocks noChangeArrowheads="1"/>
          </p:cNvSpPr>
          <p:nvPr/>
        </p:nvSpPr>
        <p:spPr bwMode="auto">
          <a:xfrm>
            <a:off x="1847850" y="115888"/>
            <a:ext cx="849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t>第</a:t>
            </a:r>
            <a:r>
              <a:rPr lang="en-US" altLang="ja-JP"/>
              <a:t>4</a:t>
            </a:r>
            <a:r>
              <a:rPr lang="ja-JP" altLang="en-US"/>
              <a:t>章 </a:t>
            </a:r>
            <a:r>
              <a:rPr lang="en-US" altLang="ja-JP"/>
              <a:t>&gt; 4. </a:t>
            </a:r>
            <a:r>
              <a:rPr lang="ja-JP" altLang="en-US"/>
              <a:t>終わりのないプロセス</a:t>
            </a:r>
          </a:p>
        </p:txBody>
      </p:sp>
      <p:sp>
        <p:nvSpPr>
          <p:cNvPr id="27653" name="Text Box 13"/>
          <p:cNvSpPr txBox="1">
            <a:spLocks noChangeArrowheads="1"/>
          </p:cNvSpPr>
          <p:nvPr/>
        </p:nvSpPr>
        <p:spPr bwMode="auto">
          <a:xfrm>
            <a:off x="2135188" y="5364164"/>
            <a:ext cx="79930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t>参考） </a:t>
            </a:r>
            <a:r>
              <a:rPr lang="en-US" altLang="ja-JP"/>
              <a:t>IPA</a:t>
            </a:r>
            <a:r>
              <a:rPr lang="ja-JP" altLang="en-US"/>
              <a:t>セキュリティセンター「情報セキュリティマネジメントについて」</a:t>
            </a:r>
            <a:endParaRPr lang="ja-JP" altLang="en-US">
              <a:hlinkClick r:id="rId3"/>
            </a:endParaRPr>
          </a:p>
          <a:p>
            <a:pPr eaLnBrk="1" hangingPunct="1"/>
            <a:r>
              <a:rPr lang="en-US" altLang="ja-JP">
                <a:hlinkClick r:id="rId3"/>
              </a:rPr>
              <a:t>http://www.ipa.go.jp/security/manager/protect/management.html</a:t>
            </a:r>
            <a:r>
              <a:rPr lang="ja-JP" altLang="en-US"/>
              <a:t>　</a:t>
            </a:r>
          </a:p>
          <a:p>
            <a:pPr eaLnBrk="1" hangingPunct="1"/>
            <a:r>
              <a:rPr lang="ja-JP" altLang="en-US"/>
              <a:t>参考）読者層別：情報セキュリティ対策実践情報： </a:t>
            </a:r>
            <a:endParaRPr lang="ja-JP" altLang="en-US">
              <a:hlinkClick r:id="rId4"/>
            </a:endParaRPr>
          </a:p>
          <a:p>
            <a:pPr eaLnBrk="1" hangingPunct="1"/>
            <a:r>
              <a:rPr lang="en-US" altLang="ja-JP">
                <a:hlinkClick r:id="rId4"/>
              </a:rPr>
              <a:t>http://www.ipa.go.jp/security/awareness/awareness.html</a:t>
            </a:r>
            <a:r>
              <a:rPr lang="en-US" altLang="ja-JP"/>
              <a:t> </a:t>
            </a:r>
          </a:p>
        </p:txBody>
      </p:sp>
      <p:pic>
        <p:nvPicPr>
          <p:cNvPr id="2765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1411289"/>
            <a:ext cx="88201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88209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95275" y="273844"/>
            <a:ext cx="3171825" cy="1383506"/>
          </a:xfrm>
          <a:noFill/>
          <a:extLst>
            <a:ext uri="{909E8E84-426E-40DD-AFC4-6F175D3DCCD1}">
              <a14:hiddenFill xmlns:a14="http://schemas.microsoft.com/office/drawing/2010/main">
                <a:solidFill>
                  <a:schemeClr val="bg1"/>
                </a:solidFill>
              </a14:hiddenFill>
            </a:ext>
          </a:extLst>
        </p:spPr>
        <p:txBody>
          <a:bodyPr vert="horz" lIns="27000" tIns="0" rIns="27000" bIns="0" rtlCol="0" anchor="ctr">
            <a:noAutofit/>
          </a:bodyPr>
          <a:lstStyle/>
          <a:p>
            <a:r>
              <a:rPr lang="ja-JP" altLang="en-US" sz="4000" dirty="0">
                <a:latin typeface="ＭＳ Ｐゴシック" panose="020B0600070205080204" pitchFamily="50" charset="-128"/>
              </a:rPr>
              <a:t>脅威と</a:t>
            </a:r>
            <a:r>
              <a:rPr lang="ja-JP" altLang="en-US" sz="4000" dirty="0" smtClean="0">
                <a:latin typeface="ＭＳ Ｐゴシック" panose="020B0600070205080204" pitchFamily="50" charset="-128"/>
              </a:rPr>
              <a:t>対策</a:t>
            </a:r>
            <a:r>
              <a:rPr lang="en-US" altLang="ja-JP" sz="4000" dirty="0" smtClean="0">
                <a:latin typeface="ＭＳ Ｐゴシック" panose="020B0600070205080204" pitchFamily="50" charset="-128"/>
              </a:rPr>
              <a:t/>
            </a:r>
            <a:br>
              <a:rPr lang="en-US" altLang="ja-JP" sz="4000" dirty="0" smtClean="0">
                <a:latin typeface="ＭＳ Ｐゴシック" panose="020B0600070205080204" pitchFamily="50" charset="-128"/>
              </a:rPr>
            </a:br>
            <a:r>
              <a:rPr lang="ja-JP" altLang="en-US" sz="4000" dirty="0" smtClean="0">
                <a:latin typeface="ＭＳ Ｐゴシック" panose="020B0600070205080204" pitchFamily="50" charset="-128"/>
              </a:rPr>
              <a:t>イメージ図</a:t>
            </a:r>
            <a:endParaRPr lang="ja-JP" altLang="en-US" sz="4000" dirty="0">
              <a:latin typeface="ＭＳ Ｐゴシック" panose="020B0600070205080204" pitchFamily="50" charset="-128"/>
            </a:endParaRPr>
          </a:p>
        </p:txBody>
      </p:sp>
      <p:sp>
        <p:nvSpPr>
          <p:cNvPr id="3076" name="Rectangle 4"/>
          <p:cNvSpPr>
            <a:spLocks noChangeArrowheads="1"/>
          </p:cNvSpPr>
          <p:nvPr/>
        </p:nvSpPr>
        <p:spPr bwMode="auto">
          <a:xfrm>
            <a:off x="3924300" y="228600"/>
            <a:ext cx="742950" cy="121444"/>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lIns="27000" tIns="0" rIns="27000" bIns="0" anchor="ctr"/>
          <a:lstStyle/>
          <a:p>
            <a:r>
              <a:rPr lang="ja-JP" altLang="en-US" sz="750">
                <a:latin typeface="ＭＳ Ｐゴシック" panose="020B0600070205080204" pitchFamily="50" charset="-128"/>
              </a:rPr>
              <a:t>脅威</a:t>
            </a:r>
          </a:p>
        </p:txBody>
      </p:sp>
      <p:sp>
        <p:nvSpPr>
          <p:cNvPr id="3080" name="Rectangle 8"/>
          <p:cNvSpPr>
            <a:spLocks noChangeArrowheads="1"/>
          </p:cNvSpPr>
          <p:nvPr/>
        </p:nvSpPr>
        <p:spPr bwMode="auto">
          <a:xfrm>
            <a:off x="3695700" y="5943600"/>
            <a:ext cx="2343150" cy="914400"/>
          </a:xfrm>
          <a:prstGeom prst="rect">
            <a:avLst/>
          </a:prstGeom>
          <a:solidFill>
            <a:schemeClr val="bg1"/>
          </a:solidFill>
          <a:ln>
            <a:noFill/>
          </a:ln>
          <a:effectLst>
            <a:prstShdw prst="shdw18" dist="17961" dir="13500000">
              <a:schemeClr val="bg1">
                <a:gamma/>
                <a:shade val="60000"/>
                <a:invGamma/>
              </a:schemeClr>
            </a:prstShdw>
          </a:effectLst>
          <a:extLst>
            <a:ext uri="{91240B29-F687-4F45-9708-019B960494DF}">
              <a14:hiddenLine xmlns:a14="http://schemas.microsoft.com/office/drawing/2010/main" w="9525">
                <a:solidFill>
                  <a:schemeClr val="tx1"/>
                </a:solidFill>
                <a:prstDash val="dash"/>
                <a:miter lim="800000"/>
                <a:headEnd/>
                <a:tailEnd/>
              </a14:hiddenLine>
            </a:ext>
          </a:extLst>
        </p:spPr>
        <p:txBody>
          <a:bodyPr lIns="27000" tIns="0" rIns="27000" bIns="0"/>
          <a:lstStyle/>
          <a:p>
            <a:r>
              <a:rPr lang="ja-JP" altLang="en-US" sz="375">
                <a:latin typeface="ＭＳ Ｐゴシック" panose="020B0600070205080204" pitchFamily="50" charset="-128"/>
              </a:rPr>
              <a:t>物理的脅威</a:t>
            </a:r>
          </a:p>
        </p:txBody>
      </p:sp>
      <p:sp>
        <p:nvSpPr>
          <p:cNvPr id="3081" name="Rectangle 9"/>
          <p:cNvSpPr>
            <a:spLocks noChangeArrowheads="1"/>
          </p:cNvSpPr>
          <p:nvPr/>
        </p:nvSpPr>
        <p:spPr bwMode="auto">
          <a:xfrm>
            <a:off x="3695700" y="457200"/>
            <a:ext cx="2343150" cy="2686050"/>
          </a:xfrm>
          <a:prstGeom prst="rect">
            <a:avLst/>
          </a:prstGeom>
          <a:solidFill>
            <a:schemeClr val="bg1"/>
          </a:solidFill>
          <a:ln>
            <a:noFill/>
          </a:ln>
          <a:effectLst>
            <a:prstShdw prst="shdw18" dist="17961" dir="13500000">
              <a:schemeClr val="bg1">
                <a:gamma/>
                <a:shade val="60000"/>
                <a:invGamma/>
              </a:schemeClr>
            </a:prstShdw>
          </a:effectLst>
          <a:extLst>
            <a:ext uri="{91240B29-F687-4F45-9708-019B960494DF}">
              <a14:hiddenLine xmlns:a14="http://schemas.microsoft.com/office/drawing/2010/main" w="9525">
                <a:solidFill>
                  <a:schemeClr val="tx1"/>
                </a:solidFill>
                <a:prstDash val="dash"/>
                <a:miter lim="800000"/>
                <a:headEnd/>
                <a:tailEnd/>
              </a14:hiddenLine>
            </a:ext>
          </a:extLst>
        </p:spPr>
        <p:txBody>
          <a:bodyPr lIns="27000" tIns="0" rIns="27000" bIns="0"/>
          <a:lstStyle/>
          <a:p>
            <a:r>
              <a:rPr lang="ja-JP" altLang="en-US" sz="375">
                <a:latin typeface="ＭＳ Ｐゴシック" panose="020B0600070205080204" pitchFamily="50" charset="-128"/>
              </a:rPr>
              <a:t>技術的脅威</a:t>
            </a:r>
          </a:p>
        </p:txBody>
      </p:sp>
      <p:sp>
        <p:nvSpPr>
          <p:cNvPr id="3084" name="Rectangle 12"/>
          <p:cNvSpPr>
            <a:spLocks noChangeArrowheads="1"/>
          </p:cNvSpPr>
          <p:nvPr/>
        </p:nvSpPr>
        <p:spPr bwMode="auto">
          <a:xfrm>
            <a:off x="3695700" y="3200400"/>
            <a:ext cx="2343150" cy="2686050"/>
          </a:xfrm>
          <a:prstGeom prst="rect">
            <a:avLst/>
          </a:prstGeom>
          <a:solidFill>
            <a:schemeClr val="bg1"/>
          </a:solidFill>
          <a:ln>
            <a:noFill/>
          </a:ln>
          <a:effectLst>
            <a:prstShdw prst="shdw18" dist="17961" dir="13500000">
              <a:schemeClr val="bg1">
                <a:gamma/>
                <a:shade val="60000"/>
                <a:invGamma/>
              </a:schemeClr>
            </a:prstShdw>
          </a:effectLst>
          <a:extLst>
            <a:ext uri="{91240B29-F687-4F45-9708-019B960494DF}">
              <a14:hiddenLine xmlns:a14="http://schemas.microsoft.com/office/drawing/2010/main" w="9525">
                <a:solidFill>
                  <a:schemeClr val="tx1"/>
                </a:solidFill>
                <a:prstDash val="dash"/>
                <a:miter lim="800000"/>
                <a:headEnd/>
                <a:tailEnd/>
              </a14:hiddenLine>
            </a:ext>
          </a:extLst>
        </p:spPr>
        <p:txBody>
          <a:bodyPr lIns="27000" tIns="0" rIns="27000" bIns="0"/>
          <a:lstStyle/>
          <a:p>
            <a:r>
              <a:rPr lang="ja-JP" altLang="en-US" sz="375">
                <a:latin typeface="ＭＳ Ｐゴシック" panose="020B0600070205080204" pitchFamily="50" charset="-128"/>
              </a:rPr>
              <a:t>人的脅威</a:t>
            </a:r>
          </a:p>
        </p:txBody>
      </p:sp>
      <p:sp>
        <p:nvSpPr>
          <p:cNvPr id="3091" name="Rectangle 19"/>
          <p:cNvSpPr>
            <a:spLocks noChangeArrowheads="1"/>
          </p:cNvSpPr>
          <p:nvPr/>
        </p:nvSpPr>
        <p:spPr bwMode="auto">
          <a:xfrm>
            <a:off x="3810000" y="3600450"/>
            <a:ext cx="2171700" cy="6429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職員席にある個人情報を扱う</a:t>
            </a:r>
            <a:r>
              <a:rPr lang="en-US" altLang="ja-JP" sz="375">
                <a:latin typeface="ＭＳ Ｐゴシック" panose="020B0600070205080204" pitchFamily="50" charset="-128"/>
              </a:rPr>
              <a:t>PC</a:t>
            </a:r>
            <a:r>
              <a:rPr lang="ja-JP" altLang="en-US" sz="375">
                <a:latin typeface="ＭＳ Ｐゴシック" panose="020B0600070205080204" pitchFamily="50" charset="-128"/>
              </a:rPr>
              <a:t>をログインしたまま放置したため、外部の人が個人情報を覗き見した</a:t>
            </a:r>
          </a:p>
        </p:txBody>
      </p:sp>
      <p:sp>
        <p:nvSpPr>
          <p:cNvPr id="3092" name="Rectangle 20"/>
          <p:cNvSpPr>
            <a:spLocks noChangeArrowheads="1"/>
          </p:cNvSpPr>
          <p:nvPr/>
        </p:nvSpPr>
        <p:spPr bwMode="auto">
          <a:xfrm>
            <a:off x="3810000" y="65151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外部の人が職員席にあるログインされたままの</a:t>
            </a:r>
            <a:r>
              <a:rPr lang="en-US" altLang="ja-JP" sz="375">
                <a:latin typeface="ＭＳ Ｐゴシック" panose="020B0600070205080204" pitchFamily="50" charset="-128"/>
              </a:rPr>
              <a:t>PC</a:t>
            </a:r>
            <a:r>
              <a:rPr lang="ja-JP" altLang="en-US" sz="375">
                <a:latin typeface="ＭＳ Ｐゴシック" panose="020B0600070205080204" pitchFamily="50" charset="-128"/>
              </a:rPr>
              <a:t>を勝手に操作した</a:t>
            </a:r>
          </a:p>
        </p:txBody>
      </p:sp>
      <p:sp>
        <p:nvSpPr>
          <p:cNvPr id="3094" name="Rectangle 22"/>
          <p:cNvSpPr>
            <a:spLocks noChangeArrowheads="1"/>
          </p:cNvSpPr>
          <p:nvPr/>
        </p:nvSpPr>
        <p:spPr bwMode="auto">
          <a:xfrm>
            <a:off x="3810000" y="514350"/>
            <a:ext cx="217170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インターネットから、ポートスキャン等を防ぐ設定をしていなかったため</a:t>
            </a:r>
            <a:r>
              <a:rPr lang="en-US" altLang="ja-JP" sz="375">
                <a:latin typeface="ＭＳ Ｐゴシック" panose="020B0600070205080204" pitchFamily="50" charset="-128"/>
              </a:rPr>
              <a:t>,</a:t>
            </a:r>
            <a:r>
              <a:rPr lang="ja-JP" altLang="en-US" sz="375">
                <a:latin typeface="ＭＳ Ｐゴシック" panose="020B0600070205080204" pitchFamily="50" charset="-128"/>
              </a:rPr>
              <a:t>システム構成及び稼動サービスの種類を見せてしまった</a:t>
            </a:r>
          </a:p>
        </p:txBody>
      </p:sp>
      <p:sp>
        <p:nvSpPr>
          <p:cNvPr id="3095" name="Rectangle 23"/>
          <p:cNvSpPr>
            <a:spLocks noChangeArrowheads="1"/>
          </p:cNvSpPr>
          <p:nvPr/>
        </p:nvSpPr>
        <p:spPr bwMode="auto">
          <a:xfrm>
            <a:off x="3810000" y="62865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個人情報の入っている</a:t>
            </a:r>
            <a:r>
              <a:rPr lang="en-US" altLang="ja-JP" sz="375">
                <a:latin typeface="ＭＳ Ｐゴシック" panose="020B0600070205080204" pitchFamily="50" charset="-128"/>
              </a:rPr>
              <a:t>PC</a:t>
            </a:r>
            <a:r>
              <a:rPr lang="ja-JP" altLang="en-US" sz="375">
                <a:latin typeface="ＭＳ Ｐゴシック" panose="020B0600070205080204" pitchFamily="50" charset="-128"/>
              </a:rPr>
              <a:t>を盗まれた</a:t>
            </a:r>
          </a:p>
        </p:txBody>
      </p:sp>
      <p:sp>
        <p:nvSpPr>
          <p:cNvPr id="3096" name="Rectangle 24"/>
          <p:cNvSpPr>
            <a:spLocks noChangeArrowheads="1"/>
          </p:cNvSpPr>
          <p:nvPr/>
        </p:nvSpPr>
        <p:spPr bwMode="auto">
          <a:xfrm>
            <a:off x="3810000" y="64008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個人情報の入っているバックアップ媒体を搬送中、保管中に盗まれた</a:t>
            </a:r>
          </a:p>
        </p:txBody>
      </p:sp>
      <p:sp>
        <p:nvSpPr>
          <p:cNvPr id="3097" name="Rectangle 25"/>
          <p:cNvSpPr>
            <a:spLocks noChangeArrowheads="1"/>
          </p:cNvSpPr>
          <p:nvPr/>
        </p:nvSpPr>
        <p:spPr bwMode="auto">
          <a:xfrm>
            <a:off x="3810000" y="3257550"/>
            <a:ext cx="217170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個人情報を扱う</a:t>
            </a:r>
            <a:r>
              <a:rPr lang="en-US" altLang="ja-JP" sz="375">
                <a:latin typeface="ＭＳ Ｐゴシック" panose="020B0600070205080204" pitchFamily="50" charset="-128"/>
              </a:rPr>
              <a:t>PC</a:t>
            </a:r>
            <a:r>
              <a:rPr lang="ja-JP" altLang="en-US" sz="375">
                <a:latin typeface="ＭＳ Ｐゴシック" panose="020B0600070205080204" pitchFamily="50" charset="-128"/>
              </a:rPr>
              <a:t>の業務権限の</a:t>
            </a:r>
            <a:r>
              <a:rPr lang="en-US" altLang="ja-JP" sz="375">
                <a:latin typeface="ＭＳ Ｐゴシック" panose="020B0600070205080204" pitchFamily="50" charset="-128"/>
              </a:rPr>
              <a:t>ID/</a:t>
            </a:r>
            <a:r>
              <a:rPr lang="ja-JP" altLang="en-US" sz="375">
                <a:latin typeface="ＭＳ Ｐゴシック" panose="020B0600070205080204" pitchFamily="50" charset="-128"/>
              </a:rPr>
              <a:t>パスワードが個人で設定したものでないため覚えられないので、</a:t>
            </a:r>
          </a:p>
          <a:p>
            <a:r>
              <a:rPr lang="ja-JP" altLang="en-US" sz="375">
                <a:latin typeface="ＭＳ Ｐゴシック" panose="020B0600070205080204" pitchFamily="50" charset="-128"/>
              </a:rPr>
              <a:t>ポストイットに書いて張っておいたら、それを盗み見られた</a:t>
            </a:r>
          </a:p>
        </p:txBody>
      </p:sp>
      <p:sp>
        <p:nvSpPr>
          <p:cNvPr id="3098" name="Rectangle 26"/>
          <p:cNvSpPr>
            <a:spLocks noChangeArrowheads="1"/>
          </p:cNvSpPr>
          <p:nvPr/>
        </p:nvSpPr>
        <p:spPr bwMode="auto">
          <a:xfrm>
            <a:off x="3810000" y="6858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来館者用の閲覧</a:t>
            </a:r>
            <a:r>
              <a:rPr lang="en-US" altLang="ja-JP" sz="375">
                <a:latin typeface="ＭＳ Ｐゴシック" panose="020B0600070205080204" pitchFamily="50" charset="-128"/>
              </a:rPr>
              <a:t>PC</a:t>
            </a:r>
            <a:r>
              <a:rPr lang="ja-JP" altLang="en-US" sz="375">
                <a:latin typeface="ＭＳ Ｐゴシック" panose="020B0600070205080204" pitchFamily="50" charset="-128"/>
              </a:rPr>
              <a:t>の設定が誤っていたために職員にしか見せない情報を覗き見できた</a:t>
            </a:r>
          </a:p>
        </p:txBody>
      </p:sp>
      <p:sp>
        <p:nvSpPr>
          <p:cNvPr id="3099" name="Rectangle 27"/>
          <p:cNvSpPr>
            <a:spLocks noChangeArrowheads="1"/>
          </p:cNvSpPr>
          <p:nvPr/>
        </p:nvSpPr>
        <p:spPr bwMode="auto">
          <a:xfrm>
            <a:off x="3810000" y="11430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過負荷を与える攻撃を受けて、サーバシステムがダウンした</a:t>
            </a:r>
          </a:p>
        </p:txBody>
      </p:sp>
      <p:sp>
        <p:nvSpPr>
          <p:cNvPr id="3100" name="Rectangle 28"/>
          <p:cNvSpPr>
            <a:spLocks noChangeArrowheads="1"/>
          </p:cNvSpPr>
          <p:nvPr/>
        </p:nvSpPr>
        <p:spPr bwMode="auto">
          <a:xfrm>
            <a:off x="3810000" y="1600200"/>
            <a:ext cx="2169319" cy="6429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システムやアプリのバグ等による例外処理で、攻撃者が管理者権限でログインされた状態になった </a:t>
            </a:r>
          </a:p>
        </p:txBody>
      </p:sp>
      <p:sp>
        <p:nvSpPr>
          <p:cNvPr id="3101" name="Rectangle 29"/>
          <p:cNvSpPr>
            <a:spLocks noChangeArrowheads="1"/>
          </p:cNvSpPr>
          <p:nvPr/>
        </p:nvSpPr>
        <p:spPr bwMode="auto">
          <a:xfrm>
            <a:off x="3810000" y="1714500"/>
            <a:ext cx="2171700"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システムのバグフィックスをしていなかったため、システムのユーザアカウントの種類や稼動サービスの設定状況が</a:t>
            </a:r>
            <a:r>
              <a:rPr lang="en-US" altLang="ja-JP" sz="375">
                <a:latin typeface="ＭＳ Ｐゴシック" panose="020B0600070205080204" pitchFamily="50" charset="-128"/>
              </a:rPr>
              <a:t>Web</a:t>
            </a:r>
            <a:r>
              <a:rPr lang="ja-JP" altLang="en-US" sz="375">
                <a:latin typeface="ＭＳ Ｐゴシック" panose="020B0600070205080204" pitchFamily="50" charset="-128"/>
              </a:rPr>
              <a:t>で見えていた。この情報を参考にしてシステムへのログインを試みられた</a:t>
            </a:r>
          </a:p>
        </p:txBody>
      </p:sp>
      <p:sp>
        <p:nvSpPr>
          <p:cNvPr id="3102" name="Rectangle 30"/>
          <p:cNvSpPr>
            <a:spLocks noChangeArrowheads="1"/>
          </p:cNvSpPr>
          <p:nvPr/>
        </p:nvSpPr>
        <p:spPr bwMode="auto">
          <a:xfrm>
            <a:off x="3810000" y="3486150"/>
            <a:ext cx="2171700" cy="6429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業務</a:t>
            </a:r>
            <a:r>
              <a:rPr lang="en-US" altLang="ja-JP" sz="375">
                <a:latin typeface="ＭＳ Ｐゴシック" panose="020B0600070205080204" pitchFamily="50" charset="-128"/>
              </a:rPr>
              <a:t>ID</a:t>
            </a:r>
            <a:r>
              <a:rPr lang="ja-JP" altLang="en-US" sz="375">
                <a:latin typeface="ＭＳ Ｐゴシック" panose="020B0600070205080204" pitchFamily="50" charset="-128"/>
              </a:rPr>
              <a:t>のパスワードが安易だったため類推してログインされた</a:t>
            </a:r>
          </a:p>
        </p:txBody>
      </p:sp>
      <p:sp>
        <p:nvSpPr>
          <p:cNvPr id="3103" name="Rectangle 31"/>
          <p:cNvSpPr>
            <a:spLocks noChangeArrowheads="1"/>
          </p:cNvSpPr>
          <p:nvPr/>
        </p:nvSpPr>
        <p:spPr bwMode="auto">
          <a:xfrm>
            <a:off x="3810000" y="1428750"/>
            <a:ext cx="217170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業務</a:t>
            </a:r>
            <a:r>
              <a:rPr lang="en-US" altLang="ja-JP" sz="375">
                <a:latin typeface="ＭＳ Ｐゴシック" panose="020B0600070205080204" pitchFamily="50" charset="-128"/>
              </a:rPr>
              <a:t>PC</a:t>
            </a:r>
            <a:r>
              <a:rPr lang="ja-JP" altLang="en-US" sz="375">
                <a:latin typeface="ＭＳ Ｐゴシック" panose="020B0600070205080204" pitchFamily="50" charset="-128"/>
              </a:rPr>
              <a:t>の</a:t>
            </a:r>
            <a:r>
              <a:rPr lang="en-US" altLang="ja-JP" sz="375">
                <a:latin typeface="ＭＳ Ｐゴシック" panose="020B0600070205080204" pitchFamily="50" charset="-128"/>
              </a:rPr>
              <a:t>OS</a:t>
            </a:r>
            <a:r>
              <a:rPr lang="ja-JP" altLang="en-US" sz="375">
                <a:latin typeface="ＭＳ Ｐゴシック" panose="020B0600070205080204" pitchFamily="50" charset="-128"/>
              </a:rPr>
              <a:t>のバグフィックスを怠っていたため、このバグを突いて管理者権限に成りすまされて、</a:t>
            </a:r>
          </a:p>
          <a:p>
            <a:r>
              <a:rPr lang="ja-JP" altLang="en-US" sz="375">
                <a:latin typeface="ＭＳ Ｐゴシック" panose="020B0600070205080204" pitchFamily="50" charset="-128"/>
              </a:rPr>
              <a:t>リモートからこの</a:t>
            </a:r>
            <a:r>
              <a:rPr lang="en-US" altLang="ja-JP" sz="375">
                <a:latin typeface="ＭＳ Ｐゴシック" panose="020B0600070205080204" pitchFamily="50" charset="-128"/>
              </a:rPr>
              <a:t>PC</a:t>
            </a:r>
            <a:r>
              <a:rPr lang="ja-JP" altLang="en-US" sz="375">
                <a:latin typeface="ＭＳ Ｐゴシック" panose="020B0600070205080204" pitchFamily="50" charset="-128"/>
              </a:rPr>
              <a:t>に入れる入り口を作られた</a:t>
            </a:r>
          </a:p>
        </p:txBody>
      </p:sp>
      <p:sp>
        <p:nvSpPr>
          <p:cNvPr id="3104" name="Rectangle 32"/>
          <p:cNvSpPr>
            <a:spLocks noChangeArrowheads="1"/>
          </p:cNvSpPr>
          <p:nvPr/>
        </p:nvSpPr>
        <p:spPr bwMode="auto">
          <a:xfrm>
            <a:off x="3810000" y="3714750"/>
            <a:ext cx="2171700" cy="6429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運用者端末が管理者権限でログインされたままだったため操作してファイルを破壊された</a:t>
            </a:r>
          </a:p>
        </p:txBody>
      </p:sp>
      <p:sp>
        <p:nvSpPr>
          <p:cNvPr id="3105" name="Rectangle 33"/>
          <p:cNvSpPr>
            <a:spLocks noChangeArrowheads="1"/>
          </p:cNvSpPr>
          <p:nvPr/>
        </p:nvSpPr>
        <p:spPr bwMode="auto">
          <a:xfrm>
            <a:off x="3810000" y="1885950"/>
            <a:ext cx="217170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バグフィッスされないブラウザを使っていて、</a:t>
            </a:r>
            <a:r>
              <a:rPr lang="en-US" altLang="ja-JP" sz="375">
                <a:latin typeface="ＭＳ Ｐゴシック" panose="020B0600070205080204" pitchFamily="50" charset="-128"/>
              </a:rPr>
              <a:t>PC</a:t>
            </a:r>
            <a:r>
              <a:rPr lang="ja-JP" altLang="en-US" sz="375">
                <a:latin typeface="ＭＳ Ｐゴシック" panose="020B0600070205080204" pitchFamily="50" charset="-128"/>
              </a:rPr>
              <a:t>にウイルスを埋め込まれて、そのウイルスが個人情報ファイルをメールで転送されてしまった</a:t>
            </a:r>
          </a:p>
        </p:txBody>
      </p:sp>
      <p:sp>
        <p:nvSpPr>
          <p:cNvPr id="3106" name="Rectangle 34"/>
          <p:cNvSpPr>
            <a:spLocks noChangeArrowheads="1"/>
          </p:cNvSpPr>
          <p:nvPr/>
        </p:nvSpPr>
        <p:spPr bwMode="auto">
          <a:xfrm>
            <a:off x="3810000" y="971550"/>
            <a:ext cx="217170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en-US" altLang="ja-JP" sz="375">
                <a:latin typeface="ＭＳ Ｐゴシック" panose="020B0600070205080204" pitchFamily="50" charset="-128"/>
              </a:rPr>
              <a:t>FW</a:t>
            </a:r>
            <a:r>
              <a:rPr lang="ja-JP" altLang="en-US" sz="375">
                <a:latin typeface="ＭＳ Ｐゴシック" panose="020B0600070205080204" pitchFamily="50" charset="-128"/>
              </a:rPr>
              <a:t>できちんとアクセス制限しなかったため、アクセス権のないサーバに到達でき、</a:t>
            </a:r>
          </a:p>
          <a:p>
            <a:r>
              <a:rPr lang="ja-JP" altLang="en-US" sz="375">
                <a:latin typeface="ＭＳ Ｐゴシック" panose="020B0600070205080204" pitchFamily="50" charset="-128"/>
              </a:rPr>
              <a:t>またサーバも不要なサービスを停止していなかったため、サーバに入られた</a:t>
            </a:r>
          </a:p>
        </p:txBody>
      </p:sp>
      <p:sp>
        <p:nvSpPr>
          <p:cNvPr id="3107" name="Rectangle 35"/>
          <p:cNvSpPr>
            <a:spLocks noChangeArrowheads="1"/>
          </p:cNvSpPr>
          <p:nvPr/>
        </p:nvSpPr>
        <p:spPr bwMode="auto">
          <a:xfrm>
            <a:off x="3810000" y="1257300"/>
            <a:ext cx="217170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アプリケーションでセキュリティ機能の設計不十分だったため、仕様上の問題を突いて、</a:t>
            </a:r>
          </a:p>
          <a:p>
            <a:r>
              <a:rPr lang="ja-JP" altLang="en-US" sz="375">
                <a:latin typeface="ＭＳ Ｐゴシック" panose="020B0600070205080204" pitchFamily="50" charset="-128"/>
              </a:rPr>
              <a:t>管理者権限で</a:t>
            </a:r>
            <a:r>
              <a:rPr lang="en-US" altLang="ja-JP" sz="375">
                <a:latin typeface="ＭＳ Ｐゴシック" panose="020B0600070205080204" pitchFamily="50" charset="-128"/>
              </a:rPr>
              <a:t>DB</a:t>
            </a:r>
            <a:r>
              <a:rPr lang="ja-JP" altLang="en-US" sz="375">
                <a:latin typeface="ＭＳ Ｐゴシック" panose="020B0600070205080204" pitchFamily="50" charset="-128"/>
              </a:rPr>
              <a:t>を触られた</a:t>
            </a:r>
          </a:p>
        </p:txBody>
      </p:sp>
      <p:sp>
        <p:nvSpPr>
          <p:cNvPr id="3108" name="Rectangle 36"/>
          <p:cNvSpPr>
            <a:spLocks noChangeArrowheads="1"/>
          </p:cNvSpPr>
          <p:nvPr/>
        </p:nvSpPr>
        <p:spPr bwMode="auto">
          <a:xfrm>
            <a:off x="3810000" y="800100"/>
            <a:ext cx="217170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システムに添付のサンプルファイルを削除しなかったため、それに潜む脆弱性から、権限を取得された </a:t>
            </a:r>
          </a:p>
        </p:txBody>
      </p:sp>
      <p:sp>
        <p:nvSpPr>
          <p:cNvPr id="3109" name="Rectangle 37"/>
          <p:cNvSpPr>
            <a:spLocks noChangeArrowheads="1"/>
          </p:cNvSpPr>
          <p:nvPr/>
        </p:nvSpPr>
        <p:spPr bwMode="auto">
          <a:xfrm>
            <a:off x="3810000" y="22288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en-US" altLang="ja-JP" sz="375">
                <a:latin typeface="ＭＳ Ｐゴシック" panose="020B0600070205080204" pitchFamily="50" charset="-128"/>
              </a:rPr>
              <a:t>ID/</a:t>
            </a:r>
            <a:r>
              <a:rPr lang="ja-JP" altLang="en-US" sz="375">
                <a:latin typeface="ＭＳ Ｐゴシック" panose="020B0600070205080204" pitchFamily="50" charset="-128"/>
              </a:rPr>
              <a:t>パスワードや個人情報を平文で通信したため、通信系路上で</a:t>
            </a:r>
            <a:r>
              <a:rPr lang="en-US" altLang="ja-JP" sz="375">
                <a:latin typeface="ＭＳ Ｐゴシック" panose="020B0600070205080204" pitchFamily="50" charset="-128"/>
              </a:rPr>
              <a:t>LAN</a:t>
            </a:r>
            <a:r>
              <a:rPr lang="ja-JP" altLang="en-US" sz="375">
                <a:latin typeface="ＭＳ Ｐゴシック" panose="020B0600070205080204" pitchFamily="50" charset="-128"/>
              </a:rPr>
              <a:t>アナライザにより情報を搾取された</a:t>
            </a:r>
          </a:p>
        </p:txBody>
      </p:sp>
      <p:sp>
        <p:nvSpPr>
          <p:cNvPr id="3110" name="Rectangle 38"/>
          <p:cNvSpPr>
            <a:spLocks noChangeArrowheads="1"/>
          </p:cNvSpPr>
          <p:nvPr/>
        </p:nvSpPr>
        <p:spPr bwMode="auto">
          <a:xfrm>
            <a:off x="3810000" y="3829050"/>
            <a:ext cx="217170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個人情報がプリントアウトされたものを不要になったからゴミ箱に捨てて、それがどこかで拾われた</a:t>
            </a:r>
          </a:p>
        </p:txBody>
      </p:sp>
      <p:sp>
        <p:nvSpPr>
          <p:cNvPr id="3111" name="Rectangle 39"/>
          <p:cNvSpPr>
            <a:spLocks noChangeArrowheads="1"/>
          </p:cNvSpPr>
          <p:nvPr/>
        </p:nvSpPr>
        <p:spPr bwMode="auto">
          <a:xfrm>
            <a:off x="3810000" y="40005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個人情報がプリントアウトされた紙を裏紙で使ってそれを閲覧権限のない人に渡してしまった</a:t>
            </a:r>
          </a:p>
        </p:txBody>
      </p:sp>
      <p:sp>
        <p:nvSpPr>
          <p:cNvPr id="3113" name="Rectangle 41"/>
          <p:cNvSpPr>
            <a:spLocks noChangeArrowheads="1"/>
          </p:cNvSpPr>
          <p:nvPr/>
        </p:nvSpPr>
        <p:spPr bwMode="auto">
          <a:xfrm>
            <a:off x="3810000" y="41148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システム管理者が管理者特権で個人情報を覗き見した</a:t>
            </a:r>
          </a:p>
        </p:txBody>
      </p:sp>
      <p:sp>
        <p:nvSpPr>
          <p:cNvPr id="3114" name="Rectangle 42"/>
          <p:cNvSpPr>
            <a:spLocks noChangeArrowheads="1"/>
          </p:cNvSpPr>
          <p:nvPr/>
        </p:nvSpPr>
        <p:spPr bwMode="auto">
          <a:xfrm>
            <a:off x="3810000" y="4314825"/>
            <a:ext cx="217170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クライアント</a:t>
            </a:r>
            <a:r>
              <a:rPr lang="en-US" altLang="ja-JP" sz="375">
                <a:latin typeface="ＭＳ Ｐゴシック" panose="020B0600070205080204" pitchFamily="50" charset="-128"/>
              </a:rPr>
              <a:t>PC</a:t>
            </a:r>
            <a:r>
              <a:rPr lang="ja-JP" altLang="en-US" sz="375">
                <a:latin typeface="ＭＳ Ｐゴシック" panose="020B0600070205080204" pitchFamily="50" charset="-128"/>
              </a:rPr>
              <a:t>で有用なツールと思ってインストールしたものが実はトロイの木馬で、裏口を作られ、この</a:t>
            </a:r>
            <a:r>
              <a:rPr lang="en-US" altLang="ja-JP" sz="375">
                <a:latin typeface="ＭＳ Ｐゴシック" panose="020B0600070205080204" pitchFamily="50" charset="-128"/>
              </a:rPr>
              <a:t>PC</a:t>
            </a:r>
            <a:r>
              <a:rPr lang="ja-JP" altLang="en-US" sz="375">
                <a:latin typeface="ＭＳ Ｐゴシック" panose="020B0600070205080204" pitchFamily="50" charset="-128"/>
              </a:rPr>
              <a:t>を経由して、正規の担当者に成りすまして個人情報にアクセスされた</a:t>
            </a:r>
          </a:p>
        </p:txBody>
      </p:sp>
      <p:sp>
        <p:nvSpPr>
          <p:cNvPr id="3115" name="Rectangle 43"/>
          <p:cNvSpPr>
            <a:spLocks noChangeArrowheads="1"/>
          </p:cNvSpPr>
          <p:nvPr/>
        </p:nvSpPr>
        <p:spPr bwMode="auto">
          <a:xfrm>
            <a:off x="3810000" y="66294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外部の人や閲覧言権限のない職員に、机の上にある個人情報や未定稿の文書を盗み見られた</a:t>
            </a:r>
          </a:p>
        </p:txBody>
      </p:sp>
      <p:sp>
        <p:nvSpPr>
          <p:cNvPr id="3116" name="Rectangle 44"/>
          <p:cNvSpPr>
            <a:spLocks noChangeArrowheads="1"/>
          </p:cNvSpPr>
          <p:nvPr/>
        </p:nvSpPr>
        <p:spPr bwMode="auto">
          <a:xfrm>
            <a:off x="3810000" y="45148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個人情報を回し見したことが外部に知られて、報道された</a:t>
            </a:r>
          </a:p>
        </p:txBody>
      </p:sp>
      <p:sp>
        <p:nvSpPr>
          <p:cNvPr id="3117" name="Rectangle 45"/>
          <p:cNvSpPr>
            <a:spLocks noChangeArrowheads="1"/>
          </p:cNvSpPr>
          <p:nvPr/>
        </p:nvSpPr>
        <p:spPr bwMode="auto">
          <a:xfrm>
            <a:off x="3810000" y="46291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システム管理者が管理用のバックドアを作った</a:t>
            </a:r>
          </a:p>
        </p:txBody>
      </p:sp>
      <p:sp>
        <p:nvSpPr>
          <p:cNvPr id="3119" name="Rectangle 47"/>
          <p:cNvSpPr>
            <a:spLocks noChangeArrowheads="1"/>
          </p:cNvSpPr>
          <p:nvPr/>
        </p:nvSpPr>
        <p:spPr bwMode="auto">
          <a:xfrm>
            <a:off x="3810000" y="2457450"/>
            <a:ext cx="2171700"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ダイアルアップでのシステム監視やリモートメンテナンスの入り口に電話をするとログインプロンプトが表示された</a:t>
            </a:r>
          </a:p>
        </p:txBody>
      </p:sp>
      <p:sp>
        <p:nvSpPr>
          <p:cNvPr id="3120" name="Rectangle 48"/>
          <p:cNvSpPr>
            <a:spLocks noChangeArrowheads="1"/>
          </p:cNvSpPr>
          <p:nvPr/>
        </p:nvSpPr>
        <p:spPr bwMode="auto">
          <a:xfrm>
            <a:off x="3810000" y="47434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ユーザ認証の画面にパスワードが書いてあった</a:t>
            </a:r>
          </a:p>
        </p:txBody>
      </p:sp>
      <p:sp>
        <p:nvSpPr>
          <p:cNvPr id="3121" name="Rectangle 49"/>
          <p:cNvSpPr>
            <a:spLocks noChangeArrowheads="1"/>
          </p:cNvSpPr>
          <p:nvPr/>
        </p:nvSpPr>
        <p:spPr bwMode="auto">
          <a:xfrm>
            <a:off x="3810000" y="48577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人に</a:t>
            </a:r>
            <a:r>
              <a:rPr lang="en-US" altLang="ja-JP" sz="375">
                <a:latin typeface="ＭＳ Ｐゴシック" panose="020B0600070205080204" pitchFamily="50" charset="-128"/>
              </a:rPr>
              <a:t>PC</a:t>
            </a:r>
            <a:r>
              <a:rPr lang="ja-JP" altLang="en-US" sz="375">
                <a:latin typeface="ＭＳ Ｐゴシック" panose="020B0600070205080204" pitchFamily="50" charset="-128"/>
              </a:rPr>
              <a:t>を借したら、認証画面で</a:t>
            </a:r>
            <a:r>
              <a:rPr lang="en-US" altLang="ja-JP" sz="375">
                <a:latin typeface="ＭＳ Ｐゴシック" panose="020B0600070205080204" pitchFamily="50" charset="-128"/>
              </a:rPr>
              <a:t>ID/</a:t>
            </a:r>
            <a:r>
              <a:rPr lang="ja-JP" altLang="en-US" sz="375">
                <a:latin typeface="ＭＳ Ｐゴシック" panose="020B0600070205080204" pitchFamily="50" charset="-128"/>
              </a:rPr>
              <a:t>パスワードを覚えさせていたので、勝手にログインできた</a:t>
            </a:r>
          </a:p>
        </p:txBody>
      </p:sp>
      <p:sp>
        <p:nvSpPr>
          <p:cNvPr id="3122" name="Rectangle 50"/>
          <p:cNvSpPr>
            <a:spLocks noChangeArrowheads="1"/>
          </p:cNvSpPr>
          <p:nvPr/>
        </p:nvSpPr>
        <p:spPr bwMode="auto">
          <a:xfrm>
            <a:off x="3810000" y="21145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ウイルスワクチンを稼動させていたのに、世の中で騒がれているウイルスを検出できなかった</a:t>
            </a:r>
          </a:p>
        </p:txBody>
      </p:sp>
      <p:sp>
        <p:nvSpPr>
          <p:cNvPr id="3124" name="Rectangle 52"/>
          <p:cNvSpPr>
            <a:spLocks noChangeArrowheads="1"/>
          </p:cNvSpPr>
          <p:nvPr/>
        </p:nvSpPr>
        <p:spPr bwMode="auto">
          <a:xfrm>
            <a:off x="3810000" y="49720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セキュリティの侵害にあったのにまた同じ攻撃を受けた</a:t>
            </a:r>
          </a:p>
        </p:txBody>
      </p:sp>
      <p:sp>
        <p:nvSpPr>
          <p:cNvPr id="3125" name="Rectangle 53"/>
          <p:cNvSpPr>
            <a:spLocks noChangeArrowheads="1"/>
          </p:cNvSpPr>
          <p:nvPr/>
        </p:nvSpPr>
        <p:spPr bwMode="auto">
          <a:xfrm>
            <a:off x="3810000" y="50863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情報の扱いに関してルール、規則を作ったのに守らない</a:t>
            </a:r>
          </a:p>
        </p:txBody>
      </p:sp>
      <p:sp>
        <p:nvSpPr>
          <p:cNvPr id="3126" name="Rectangle 54"/>
          <p:cNvSpPr>
            <a:spLocks noChangeArrowheads="1"/>
          </p:cNvSpPr>
          <p:nvPr/>
        </p:nvSpPr>
        <p:spPr bwMode="auto">
          <a:xfrm>
            <a:off x="3810000" y="60579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システムの仕様書が閲覧自由の場所に放置されていた</a:t>
            </a:r>
          </a:p>
        </p:txBody>
      </p:sp>
      <p:sp>
        <p:nvSpPr>
          <p:cNvPr id="3127" name="Rectangle 55"/>
          <p:cNvSpPr>
            <a:spLocks noChangeArrowheads="1"/>
          </p:cNvSpPr>
          <p:nvPr/>
        </p:nvSpPr>
        <p:spPr bwMode="auto">
          <a:xfrm>
            <a:off x="3810000" y="52006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外注業者から個人情報が漏れた</a:t>
            </a:r>
          </a:p>
        </p:txBody>
      </p:sp>
      <p:sp>
        <p:nvSpPr>
          <p:cNvPr id="3128" name="Rectangle 56"/>
          <p:cNvSpPr>
            <a:spLocks noChangeArrowheads="1"/>
          </p:cNvSpPr>
          <p:nvPr/>
        </p:nvSpPr>
        <p:spPr bwMode="auto">
          <a:xfrm>
            <a:off x="3810000" y="54292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個人情報を誤って外部にメールして、そこから情報が漏れた</a:t>
            </a:r>
          </a:p>
        </p:txBody>
      </p:sp>
      <p:sp>
        <p:nvSpPr>
          <p:cNvPr id="3129" name="Rectangle 57"/>
          <p:cNvSpPr>
            <a:spLocks noChangeArrowheads="1"/>
          </p:cNvSpPr>
          <p:nvPr/>
        </p:nvSpPr>
        <p:spPr bwMode="auto">
          <a:xfrm>
            <a:off x="3810000" y="53149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セキュリティ対策がきちんとされていないことが知られて霞ヶ関</a:t>
            </a:r>
            <a:r>
              <a:rPr lang="en-US" altLang="ja-JP" sz="375">
                <a:latin typeface="ＭＳ Ｐゴシック" panose="020B0600070205080204" pitchFamily="50" charset="-128"/>
              </a:rPr>
              <a:t>WAN</a:t>
            </a:r>
            <a:r>
              <a:rPr lang="ja-JP" altLang="en-US" sz="375">
                <a:latin typeface="ＭＳ Ｐゴシック" panose="020B0600070205080204" pitchFamily="50" charset="-128"/>
              </a:rPr>
              <a:t>との接続を拒否された</a:t>
            </a:r>
          </a:p>
        </p:txBody>
      </p:sp>
      <p:sp>
        <p:nvSpPr>
          <p:cNvPr id="3131" name="Rectangle 59"/>
          <p:cNvSpPr>
            <a:spLocks noChangeArrowheads="1"/>
          </p:cNvSpPr>
          <p:nvPr/>
        </p:nvSpPr>
        <p:spPr bwMode="auto">
          <a:xfrm>
            <a:off x="3810000" y="26289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搾取された管理者権限で、システム情報を書き換えられてシステムを停止された</a:t>
            </a:r>
          </a:p>
        </p:txBody>
      </p:sp>
      <p:sp>
        <p:nvSpPr>
          <p:cNvPr id="3132" name="Rectangle 60"/>
          <p:cNvSpPr>
            <a:spLocks noChangeArrowheads="1"/>
          </p:cNvSpPr>
          <p:nvPr/>
        </p:nvSpPr>
        <p:spPr bwMode="auto">
          <a:xfrm>
            <a:off x="3810000" y="27432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搾取された管理者権限で、トロイの木馬を仕掛けられて全く目的外の動作をしてしまった</a:t>
            </a:r>
          </a:p>
        </p:txBody>
      </p:sp>
      <p:sp>
        <p:nvSpPr>
          <p:cNvPr id="3133" name="Rectangle 61"/>
          <p:cNvSpPr>
            <a:spLocks noChangeArrowheads="1"/>
          </p:cNvSpPr>
          <p:nvPr/>
        </p:nvSpPr>
        <p:spPr bwMode="auto">
          <a:xfrm>
            <a:off x="3810000" y="28575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搾取された管理者権限で、ログを削除したりして証拠を隠滅された</a:t>
            </a:r>
          </a:p>
        </p:txBody>
      </p:sp>
      <p:sp>
        <p:nvSpPr>
          <p:cNvPr id="3134" name="Rectangle 62"/>
          <p:cNvSpPr>
            <a:spLocks noChangeArrowheads="1"/>
          </p:cNvSpPr>
          <p:nvPr/>
        </p:nvSpPr>
        <p:spPr bwMode="auto">
          <a:xfrm>
            <a:off x="3810000" y="29718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利用者に登録されたや複写請求を否認された</a:t>
            </a:r>
          </a:p>
        </p:txBody>
      </p:sp>
      <p:sp>
        <p:nvSpPr>
          <p:cNvPr id="3136" name="Rectangle 64"/>
          <p:cNvSpPr>
            <a:spLocks noChangeArrowheads="1"/>
          </p:cNvSpPr>
          <p:nvPr/>
        </p:nvSpPr>
        <p:spPr bwMode="auto">
          <a:xfrm>
            <a:off x="3810000" y="55435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統計用にダウンロードして渡した個人情報ファイルが放置してあったため情報が漏れた</a:t>
            </a:r>
          </a:p>
        </p:txBody>
      </p:sp>
      <p:sp>
        <p:nvSpPr>
          <p:cNvPr id="3137" name="Rectangle 65"/>
          <p:cNvSpPr>
            <a:spLocks noChangeArrowheads="1"/>
          </p:cNvSpPr>
          <p:nvPr/>
        </p:nvSpPr>
        <p:spPr bwMode="auto">
          <a:xfrm>
            <a:off x="3810000" y="56578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個人を特定できる統計処理をして、それを机の上に放置しておいたら部外者に盗み見られた</a:t>
            </a:r>
          </a:p>
        </p:txBody>
      </p:sp>
      <p:sp>
        <p:nvSpPr>
          <p:cNvPr id="3138" name="Rectangle 66"/>
          <p:cNvSpPr>
            <a:spLocks noChangeArrowheads="1"/>
          </p:cNvSpPr>
          <p:nvPr/>
        </p:nvSpPr>
        <p:spPr bwMode="auto">
          <a:xfrm>
            <a:off x="3810000" y="57721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担当者が変っても同じパスワードを使っていたので、旧の担当者が情報を見ることができた</a:t>
            </a:r>
          </a:p>
        </p:txBody>
      </p:sp>
      <p:sp>
        <p:nvSpPr>
          <p:cNvPr id="3140" name="Rectangle 68"/>
          <p:cNvSpPr>
            <a:spLocks noChangeArrowheads="1"/>
          </p:cNvSpPr>
          <p:nvPr/>
        </p:nvSpPr>
        <p:spPr bwMode="auto">
          <a:xfrm>
            <a:off x="6267450" y="514350"/>
            <a:ext cx="2343150" cy="2571750"/>
          </a:xfrm>
          <a:prstGeom prst="rect">
            <a:avLst/>
          </a:prstGeom>
          <a:solidFill>
            <a:schemeClr val="bg1"/>
          </a:solidFill>
          <a:ln>
            <a:noFill/>
          </a:ln>
          <a:effectLst>
            <a:prstShdw prst="shdw18" dist="17961" dir="13500000">
              <a:schemeClr val="bg1">
                <a:gamma/>
                <a:shade val="60000"/>
                <a:invGamma/>
              </a:schemeClr>
            </a:prstShdw>
          </a:effectLst>
          <a:extLst>
            <a:ext uri="{91240B29-F687-4F45-9708-019B960494DF}">
              <a14:hiddenLine xmlns:a14="http://schemas.microsoft.com/office/drawing/2010/main" w="9525">
                <a:solidFill>
                  <a:schemeClr val="tx1"/>
                </a:solidFill>
                <a:prstDash val="dash"/>
                <a:miter lim="800000"/>
                <a:headEnd/>
                <a:tailEnd/>
              </a14:hiddenLine>
            </a:ext>
          </a:extLst>
        </p:spPr>
        <p:txBody>
          <a:bodyPr lIns="27000" tIns="0" rIns="27000" bIns="0"/>
          <a:lstStyle/>
          <a:p>
            <a:pPr algn="r"/>
            <a:r>
              <a:rPr lang="ja-JP" altLang="en-US" sz="375">
                <a:latin typeface="ＭＳ Ｐゴシック" panose="020B0600070205080204" pitchFamily="50" charset="-128"/>
              </a:rPr>
              <a:t>システムでの対策</a:t>
            </a:r>
          </a:p>
        </p:txBody>
      </p:sp>
      <p:sp>
        <p:nvSpPr>
          <p:cNvPr id="3141" name="Rectangle 69"/>
          <p:cNvSpPr>
            <a:spLocks noChangeArrowheads="1"/>
          </p:cNvSpPr>
          <p:nvPr/>
        </p:nvSpPr>
        <p:spPr bwMode="auto">
          <a:xfrm>
            <a:off x="6267450" y="4514850"/>
            <a:ext cx="2343150" cy="1485900"/>
          </a:xfrm>
          <a:prstGeom prst="rect">
            <a:avLst/>
          </a:prstGeom>
          <a:solidFill>
            <a:schemeClr val="bg1"/>
          </a:solidFill>
          <a:ln>
            <a:noFill/>
          </a:ln>
          <a:effectLst>
            <a:prstShdw prst="shdw18" dist="17961" dir="13500000">
              <a:schemeClr val="bg1">
                <a:gamma/>
                <a:shade val="60000"/>
                <a:invGamma/>
              </a:schemeClr>
            </a:prstShdw>
          </a:effectLst>
          <a:extLst>
            <a:ext uri="{91240B29-F687-4F45-9708-019B960494DF}">
              <a14:hiddenLine xmlns:a14="http://schemas.microsoft.com/office/drawing/2010/main" w="9525">
                <a:solidFill>
                  <a:schemeClr val="tx1"/>
                </a:solidFill>
                <a:prstDash val="dash"/>
                <a:miter lim="800000"/>
                <a:headEnd/>
                <a:tailEnd/>
              </a14:hiddenLine>
            </a:ext>
          </a:extLst>
        </p:spPr>
        <p:txBody>
          <a:bodyPr lIns="27000" tIns="0" rIns="27000" bIns="0"/>
          <a:lstStyle/>
          <a:p>
            <a:pPr algn="r"/>
            <a:r>
              <a:rPr lang="ja-JP" altLang="en-US" sz="375">
                <a:latin typeface="ＭＳ Ｐゴシック" panose="020B0600070205080204" pitchFamily="50" charset="-128"/>
              </a:rPr>
              <a:t>管理的対策</a:t>
            </a:r>
          </a:p>
        </p:txBody>
      </p:sp>
      <p:sp>
        <p:nvSpPr>
          <p:cNvPr id="3142" name="Rectangle 70"/>
          <p:cNvSpPr>
            <a:spLocks noChangeArrowheads="1"/>
          </p:cNvSpPr>
          <p:nvPr/>
        </p:nvSpPr>
        <p:spPr bwMode="auto">
          <a:xfrm>
            <a:off x="6267450" y="3143250"/>
            <a:ext cx="2343150" cy="1314450"/>
          </a:xfrm>
          <a:prstGeom prst="rect">
            <a:avLst/>
          </a:prstGeom>
          <a:solidFill>
            <a:schemeClr val="bg1"/>
          </a:solidFill>
          <a:ln>
            <a:noFill/>
          </a:ln>
          <a:effectLst>
            <a:prstShdw prst="shdw18" dist="17961" dir="13500000">
              <a:schemeClr val="bg1">
                <a:gamma/>
                <a:shade val="60000"/>
                <a:invGamma/>
              </a:schemeClr>
            </a:prstShdw>
          </a:effectLst>
          <a:extLst>
            <a:ext uri="{91240B29-F687-4F45-9708-019B960494DF}">
              <a14:hiddenLine xmlns:a14="http://schemas.microsoft.com/office/drawing/2010/main" w="9525">
                <a:solidFill>
                  <a:schemeClr val="tx1"/>
                </a:solidFill>
                <a:prstDash val="dash"/>
                <a:miter lim="800000"/>
                <a:headEnd/>
                <a:tailEnd/>
              </a14:hiddenLine>
            </a:ext>
          </a:extLst>
        </p:spPr>
        <p:txBody>
          <a:bodyPr lIns="27000" tIns="0" rIns="27000" bIns="0"/>
          <a:lstStyle/>
          <a:p>
            <a:pPr algn="r"/>
            <a:r>
              <a:rPr lang="ja-JP" altLang="en-US" sz="375">
                <a:latin typeface="ＭＳ Ｐゴシック" panose="020B0600070205080204" pitchFamily="50" charset="-128"/>
              </a:rPr>
              <a:t>運用での対策</a:t>
            </a:r>
          </a:p>
        </p:txBody>
      </p:sp>
      <p:sp>
        <p:nvSpPr>
          <p:cNvPr id="3143" name="Rectangle 71"/>
          <p:cNvSpPr>
            <a:spLocks noChangeArrowheads="1"/>
          </p:cNvSpPr>
          <p:nvPr/>
        </p:nvSpPr>
        <p:spPr bwMode="auto">
          <a:xfrm>
            <a:off x="6438900" y="8572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ポートスキャンされるサービスを止める→</a:t>
            </a:r>
            <a:r>
              <a:rPr lang="en-US" altLang="ja-JP" sz="375">
                <a:latin typeface="ＭＳ Ｐゴシック" panose="020B0600070205080204" pitchFamily="50" charset="-128"/>
              </a:rPr>
              <a:t>FW</a:t>
            </a:r>
            <a:r>
              <a:rPr lang="ja-JP" altLang="en-US" sz="375">
                <a:latin typeface="ＭＳ Ｐゴシック" panose="020B0600070205080204" pitchFamily="50" charset="-128"/>
              </a:rPr>
              <a:t>で</a:t>
            </a:r>
            <a:r>
              <a:rPr lang="en-US" altLang="ja-JP" sz="375">
                <a:latin typeface="ＭＳ Ｐゴシック" panose="020B0600070205080204" pitchFamily="50" charset="-128"/>
              </a:rPr>
              <a:t>ICMP</a:t>
            </a:r>
            <a:r>
              <a:rPr lang="ja-JP" altLang="en-US" sz="375">
                <a:latin typeface="ＭＳ Ｐゴシック" panose="020B0600070205080204" pitchFamily="50" charset="-128"/>
              </a:rPr>
              <a:t>等を止める</a:t>
            </a:r>
          </a:p>
        </p:txBody>
      </p:sp>
      <p:sp>
        <p:nvSpPr>
          <p:cNvPr id="3144" name="Rectangle 72"/>
          <p:cNvSpPr>
            <a:spLocks noChangeArrowheads="1"/>
          </p:cNvSpPr>
          <p:nvPr/>
        </p:nvSpPr>
        <p:spPr bwMode="auto">
          <a:xfrm>
            <a:off x="6438900" y="9715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en-US" altLang="ja-JP" sz="375">
                <a:latin typeface="ＭＳ Ｐゴシック" panose="020B0600070205080204" pitchFamily="50" charset="-128"/>
              </a:rPr>
              <a:t>ID/</a:t>
            </a:r>
            <a:r>
              <a:rPr lang="ja-JP" altLang="en-US" sz="375">
                <a:latin typeface="ＭＳ Ｐゴシック" panose="020B0600070205080204" pitchFamily="50" charset="-128"/>
              </a:rPr>
              <a:t>パスワードは複数名で共有させない→個人アカウントでのシングルサインオンの導入</a:t>
            </a:r>
          </a:p>
        </p:txBody>
      </p:sp>
      <p:sp>
        <p:nvSpPr>
          <p:cNvPr id="3145" name="Rectangle 73"/>
          <p:cNvSpPr>
            <a:spLocks noChangeArrowheads="1"/>
          </p:cNvSpPr>
          <p:nvPr/>
        </p:nvSpPr>
        <p:spPr bwMode="auto">
          <a:xfrm>
            <a:off x="6438900" y="10858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高頻度攻撃はルータ等入り口で止めるようにする→</a:t>
            </a:r>
            <a:r>
              <a:rPr lang="en-US" altLang="ja-JP" sz="375">
                <a:latin typeface="ＭＳ Ｐゴシック" panose="020B0600070205080204" pitchFamily="50" charset="-128"/>
              </a:rPr>
              <a:t>IDS</a:t>
            </a:r>
            <a:r>
              <a:rPr lang="ja-JP" altLang="en-US" sz="375">
                <a:latin typeface="ＭＳ Ｐゴシック" panose="020B0600070205080204" pitchFamily="50" charset="-128"/>
              </a:rPr>
              <a:t>と</a:t>
            </a:r>
            <a:r>
              <a:rPr lang="en-US" altLang="ja-JP" sz="375">
                <a:latin typeface="ＭＳ Ｐゴシック" panose="020B0600070205080204" pitchFamily="50" charset="-128"/>
              </a:rPr>
              <a:t>FW</a:t>
            </a:r>
            <a:r>
              <a:rPr lang="ja-JP" altLang="en-US" sz="375">
                <a:latin typeface="ＭＳ Ｐゴシック" panose="020B0600070205080204" pitchFamily="50" charset="-128"/>
              </a:rPr>
              <a:t>の連携環境の設定</a:t>
            </a:r>
          </a:p>
        </p:txBody>
      </p:sp>
      <p:sp>
        <p:nvSpPr>
          <p:cNvPr id="3146" name="Rectangle 74"/>
          <p:cNvSpPr>
            <a:spLocks noChangeArrowheads="1"/>
          </p:cNvSpPr>
          <p:nvPr/>
        </p:nvSpPr>
        <p:spPr bwMode="auto">
          <a:xfrm>
            <a:off x="6438900" y="1200150"/>
            <a:ext cx="2000250"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en-US" altLang="ja-JP" sz="375">
                <a:latin typeface="ＭＳ Ｐゴシック" panose="020B0600070205080204" pitchFamily="50" charset="-128"/>
              </a:rPr>
              <a:t>NDL</a:t>
            </a:r>
            <a:r>
              <a:rPr lang="ja-JP" altLang="en-US" sz="375">
                <a:latin typeface="ＭＳ Ｐゴシック" panose="020B0600070205080204" pitchFamily="50" charset="-128"/>
              </a:rPr>
              <a:t>内のサーバ、ネットワーク機器、職員</a:t>
            </a:r>
            <a:r>
              <a:rPr lang="en-US" altLang="ja-JP" sz="375">
                <a:latin typeface="ＭＳ Ｐゴシック" panose="020B0600070205080204" pitchFamily="50" charset="-128"/>
              </a:rPr>
              <a:t>PC</a:t>
            </a:r>
            <a:r>
              <a:rPr lang="ja-JP" altLang="en-US" sz="375">
                <a:latin typeface="ＭＳ Ｐゴシック" panose="020B0600070205080204" pitchFamily="50" charset="-128"/>
              </a:rPr>
              <a:t>、来館者</a:t>
            </a:r>
            <a:r>
              <a:rPr lang="en-US" altLang="ja-JP" sz="375">
                <a:latin typeface="ＭＳ Ｐゴシック" panose="020B0600070205080204" pitchFamily="50" charset="-128"/>
              </a:rPr>
              <a:t>PC</a:t>
            </a:r>
            <a:r>
              <a:rPr lang="ja-JP" altLang="en-US" sz="375">
                <a:latin typeface="ＭＳ Ｐゴシック" panose="020B0600070205080204" pitchFamily="50" charset="-128"/>
              </a:rPr>
              <a:t>へのアクセスはポートレベルで最低限にする→</a:t>
            </a:r>
            <a:r>
              <a:rPr lang="en-US" altLang="ja-JP" sz="375">
                <a:latin typeface="ＭＳ Ｐゴシック" panose="020B0600070205080204" pitchFamily="50" charset="-128"/>
              </a:rPr>
              <a:t>FW</a:t>
            </a:r>
            <a:r>
              <a:rPr lang="ja-JP" altLang="en-US" sz="375">
                <a:latin typeface="ＭＳ Ｐゴシック" panose="020B0600070205080204" pitchFamily="50" charset="-128"/>
              </a:rPr>
              <a:t>、スイッチでを設定し、論理的な点検を行う</a:t>
            </a:r>
          </a:p>
        </p:txBody>
      </p:sp>
      <p:sp>
        <p:nvSpPr>
          <p:cNvPr id="3147" name="Rectangle 75"/>
          <p:cNvSpPr>
            <a:spLocks noChangeArrowheads="1"/>
          </p:cNvSpPr>
          <p:nvPr/>
        </p:nvSpPr>
        <p:spPr bwMode="auto">
          <a:xfrm>
            <a:off x="6438900" y="16002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機密情報のある</a:t>
            </a:r>
            <a:r>
              <a:rPr lang="en-US" altLang="ja-JP" sz="375">
                <a:latin typeface="ＭＳ Ｐゴシック" panose="020B0600070205080204" pitchFamily="50" charset="-128"/>
              </a:rPr>
              <a:t>DB</a:t>
            </a:r>
            <a:r>
              <a:rPr lang="ja-JP" altLang="en-US" sz="375">
                <a:latin typeface="ＭＳ Ｐゴシック" panose="020B0600070205080204" pitchFamily="50" charset="-128"/>
              </a:rPr>
              <a:t>へのアクセスは最低限にする。ファイルを搾取されても解読できないように→暗号化</a:t>
            </a:r>
          </a:p>
        </p:txBody>
      </p:sp>
      <p:sp>
        <p:nvSpPr>
          <p:cNvPr id="3149" name="Rectangle 77"/>
          <p:cNvSpPr>
            <a:spLocks noChangeArrowheads="1"/>
          </p:cNvSpPr>
          <p:nvPr/>
        </p:nvSpPr>
        <p:spPr bwMode="auto">
          <a:xfrm>
            <a:off x="6438900" y="17145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バックアップ媒体も暗号化等をし、ユーザ認証しなければ読めないようにする→暗号化</a:t>
            </a:r>
          </a:p>
        </p:txBody>
      </p:sp>
      <p:sp>
        <p:nvSpPr>
          <p:cNvPr id="3150" name="Rectangle 78"/>
          <p:cNvSpPr>
            <a:spLocks noChangeArrowheads="1"/>
          </p:cNvSpPr>
          <p:nvPr/>
        </p:nvSpPr>
        <p:spPr bwMode="auto">
          <a:xfrm>
            <a:off x="6438900" y="4650582"/>
            <a:ext cx="2014538" cy="6429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機密性の高い情報のあるプリントアウトされたものを廃棄するときはシュレッダーにかける</a:t>
            </a:r>
          </a:p>
        </p:txBody>
      </p:sp>
      <p:sp>
        <p:nvSpPr>
          <p:cNvPr id="3151" name="Rectangle 79"/>
          <p:cNvSpPr>
            <a:spLocks noChangeArrowheads="1"/>
          </p:cNvSpPr>
          <p:nvPr/>
        </p:nvSpPr>
        <p:spPr bwMode="auto">
          <a:xfrm>
            <a:off x="6438900" y="18288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en-US" altLang="ja-JP" sz="375">
                <a:latin typeface="ＭＳ Ｐゴシック" panose="020B0600070205080204" pitchFamily="50" charset="-128"/>
              </a:rPr>
              <a:t>Web</a:t>
            </a:r>
            <a:r>
              <a:rPr lang="ja-JP" altLang="en-US" sz="375">
                <a:latin typeface="ＭＳ Ｐゴシック" panose="020B0600070205080204" pitchFamily="50" charset="-128"/>
              </a:rPr>
              <a:t>サーバ等にある秘密鍵に対しては、搾取、改ざんされないようにより厳密に管理する</a:t>
            </a:r>
          </a:p>
        </p:txBody>
      </p:sp>
      <p:sp>
        <p:nvSpPr>
          <p:cNvPr id="3152" name="Rectangle 80"/>
          <p:cNvSpPr>
            <a:spLocks noChangeArrowheads="1"/>
          </p:cNvSpPr>
          <p:nvPr/>
        </p:nvSpPr>
        <p:spPr bwMode="auto">
          <a:xfrm>
            <a:off x="6438900" y="19431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en-US" altLang="ja-JP" sz="375">
                <a:latin typeface="ＭＳ Ｐゴシック" panose="020B0600070205080204" pitchFamily="50" charset="-128"/>
              </a:rPr>
              <a:t>ID</a:t>
            </a:r>
            <a:r>
              <a:rPr lang="ja-JP" altLang="en-US" sz="375">
                <a:latin typeface="ＭＳ Ｐゴシック" panose="020B0600070205080204" pitchFamily="50" charset="-128"/>
              </a:rPr>
              <a:t>、パスワード、個人情報の通信は暗号化しておこなう→</a:t>
            </a:r>
            <a:r>
              <a:rPr lang="en-US" altLang="ja-JP" sz="375">
                <a:latin typeface="ＭＳ Ｐゴシック" panose="020B0600070205080204" pitchFamily="50" charset="-128"/>
              </a:rPr>
              <a:t>SSL</a:t>
            </a:r>
            <a:r>
              <a:rPr lang="ja-JP" altLang="en-US" sz="375">
                <a:latin typeface="ＭＳ Ｐゴシック" panose="020B0600070205080204" pitchFamily="50" charset="-128"/>
              </a:rPr>
              <a:t>、暗号メール、</a:t>
            </a:r>
            <a:r>
              <a:rPr lang="en-US" altLang="ja-JP" sz="375">
                <a:latin typeface="ＭＳ Ｐゴシック" panose="020B0600070205080204" pitchFamily="50" charset="-128"/>
              </a:rPr>
              <a:t>IPsec</a:t>
            </a:r>
            <a:r>
              <a:rPr lang="ja-JP" altLang="en-US" sz="375">
                <a:latin typeface="ＭＳ Ｐゴシック" panose="020B0600070205080204" pitchFamily="50" charset="-128"/>
              </a:rPr>
              <a:t>の導入</a:t>
            </a:r>
          </a:p>
        </p:txBody>
      </p:sp>
      <p:sp>
        <p:nvSpPr>
          <p:cNvPr id="3153" name="Rectangle 81"/>
          <p:cNvSpPr>
            <a:spLocks noChangeArrowheads="1"/>
          </p:cNvSpPr>
          <p:nvPr/>
        </p:nvSpPr>
        <p:spPr bwMode="auto">
          <a:xfrm>
            <a:off x="6438900" y="20574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複写申込み等の申込み情報に関しては電子署名をつける→個人</a:t>
            </a:r>
            <a:r>
              <a:rPr lang="en-US" altLang="ja-JP" sz="375">
                <a:latin typeface="ＭＳ Ｐゴシック" panose="020B0600070205080204" pitchFamily="50" charset="-128"/>
              </a:rPr>
              <a:t>PKI</a:t>
            </a:r>
            <a:r>
              <a:rPr lang="ja-JP" altLang="en-US" sz="375">
                <a:latin typeface="ＭＳ Ｐゴシック" panose="020B0600070205080204" pitchFamily="50" charset="-128"/>
              </a:rPr>
              <a:t>認証の導入</a:t>
            </a:r>
          </a:p>
        </p:txBody>
      </p:sp>
      <p:sp>
        <p:nvSpPr>
          <p:cNvPr id="3154" name="Rectangle 82"/>
          <p:cNvSpPr>
            <a:spLocks noChangeArrowheads="1"/>
          </p:cNvSpPr>
          <p:nvPr/>
        </p:nvSpPr>
        <p:spPr bwMode="auto">
          <a:xfrm>
            <a:off x="6438900" y="2171700"/>
            <a:ext cx="21145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システムの管理及び監査機能をシステム的に行える機能を用意する→構成管理ツール等の導入</a:t>
            </a:r>
          </a:p>
        </p:txBody>
      </p:sp>
      <p:sp>
        <p:nvSpPr>
          <p:cNvPr id="3156" name="Rectangle 84"/>
          <p:cNvSpPr>
            <a:spLocks noChangeArrowheads="1"/>
          </p:cNvSpPr>
          <p:nvPr/>
        </p:nvSpPr>
        <p:spPr bwMode="auto">
          <a:xfrm>
            <a:off x="6438900" y="22860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セキュリティに関連したイベントを適切に記録する →</a:t>
            </a:r>
            <a:r>
              <a:rPr lang="en-US" altLang="ja-JP" sz="375">
                <a:latin typeface="ＭＳ Ｐゴシック" panose="020B0600070205080204" pitchFamily="50" charset="-128"/>
              </a:rPr>
              <a:t>syslog</a:t>
            </a:r>
            <a:r>
              <a:rPr lang="ja-JP" altLang="en-US" sz="375">
                <a:latin typeface="ＭＳ Ｐゴシック" panose="020B0600070205080204" pitchFamily="50" charset="-128"/>
              </a:rPr>
              <a:t>サーバ、ログ解析ツールの導入</a:t>
            </a:r>
          </a:p>
        </p:txBody>
      </p:sp>
      <p:sp>
        <p:nvSpPr>
          <p:cNvPr id="3157" name="Rectangle 85"/>
          <p:cNvSpPr>
            <a:spLocks noChangeArrowheads="1"/>
          </p:cNvSpPr>
          <p:nvPr/>
        </p:nvSpPr>
        <p:spPr bwMode="auto">
          <a:xfrm>
            <a:off x="6438900" y="28575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常に保護資産を一定時間前の状態に戻すことができるように、バックアップする→復旧手順書</a:t>
            </a:r>
          </a:p>
        </p:txBody>
      </p:sp>
      <p:sp>
        <p:nvSpPr>
          <p:cNvPr id="3158" name="Rectangle 86"/>
          <p:cNvSpPr>
            <a:spLocks noChangeArrowheads="1"/>
          </p:cNvSpPr>
          <p:nvPr/>
        </p:nvSpPr>
        <p:spPr bwMode="auto">
          <a:xfrm>
            <a:off x="6438900" y="4857750"/>
            <a:ext cx="2000250" cy="5596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利用者が各自のパスワード等の認証情報の推測や暴露を防ぐように各自で管理すること </a:t>
            </a:r>
          </a:p>
        </p:txBody>
      </p:sp>
      <p:sp>
        <p:nvSpPr>
          <p:cNvPr id="3159" name="Rectangle 87"/>
          <p:cNvSpPr>
            <a:spLocks noChangeArrowheads="1"/>
          </p:cNvSpPr>
          <p:nvPr/>
        </p:nvSpPr>
        <p:spPr bwMode="auto">
          <a:xfrm>
            <a:off x="6438900" y="2971800"/>
            <a:ext cx="21145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ワクチンでの不正プログラム検出を確実に→ワクチンサーバの二重化、更新頻度を時間単位に</a:t>
            </a:r>
          </a:p>
        </p:txBody>
      </p:sp>
      <p:sp>
        <p:nvSpPr>
          <p:cNvPr id="3164" name="Rectangle 92"/>
          <p:cNvSpPr>
            <a:spLocks noChangeArrowheads="1"/>
          </p:cNvSpPr>
          <p:nvPr/>
        </p:nvSpPr>
        <p:spPr bwMode="auto">
          <a:xfrm>
            <a:off x="6438900" y="3314700"/>
            <a:ext cx="200025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システムが公知のセキュリティに関する問題を含む場合、速やかに修正情報適用や</a:t>
            </a:r>
          </a:p>
          <a:p>
            <a:r>
              <a:rPr lang="ja-JP" altLang="en-US" sz="375">
                <a:latin typeface="ＭＳ Ｐゴシック" panose="020B0600070205080204" pitchFamily="50" charset="-128"/>
              </a:rPr>
              <a:t>バージョンアップ等の対策を行う→自動ソフトウェア修正システム等の導入</a:t>
            </a:r>
          </a:p>
        </p:txBody>
      </p:sp>
      <p:sp>
        <p:nvSpPr>
          <p:cNvPr id="3165" name="Rectangle 93"/>
          <p:cNvSpPr>
            <a:spLocks noChangeArrowheads="1"/>
          </p:cNvSpPr>
          <p:nvPr/>
        </p:nvSpPr>
        <p:spPr bwMode="auto">
          <a:xfrm>
            <a:off x="6438900" y="3486150"/>
            <a:ext cx="2000250" cy="1214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新たな脆弱性が発見された場合、速やかに設定を変更したり、サービスを停止したり</a:t>
            </a:r>
          </a:p>
          <a:p>
            <a:r>
              <a:rPr lang="ja-JP" altLang="en-US" sz="375">
                <a:latin typeface="ＭＳ Ｐゴシック" panose="020B0600070205080204" pitchFamily="50" charset="-128"/>
              </a:rPr>
              <a:t>できるように→「緊急対応手順」を策定し運用する。</a:t>
            </a:r>
          </a:p>
        </p:txBody>
      </p:sp>
      <p:sp>
        <p:nvSpPr>
          <p:cNvPr id="3167" name="Rectangle 95"/>
          <p:cNvSpPr>
            <a:spLocks noChangeArrowheads="1"/>
          </p:cNvSpPr>
          <p:nvPr/>
        </p:nvSpPr>
        <p:spPr bwMode="auto">
          <a:xfrm>
            <a:off x="6267450" y="6057900"/>
            <a:ext cx="2343150" cy="742950"/>
          </a:xfrm>
          <a:prstGeom prst="rect">
            <a:avLst/>
          </a:prstGeom>
          <a:solidFill>
            <a:schemeClr val="bg1"/>
          </a:solidFill>
          <a:ln>
            <a:noFill/>
          </a:ln>
          <a:effectLst>
            <a:prstShdw prst="shdw18" dist="17961" dir="13500000">
              <a:schemeClr val="bg1">
                <a:gamma/>
                <a:shade val="60000"/>
                <a:invGamma/>
              </a:schemeClr>
            </a:prstShdw>
          </a:effectLst>
          <a:extLst>
            <a:ext uri="{91240B29-F687-4F45-9708-019B960494DF}">
              <a14:hiddenLine xmlns:a14="http://schemas.microsoft.com/office/drawing/2010/main" w="9525">
                <a:solidFill>
                  <a:schemeClr val="tx1"/>
                </a:solidFill>
                <a:prstDash val="dash"/>
                <a:miter lim="800000"/>
                <a:headEnd/>
                <a:tailEnd/>
              </a14:hiddenLine>
            </a:ext>
          </a:extLst>
        </p:spPr>
        <p:txBody>
          <a:bodyPr lIns="27000" tIns="0" rIns="27000" bIns="0"/>
          <a:lstStyle/>
          <a:p>
            <a:pPr algn="r"/>
            <a:r>
              <a:rPr lang="ja-JP" altLang="en-US" sz="375">
                <a:latin typeface="ＭＳ Ｐゴシック" panose="020B0600070205080204" pitchFamily="50" charset="-128"/>
              </a:rPr>
              <a:t>物理的対策</a:t>
            </a:r>
          </a:p>
        </p:txBody>
      </p:sp>
      <p:sp>
        <p:nvSpPr>
          <p:cNvPr id="3168" name="Rectangle 96"/>
          <p:cNvSpPr>
            <a:spLocks noChangeArrowheads="1"/>
          </p:cNvSpPr>
          <p:nvPr/>
        </p:nvSpPr>
        <p:spPr bwMode="auto">
          <a:xfrm>
            <a:off x="6438900" y="61722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施錠管理できる場所に保管 </a:t>
            </a:r>
          </a:p>
        </p:txBody>
      </p:sp>
      <p:sp>
        <p:nvSpPr>
          <p:cNvPr id="3169" name="Rectangle 97"/>
          <p:cNvSpPr>
            <a:spLocks noChangeArrowheads="1"/>
          </p:cNvSpPr>
          <p:nvPr/>
        </p:nvSpPr>
        <p:spPr bwMode="auto">
          <a:xfrm>
            <a:off x="6438900" y="47434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利用者認証する場合、信頼できる</a:t>
            </a:r>
            <a:r>
              <a:rPr lang="en-US" altLang="ja-JP" sz="375">
                <a:latin typeface="ＭＳ Ｐゴシック" panose="020B0600070205080204" pitchFamily="50" charset="-128"/>
              </a:rPr>
              <a:t>CA</a:t>
            </a:r>
            <a:r>
              <a:rPr lang="ja-JP" altLang="en-US" sz="375">
                <a:latin typeface="ＭＳ Ｐゴシック" panose="020B0600070205080204" pitchFamily="50" charset="-128"/>
              </a:rPr>
              <a:t>から証明書情報、受付証明書、受付秘密鍵を取得する</a:t>
            </a:r>
          </a:p>
        </p:txBody>
      </p:sp>
      <p:sp>
        <p:nvSpPr>
          <p:cNvPr id="3170" name="Rectangle 98"/>
          <p:cNvSpPr>
            <a:spLocks noChangeArrowheads="1"/>
          </p:cNvSpPr>
          <p:nvPr/>
        </p:nvSpPr>
        <p:spPr bwMode="auto">
          <a:xfrm>
            <a:off x="6438900" y="5086350"/>
            <a:ext cx="2000250" cy="5596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運用人員に変更があった場合、システム内のアカウントや認証情報に速やかに反映させる</a:t>
            </a:r>
          </a:p>
        </p:txBody>
      </p:sp>
      <p:sp>
        <p:nvSpPr>
          <p:cNvPr id="3176" name="Rectangle 104"/>
          <p:cNvSpPr>
            <a:spLocks noChangeArrowheads="1"/>
          </p:cNvSpPr>
          <p:nvPr/>
        </p:nvSpPr>
        <p:spPr bwMode="auto">
          <a:xfrm>
            <a:off x="6438900" y="38862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セキュリティに関する情報収集に努める→セキュリティ関連サイトの巡回閲覧及びレビュー</a:t>
            </a:r>
          </a:p>
        </p:txBody>
      </p:sp>
      <p:sp>
        <p:nvSpPr>
          <p:cNvPr id="3177" name="Rectangle 105"/>
          <p:cNvSpPr>
            <a:spLocks noChangeArrowheads="1"/>
          </p:cNvSpPr>
          <p:nvPr/>
        </p:nvSpPr>
        <p:spPr bwMode="auto">
          <a:xfrm>
            <a:off x="6438900" y="5886450"/>
            <a:ext cx="2000250"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職員および外部委託事業者が情報資産に対して悪意を持った行動もしくは悪戯を行わないように、管理・教育を実施する </a:t>
            </a:r>
          </a:p>
        </p:txBody>
      </p:sp>
      <p:sp>
        <p:nvSpPr>
          <p:cNvPr id="3178" name="Rectangle 106"/>
          <p:cNvSpPr>
            <a:spLocks noChangeArrowheads="1"/>
          </p:cNvSpPr>
          <p:nvPr/>
        </p:nvSpPr>
        <p:spPr bwMode="auto">
          <a:xfrm>
            <a:off x="6438900" y="6365082"/>
            <a:ext cx="2000250" cy="5953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記憶媒体や印刷物の廃棄あるいは修理時は、情報の復元が不可能な状態にする</a:t>
            </a:r>
          </a:p>
        </p:txBody>
      </p:sp>
      <p:sp>
        <p:nvSpPr>
          <p:cNvPr id="3179" name="Rectangle 107"/>
          <p:cNvSpPr>
            <a:spLocks noChangeArrowheads="1"/>
          </p:cNvSpPr>
          <p:nvPr/>
        </p:nvSpPr>
        <p:spPr bwMode="auto">
          <a:xfrm>
            <a:off x="6438900" y="64579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バックアップ媒体は原本とは別の場所で、かつセキュリティが確保される状態で管理する</a:t>
            </a:r>
          </a:p>
        </p:txBody>
      </p:sp>
      <p:sp>
        <p:nvSpPr>
          <p:cNvPr id="3180" name="Rectangle 108"/>
          <p:cNvSpPr>
            <a:spLocks noChangeArrowheads="1"/>
          </p:cNvSpPr>
          <p:nvPr/>
        </p:nvSpPr>
        <p:spPr bwMode="auto">
          <a:xfrm>
            <a:off x="6438900" y="6572250"/>
            <a:ext cx="2000250" cy="6429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サーバ及びネットワーク機器類は、施錠管理されたサーバ室に設置されなければならない。 </a:t>
            </a:r>
          </a:p>
        </p:txBody>
      </p:sp>
      <p:sp>
        <p:nvSpPr>
          <p:cNvPr id="3181" name="Rectangle 109"/>
          <p:cNvSpPr>
            <a:spLocks noChangeArrowheads="1"/>
          </p:cNvSpPr>
          <p:nvPr/>
        </p:nvSpPr>
        <p:spPr bwMode="auto">
          <a:xfrm>
            <a:off x="6438900" y="2400300"/>
            <a:ext cx="2000250"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外部ネットワークと接続するとき、</a:t>
            </a:r>
            <a:r>
              <a:rPr lang="en-US" altLang="ja-JP" sz="375">
                <a:latin typeface="ＭＳ Ｐゴシック" panose="020B0600070205080204" pitchFamily="50" charset="-128"/>
              </a:rPr>
              <a:t>FW</a:t>
            </a:r>
            <a:r>
              <a:rPr lang="ja-JP" altLang="en-US" sz="375">
                <a:latin typeface="ＭＳ Ｐゴシック" panose="020B0600070205080204" pitchFamily="50" charset="-128"/>
              </a:rPr>
              <a:t>を設置するとともに、確実な認証を行う。→</a:t>
            </a:r>
            <a:r>
              <a:rPr lang="en-US" altLang="ja-JP" sz="375">
                <a:latin typeface="ＭＳ Ｐゴシック" panose="020B0600070205080204" pitchFamily="50" charset="-128"/>
              </a:rPr>
              <a:t>FW</a:t>
            </a:r>
            <a:r>
              <a:rPr lang="ja-JP" altLang="en-US" sz="375">
                <a:latin typeface="ＭＳ Ｐゴシック" panose="020B0600070205080204" pitchFamily="50" charset="-128"/>
              </a:rPr>
              <a:t>と</a:t>
            </a:r>
            <a:r>
              <a:rPr lang="en-US" altLang="ja-JP" sz="375">
                <a:latin typeface="ＭＳ Ｐゴシック" panose="020B0600070205080204" pitchFamily="50" charset="-128"/>
              </a:rPr>
              <a:t>Radius</a:t>
            </a:r>
            <a:r>
              <a:rPr lang="ja-JP" altLang="en-US" sz="375">
                <a:latin typeface="ＭＳ Ｐゴシック" panose="020B0600070205080204" pitchFamily="50" charset="-128"/>
              </a:rPr>
              <a:t>の連携環境、ワンタイムパスワード等の導入</a:t>
            </a:r>
          </a:p>
        </p:txBody>
      </p:sp>
      <p:sp>
        <p:nvSpPr>
          <p:cNvPr id="3183" name="Rectangle 111"/>
          <p:cNvSpPr>
            <a:spLocks noChangeArrowheads="1"/>
          </p:cNvSpPr>
          <p:nvPr/>
        </p:nvSpPr>
        <p:spPr bwMode="auto">
          <a:xfrm>
            <a:off x="6438900" y="3657600"/>
            <a:ext cx="2114550"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メール、</a:t>
            </a:r>
            <a:r>
              <a:rPr lang="en-US" altLang="ja-JP" sz="375">
                <a:latin typeface="ＭＳ Ｐゴシック" panose="020B0600070205080204" pitchFamily="50" charset="-128"/>
              </a:rPr>
              <a:t>Web</a:t>
            </a:r>
            <a:r>
              <a:rPr lang="ja-JP" altLang="en-US" sz="375">
                <a:latin typeface="ＭＳ Ｐゴシック" panose="020B0600070205080204" pitchFamily="50" charset="-128"/>
              </a:rPr>
              <a:t>ダウンロード、持ち込みファイルからのウイルス感染を確実に防ぐ→ワクチンサーバの設置、ワクチンパターンの更新頻度を最短に、開く前のウイルスチェックの自動化</a:t>
            </a:r>
          </a:p>
        </p:txBody>
      </p:sp>
      <p:sp>
        <p:nvSpPr>
          <p:cNvPr id="3185" name="Rectangle 113"/>
          <p:cNvSpPr>
            <a:spLocks noChangeArrowheads="1"/>
          </p:cNvSpPr>
          <p:nvPr/>
        </p:nvSpPr>
        <p:spPr bwMode="auto">
          <a:xfrm>
            <a:off x="6438900" y="1343025"/>
            <a:ext cx="2000250" cy="1428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運用ポリシーの異なるサーバ、クライアント</a:t>
            </a:r>
            <a:r>
              <a:rPr lang="en-US" altLang="ja-JP" sz="375">
                <a:latin typeface="ＭＳ Ｐゴシック" panose="020B0600070205080204" pitchFamily="50" charset="-128"/>
              </a:rPr>
              <a:t>PC</a:t>
            </a:r>
            <a:r>
              <a:rPr lang="ja-JP" altLang="en-US" sz="375">
                <a:latin typeface="ＭＳ Ｐゴシック" panose="020B0600070205080204" pitchFamily="50" charset="-128"/>
              </a:rPr>
              <a:t>は別セグメントにし、それぞれに対して、適切なアクセス制限をする→</a:t>
            </a:r>
            <a:r>
              <a:rPr lang="en-US" altLang="ja-JP" sz="375">
                <a:latin typeface="ＭＳ Ｐゴシック" panose="020B0600070205080204" pitchFamily="50" charset="-128"/>
              </a:rPr>
              <a:t>VLAN</a:t>
            </a:r>
            <a:r>
              <a:rPr lang="ja-JP" altLang="en-US" sz="375">
                <a:latin typeface="ＭＳ Ｐゴシック" panose="020B0600070205080204" pitchFamily="50" charset="-128"/>
              </a:rPr>
              <a:t>及び</a:t>
            </a:r>
            <a:r>
              <a:rPr lang="en-US" altLang="ja-JP" sz="375">
                <a:latin typeface="ＭＳ Ｐゴシック" panose="020B0600070205080204" pitchFamily="50" charset="-128"/>
              </a:rPr>
              <a:t>FW</a:t>
            </a:r>
            <a:r>
              <a:rPr lang="ja-JP" altLang="en-US" sz="375">
                <a:latin typeface="ＭＳ Ｐゴシック" panose="020B0600070205080204" pitchFamily="50" charset="-128"/>
              </a:rPr>
              <a:t>での明確に分離する</a:t>
            </a:r>
          </a:p>
        </p:txBody>
      </p:sp>
      <p:sp>
        <p:nvSpPr>
          <p:cNvPr id="3187" name="Rectangle 115"/>
          <p:cNvSpPr>
            <a:spLocks noChangeArrowheads="1"/>
          </p:cNvSpPr>
          <p:nvPr/>
        </p:nvSpPr>
        <p:spPr bwMode="auto">
          <a:xfrm>
            <a:off x="6438900" y="14859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高い可用性を求められる機器（公開サーバ、</a:t>
            </a:r>
            <a:r>
              <a:rPr lang="en-US" altLang="ja-JP" sz="375">
                <a:latin typeface="ＭＳ Ｐゴシック" panose="020B0600070205080204" pitchFamily="50" charset="-128"/>
              </a:rPr>
              <a:t>SW</a:t>
            </a:r>
            <a:r>
              <a:rPr lang="ja-JP" altLang="en-US" sz="375">
                <a:latin typeface="ＭＳ Ｐゴシック" panose="020B0600070205080204" pitchFamily="50" charset="-128"/>
              </a:rPr>
              <a:t>、</a:t>
            </a:r>
            <a:r>
              <a:rPr lang="en-US" altLang="ja-JP" sz="375">
                <a:latin typeface="ＭＳ Ｐゴシック" panose="020B0600070205080204" pitchFamily="50" charset="-128"/>
              </a:rPr>
              <a:t>FireWall</a:t>
            </a:r>
            <a:r>
              <a:rPr lang="ja-JP" altLang="en-US" sz="375">
                <a:latin typeface="ＭＳ Ｐゴシック" panose="020B0600070205080204" pitchFamily="50" charset="-128"/>
              </a:rPr>
              <a:t>等）は二重化する</a:t>
            </a:r>
          </a:p>
        </p:txBody>
      </p:sp>
      <p:sp>
        <p:nvSpPr>
          <p:cNvPr id="3188" name="Rectangle 116"/>
          <p:cNvSpPr>
            <a:spLocks noChangeArrowheads="1"/>
          </p:cNvSpPr>
          <p:nvPr/>
        </p:nvSpPr>
        <p:spPr bwMode="auto">
          <a:xfrm>
            <a:off x="6438900" y="25717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リモートアクセスポイントを</a:t>
            </a:r>
            <a:r>
              <a:rPr lang="en-US" altLang="ja-JP" sz="375">
                <a:latin typeface="ＭＳ Ｐゴシック" panose="020B0600070205080204" pitchFamily="50" charset="-128"/>
              </a:rPr>
              <a:t>DMZ</a:t>
            </a:r>
            <a:r>
              <a:rPr lang="ja-JP" altLang="en-US" sz="375">
                <a:latin typeface="ＭＳ Ｐゴシック" panose="020B0600070205080204" pitchFamily="50" charset="-128"/>
              </a:rPr>
              <a:t>に移行しセキュアな環境を構築する→</a:t>
            </a:r>
            <a:r>
              <a:rPr lang="en-US" altLang="ja-JP" sz="375">
                <a:latin typeface="ＭＳ Ｐゴシック" panose="020B0600070205080204" pitchFamily="50" charset="-128"/>
              </a:rPr>
              <a:t>IP-VPN</a:t>
            </a:r>
            <a:r>
              <a:rPr lang="ja-JP" altLang="en-US" sz="375">
                <a:latin typeface="ＭＳ Ｐゴシック" panose="020B0600070205080204" pitchFamily="50" charset="-128"/>
              </a:rPr>
              <a:t>の導入等</a:t>
            </a:r>
          </a:p>
        </p:txBody>
      </p:sp>
      <p:sp>
        <p:nvSpPr>
          <p:cNvPr id="3189" name="Rectangle 117"/>
          <p:cNvSpPr>
            <a:spLocks noChangeArrowheads="1"/>
          </p:cNvSpPr>
          <p:nvPr/>
        </p:nvSpPr>
        <p:spPr bwMode="auto">
          <a:xfrm>
            <a:off x="6438900" y="52006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en-US" altLang="ja-JP" sz="375">
                <a:latin typeface="ＭＳ Ｐゴシック" panose="020B0600070205080204" pitchFamily="50" charset="-128"/>
              </a:rPr>
              <a:t>PC</a:t>
            </a:r>
            <a:r>
              <a:rPr lang="ja-JP" altLang="en-US" sz="375">
                <a:latin typeface="ＭＳ Ｐゴシック" panose="020B0600070205080204" pitchFamily="50" charset="-128"/>
              </a:rPr>
              <a:t>はログインしたまま放置しないようにする→スクリーンセーバでパスワードロックする</a:t>
            </a:r>
          </a:p>
        </p:txBody>
      </p:sp>
      <p:sp>
        <p:nvSpPr>
          <p:cNvPr id="3190" name="Rectangle 118"/>
          <p:cNvSpPr>
            <a:spLocks noChangeArrowheads="1"/>
          </p:cNvSpPr>
          <p:nvPr/>
        </p:nvSpPr>
        <p:spPr bwMode="auto">
          <a:xfrm>
            <a:off x="6438900" y="53149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与えられたレベル以上の権限でのアクセスを試みてはいけない</a:t>
            </a:r>
          </a:p>
        </p:txBody>
      </p:sp>
      <p:sp>
        <p:nvSpPr>
          <p:cNvPr id="3191" name="Rectangle 119"/>
          <p:cNvSpPr>
            <a:spLocks noChangeArrowheads="1"/>
          </p:cNvSpPr>
          <p:nvPr/>
        </p:nvSpPr>
        <p:spPr bwMode="auto">
          <a:xfrm>
            <a:off x="6438900" y="54292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システムにパスワードを覚えさせない</a:t>
            </a:r>
          </a:p>
        </p:txBody>
      </p:sp>
      <p:sp>
        <p:nvSpPr>
          <p:cNvPr id="3192" name="Rectangle 120"/>
          <p:cNvSpPr>
            <a:spLocks noChangeArrowheads="1"/>
          </p:cNvSpPr>
          <p:nvPr/>
        </p:nvSpPr>
        <p:spPr bwMode="auto">
          <a:xfrm>
            <a:off x="6438900" y="55435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en-US" altLang="ja-JP" sz="375">
                <a:latin typeface="ＭＳ Ｐゴシック" panose="020B0600070205080204" pitchFamily="50" charset="-128"/>
              </a:rPr>
              <a:t>PC</a:t>
            </a:r>
            <a:r>
              <a:rPr lang="ja-JP" altLang="en-US" sz="375">
                <a:latin typeface="ＭＳ Ｐゴシック" panose="020B0600070205080204" pitchFamily="50" charset="-128"/>
              </a:rPr>
              <a:t>にセキュリティ上の問題がある、もしくは確認できていないソフトをインストールしない</a:t>
            </a:r>
          </a:p>
        </p:txBody>
      </p:sp>
      <p:sp>
        <p:nvSpPr>
          <p:cNvPr id="3193" name="Rectangle 121"/>
          <p:cNvSpPr>
            <a:spLocks noChangeArrowheads="1"/>
          </p:cNvSpPr>
          <p:nvPr/>
        </p:nvSpPr>
        <p:spPr bwMode="auto">
          <a:xfrm>
            <a:off x="6438900" y="56578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ルール、規則を遵守する。守れない場合は、罰則もしくは、個人の情報資産利用を制限する</a:t>
            </a:r>
          </a:p>
        </p:txBody>
      </p:sp>
      <p:sp>
        <p:nvSpPr>
          <p:cNvPr id="3194" name="Rectangle 122"/>
          <p:cNvSpPr>
            <a:spLocks noChangeArrowheads="1"/>
          </p:cNvSpPr>
          <p:nvPr/>
        </p:nvSpPr>
        <p:spPr bwMode="auto">
          <a:xfrm>
            <a:off x="6438900" y="42291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システムの運用に関わらない第三者がシステムの運用状況を点検する</a:t>
            </a:r>
          </a:p>
        </p:txBody>
      </p:sp>
      <p:sp>
        <p:nvSpPr>
          <p:cNvPr id="3195" name="Rectangle 123"/>
          <p:cNvSpPr>
            <a:spLocks noChangeArrowheads="1"/>
          </p:cNvSpPr>
          <p:nvPr/>
        </p:nvSpPr>
        <p:spPr bwMode="auto">
          <a:xfrm>
            <a:off x="6438900" y="40005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セキュリティに関わるシステムの変更は、「情報セキュリティ委員会」の承認を得る</a:t>
            </a:r>
          </a:p>
        </p:txBody>
      </p:sp>
      <p:sp>
        <p:nvSpPr>
          <p:cNvPr id="3196" name="Rectangle 124"/>
          <p:cNvSpPr>
            <a:spLocks noChangeArrowheads="1"/>
          </p:cNvSpPr>
          <p:nvPr/>
        </p:nvSpPr>
        <p:spPr bwMode="auto">
          <a:xfrm>
            <a:off x="6438900" y="7429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システムの構築、導入時はセキュリティ評価を行う→ </a:t>
            </a:r>
            <a:r>
              <a:rPr lang="en-US" altLang="ja-JP" sz="375">
                <a:latin typeface="ＭＳ Ｐゴシック" panose="020B0600070205080204" pitchFamily="50" charset="-128"/>
              </a:rPr>
              <a:t>ISO/IEC15408</a:t>
            </a:r>
            <a:r>
              <a:rPr lang="ja-JP" altLang="en-US" sz="375">
                <a:latin typeface="ＭＳ Ｐゴシック" panose="020B0600070205080204" pitchFamily="50" charset="-128"/>
              </a:rPr>
              <a:t>に準拠した評価</a:t>
            </a:r>
          </a:p>
        </p:txBody>
      </p:sp>
      <p:sp>
        <p:nvSpPr>
          <p:cNvPr id="3197" name="Rectangle 125"/>
          <p:cNvSpPr>
            <a:spLocks noChangeArrowheads="1"/>
          </p:cNvSpPr>
          <p:nvPr/>
        </p:nvSpPr>
        <p:spPr bwMode="auto">
          <a:xfrm>
            <a:off x="6438900" y="41148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開発及び運用を外注する場合は、外注先のセキュリティ対策を点検する</a:t>
            </a:r>
          </a:p>
        </p:txBody>
      </p:sp>
      <p:sp>
        <p:nvSpPr>
          <p:cNvPr id="3198" name="Rectangle 126"/>
          <p:cNvSpPr>
            <a:spLocks noChangeArrowheads="1"/>
          </p:cNvSpPr>
          <p:nvPr/>
        </p:nvSpPr>
        <p:spPr bwMode="auto">
          <a:xfrm>
            <a:off x="6438900" y="2686050"/>
            <a:ext cx="20574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サーバ、ネットワークへの不正アクセスの兆候をリアルタイムで監視する→侵入検知システムを導入</a:t>
            </a:r>
          </a:p>
        </p:txBody>
      </p:sp>
      <p:sp>
        <p:nvSpPr>
          <p:cNvPr id="3200" name="Rectangle 128"/>
          <p:cNvSpPr>
            <a:spLocks noChangeArrowheads="1"/>
          </p:cNvSpPr>
          <p:nvPr/>
        </p:nvSpPr>
        <p:spPr bwMode="auto">
          <a:xfrm>
            <a:off x="6438900" y="3200400"/>
            <a:ext cx="2000250" cy="6429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システム設定やコンテンツが改ざんされていないか監視する→ </a:t>
            </a:r>
            <a:r>
              <a:rPr lang="en-US" altLang="ja-JP" sz="375">
                <a:latin typeface="ＭＳ Ｐゴシック" panose="020B0600070205080204" pitchFamily="50" charset="-128"/>
              </a:rPr>
              <a:t>TripWire</a:t>
            </a:r>
            <a:r>
              <a:rPr lang="ja-JP" altLang="en-US" sz="375">
                <a:latin typeface="ＭＳ Ｐゴシック" panose="020B0600070205080204" pitchFamily="50" charset="-128"/>
              </a:rPr>
              <a:t>等の導入</a:t>
            </a:r>
          </a:p>
        </p:txBody>
      </p:sp>
      <p:cxnSp>
        <p:nvCxnSpPr>
          <p:cNvPr id="3201" name="AutoShape 129"/>
          <p:cNvCxnSpPr>
            <a:cxnSpLocks noChangeShapeType="1"/>
            <a:stCxn id="3094" idx="3"/>
            <a:endCxn id="3143" idx="1"/>
          </p:cNvCxnSpPr>
          <p:nvPr/>
        </p:nvCxnSpPr>
        <p:spPr bwMode="auto">
          <a:xfrm>
            <a:off x="5981700" y="575073"/>
            <a:ext cx="457200" cy="3107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2" name="AutoShape 130"/>
          <p:cNvCxnSpPr>
            <a:cxnSpLocks noChangeShapeType="1"/>
            <a:stCxn id="3098" idx="3"/>
            <a:endCxn id="3146" idx="1"/>
          </p:cNvCxnSpPr>
          <p:nvPr/>
        </p:nvCxnSpPr>
        <p:spPr bwMode="auto">
          <a:xfrm>
            <a:off x="5981700" y="714375"/>
            <a:ext cx="457200" cy="5429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3" name="AutoShape 131"/>
          <p:cNvCxnSpPr>
            <a:cxnSpLocks noChangeShapeType="1"/>
            <a:stCxn id="3098" idx="3"/>
            <a:endCxn id="3185" idx="1"/>
          </p:cNvCxnSpPr>
          <p:nvPr/>
        </p:nvCxnSpPr>
        <p:spPr bwMode="auto">
          <a:xfrm>
            <a:off x="5981700" y="714375"/>
            <a:ext cx="457200" cy="7000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4" name="AutoShape 132"/>
          <p:cNvCxnSpPr>
            <a:cxnSpLocks noChangeShapeType="1"/>
            <a:stCxn id="3108" idx="3"/>
            <a:endCxn id="3205" idx="1"/>
          </p:cNvCxnSpPr>
          <p:nvPr/>
        </p:nvCxnSpPr>
        <p:spPr bwMode="auto">
          <a:xfrm flipV="1">
            <a:off x="5981700" y="657226"/>
            <a:ext cx="457200" cy="2035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05" name="Rectangle 133"/>
          <p:cNvSpPr>
            <a:spLocks noChangeArrowheads="1"/>
          </p:cNvSpPr>
          <p:nvPr/>
        </p:nvSpPr>
        <p:spPr bwMode="auto">
          <a:xfrm>
            <a:off x="6438900" y="6286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サーバの不要なサービスは停止する。また不要なアプリは削除する→サービス監視ツールの導入</a:t>
            </a:r>
          </a:p>
        </p:txBody>
      </p:sp>
      <p:cxnSp>
        <p:nvCxnSpPr>
          <p:cNvPr id="3206" name="AutoShape 134"/>
          <p:cNvCxnSpPr>
            <a:cxnSpLocks noChangeShapeType="1"/>
            <a:stCxn id="3106" idx="3"/>
            <a:endCxn id="3146" idx="1"/>
          </p:cNvCxnSpPr>
          <p:nvPr/>
        </p:nvCxnSpPr>
        <p:spPr bwMode="auto">
          <a:xfrm>
            <a:off x="5981700" y="1032273"/>
            <a:ext cx="457200" cy="2250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7" name="AutoShape 135"/>
          <p:cNvCxnSpPr>
            <a:cxnSpLocks noChangeShapeType="1"/>
            <a:stCxn id="3106" idx="3"/>
            <a:endCxn id="3185" idx="1"/>
          </p:cNvCxnSpPr>
          <p:nvPr/>
        </p:nvCxnSpPr>
        <p:spPr bwMode="auto">
          <a:xfrm>
            <a:off x="5981700" y="1032273"/>
            <a:ext cx="457200" cy="38219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8" name="AutoShape 136"/>
          <p:cNvCxnSpPr>
            <a:cxnSpLocks noChangeShapeType="1"/>
            <a:stCxn id="3107" idx="3"/>
            <a:endCxn id="3196" idx="1"/>
          </p:cNvCxnSpPr>
          <p:nvPr/>
        </p:nvCxnSpPr>
        <p:spPr bwMode="auto">
          <a:xfrm flipV="1">
            <a:off x="5981700" y="771526"/>
            <a:ext cx="457200" cy="5464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9" name="AutoShape 137"/>
          <p:cNvCxnSpPr>
            <a:cxnSpLocks noChangeShapeType="1"/>
            <a:stCxn id="3097" idx="3"/>
            <a:endCxn id="3144" idx="1"/>
          </p:cNvCxnSpPr>
          <p:nvPr/>
        </p:nvCxnSpPr>
        <p:spPr bwMode="auto">
          <a:xfrm flipV="1">
            <a:off x="5981700" y="1000126"/>
            <a:ext cx="457200" cy="231814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0" name="AutoShape 138"/>
          <p:cNvCxnSpPr>
            <a:cxnSpLocks noChangeShapeType="1"/>
            <a:stCxn id="3099" idx="3"/>
            <a:endCxn id="3143" idx="1"/>
          </p:cNvCxnSpPr>
          <p:nvPr/>
        </p:nvCxnSpPr>
        <p:spPr bwMode="auto">
          <a:xfrm flipV="1">
            <a:off x="5981700" y="885825"/>
            <a:ext cx="457200" cy="285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1" name="AutoShape 139"/>
          <p:cNvCxnSpPr>
            <a:cxnSpLocks noChangeShapeType="1"/>
            <a:stCxn id="3099" idx="3"/>
            <a:endCxn id="3145" idx="1"/>
          </p:cNvCxnSpPr>
          <p:nvPr/>
        </p:nvCxnSpPr>
        <p:spPr bwMode="auto">
          <a:xfrm flipV="1">
            <a:off x="5981700" y="1114425"/>
            <a:ext cx="457200" cy="57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2" name="AutoShape 140"/>
          <p:cNvCxnSpPr>
            <a:cxnSpLocks noChangeShapeType="1"/>
            <a:stCxn id="3102" idx="3"/>
            <a:endCxn id="3158" idx="1"/>
          </p:cNvCxnSpPr>
          <p:nvPr/>
        </p:nvCxnSpPr>
        <p:spPr bwMode="auto">
          <a:xfrm>
            <a:off x="5981700" y="3518298"/>
            <a:ext cx="457200" cy="13680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3" name="AutoShape 141"/>
          <p:cNvCxnSpPr>
            <a:cxnSpLocks noChangeShapeType="1"/>
            <a:stCxn id="3091" idx="3"/>
            <a:endCxn id="3189" idx="1"/>
          </p:cNvCxnSpPr>
          <p:nvPr/>
        </p:nvCxnSpPr>
        <p:spPr bwMode="auto">
          <a:xfrm>
            <a:off x="5981700" y="3632598"/>
            <a:ext cx="457200" cy="15966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4" name="AutoShape 142"/>
          <p:cNvCxnSpPr>
            <a:cxnSpLocks noChangeShapeType="1"/>
            <a:stCxn id="3104" idx="3"/>
            <a:endCxn id="3158" idx="1"/>
          </p:cNvCxnSpPr>
          <p:nvPr/>
        </p:nvCxnSpPr>
        <p:spPr bwMode="auto">
          <a:xfrm>
            <a:off x="5981700" y="3746898"/>
            <a:ext cx="457200" cy="11394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5" name="AutoShape 143"/>
          <p:cNvCxnSpPr>
            <a:cxnSpLocks noChangeShapeType="1"/>
            <a:stCxn id="3110" idx="3"/>
            <a:endCxn id="3150" idx="1"/>
          </p:cNvCxnSpPr>
          <p:nvPr/>
        </p:nvCxnSpPr>
        <p:spPr bwMode="auto">
          <a:xfrm>
            <a:off x="5981700" y="3889773"/>
            <a:ext cx="457200" cy="7929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7" name="AutoShape 145"/>
          <p:cNvCxnSpPr>
            <a:cxnSpLocks noChangeShapeType="1"/>
            <a:stCxn id="3111" idx="3"/>
            <a:endCxn id="3150" idx="1"/>
          </p:cNvCxnSpPr>
          <p:nvPr/>
        </p:nvCxnSpPr>
        <p:spPr bwMode="auto">
          <a:xfrm>
            <a:off x="5981700" y="4029075"/>
            <a:ext cx="457200" cy="6536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8" name="AutoShape 146"/>
          <p:cNvCxnSpPr>
            <a:cxnSpLocks noChangeShapeType="1"/>
            <a:stCxn id="3113" idx="3"/>
            <a:endCxn id="3193" idx="1"/>
          </p:cNvCxnSpPr>
          <p:nvPr/>
        </p:nvCxnSpPr>
        <p:spPr bwMode="auto">
          <a:xfrm>
            <a:off x="5981700" y="4143375"/>
            <a:ext cx="457200" cy="15430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9" name="AutoShape 147"/>
          <p:cNvCxnSpPr>
            <a:cxnSpLocks noChangeShapeType="1"/>
            <a:stCxn id="3114" idx="3"/>
            <a:endCxn id="3192" idx="1"/>
          </p:cNvCxnSpPr>
          <p:nvPr/>
        </p:nvCxnSpPr>
        <p:spPr bwMode="auto">
          <a:xfrm>
            <a:off x="5981700" y="4375548"/>
            <a:ext cx="457200" cy="1196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0" name="AutoShape 148"/>
          <p:cNvCxnSpPr>
            <a:cxnSpLocks noChangeShapeType="1"/>
            <a:stCxn id="3116" idx="3"/>
            <a:endCxn id="3193" idx="1"/>
          </p:cNvCxnSpPr>
          <p:nvPr/>
        </p:nvCxnSpPr>
        <p:spPr bwMode="auto">
          <a:xfrm>
            <a:off x="5981700" y="4543425"/>
            <a:ext cx="457200" cy="1143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1" name="AutoShape 149"/>
          <p:cNvCxnSpPr>
            <a:cxnSpLocks noChangeShapeType="1"/>
            <a:stCxn id="3117" idx="3"/>
            <a:endCxn id="3194" idx="1"/>
          </p:cNvCxnSpPr>
          <p:nvPr/>
        </p:nvCxnSpPr>
        <p:spPr bwMode="auto">
          <a:xfrm flipV="1">
            <a:off x="5981700" y="4257675"/>
            <a:ext cx="457200" cy="4000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2" name="AutoShape 150"/>
          <p:cNvCxnSpPr>
            <a:cxnSpLocks noChangeShapeType="1"/>
            <a:stCxn id="3120" idx="3"/>
            <a:endCxn id="3191" idx="1"/>
          </p:cNvCxnSpPr>
          <p:nvPr/>
        </p:nvCxnSpPr>
        <p:spPr bwMode="auto">
          <a:xfrm>
            <a:off x="5981700" y="4772025"/>
            <a:ext cx="457200" cy="685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3" name="AutoShape 151"/>
          <p:cNvCxnSpPr>
            <a:cxnSpLocks noChangeShapeType="1"/>
            <a:stCxn id="3121" idx="3"/>
            <a:endCxn id="3191" idx="1"/>
          </p:cNvCxnSpPr>
          <p:nvPr/>
        </p:nvCxnSpPr>
        <p:spPr bwMode="auto">
          <a:xfrm>
            <a:off x="5981700" y="4886325"/>
            <a:ext cx="4572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4" name="AutoShape 152"/>
          <p:cNvCxnSpPr>
            <a:cxnSpLocks noChangeShapeType="1"/>
            <a:stCxn id="3124" idx="3"/>
            <a:endCxn id="3194" idx="1"/>
          </p:cNvCxnSpPr>
          <p:nvPr/>
        </p:nvCxnSpPr>
        <p:spPr bwMode="auto">
          <a:xfrm flipV="1">
            <a:off x="5981700" y="4257675"/>
            <a:ext cx="457200" cy="742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 name="AutoShape 153"/>
          <p:cNvCxnSpPr>
            <a:cxnSpLocks noChangeShapeType="1"/>
            <a:stCxn id="3125" idx="3"/>
            <a:endCxn id="3193" idx="1"/>
          </p:cNvCxnSpPr>
          <p:nvPr/>
        </p:nvCxnSpPr>
        <p:spPr bwMode="auto">
          <a:xfrm>
            <a:off x="5981700" y="5114925"/>
            <a:ext cx="4572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6" name="AutoShape 154"/>
          <p:cNvCxnSpPr>
            <a:cxnSpLocks noChangeShapeType="1"/>
            <a:stCxn id="3127" idx="3"/>
            <a:endCxn id="3197" idx="1"/>
          </p:cNvCxnSpPr>
          <p:nvPr/>
        </p:nvCxnSpPr>
        <p:spPr bwMode="auto">
          <a:xfrm flipV="1">
            <a:off x="5981700" y="4143375"/>
            <a:ext cx="457200" cy="1085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7" name="AutoShape 155"/>
          <p:cNvCxnSpPr>
            <a:cxnSpLocks noChangeShapeType="1"/>
            <a:stCxn id="3127" idx="3"/>
            <a:endCxn id="3228" idx="1"/>
          </p:cNvCxnSpPr>
          <p:nvPr/>
        </p:nvCxnSpPr>
        <p:spPr bwMode="auto">
          <a:xfrm>
            <a:off x="5981700" y="5229225"/>
            <a:ext cx="4572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28" name="Rectangle 156"/>
          <p:cNvSpPr>
            <a:spLocks noChangeArrowheads="1"/>
          </p:cNvSpPr>
          <p:nvPr/>
        </p:nvSpPr>
        <p:spPr bwMode="auto">
          <a:xfrm>
            <a:off x="6438900" y="577215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外注先との契約書、発注仕様書により</a:t>
            </a:r>
            <a:r>
              <a:rPr lang="en-US" altLang="ja-JP" sz="375">
                <a:latin typeface="ＭＳ Ｐゴシック" panose="020B0600070205080204" pitchFamily="50" charset="-128"/>
              </a:rPr>
              <a:t>NDL</a:t>
            </a:r>
            <a:r>
              <a:rPr lang="ja-JP" altLang="en-US" sz="375">
                <a:latin typeface="ＭＳ Ｐゴシック" panose="020B0600070205080204" pitchFamily="50" charset="-128"/>
              </a:rPr>
              <a:t>セキュリティ対策の基準の遵守をさせる</a:t>
            </a:r>
          </a:p>
        </p:txBody>
      </p:sp>
      <p:cxnSp>
        <p:nvCxnSpPr>
          <p:cNvPr id="3229" name="AutoShape 157"/>
          <p:cNvCxnSpPr>
            <a:cxnSpLocks noChangeShapeType="1"/>
            <a:stCxn id="3129" idx="3"/>
            <a:endCxn id="3231" idx="1"/>
          </p:cNvCxnSpPr>
          <p:nvPr/>
        </p:nvCxnSpPr>
        <p:spPr bwMode="auto">
          <a:xfrm flipV="1">
            <a:off x="5981700" y="4371975"/>
            <a:ext cx="457200" cy="971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0" name="AutoShape 158"/>
          <p:cNvCxnSpPr>
            <a:cxnSpLocks noChangeShapeType="1"/>
            <a:stCxn id="3138" idx="3"/>
            <a:endCxn id="3170" idx="1"/>
          </p:cNvCxnSpPr>
          <p:nvPr/>
        </p:nvCxnSpPr>
        <p:spPr bwMode="auto">
          <a:xfrm flipV="1">
            <a:off x="5981700" y="5114925"/>
            <a:ext cx="457200" cy="685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31" name="Rectangle 159"/>
          <p:cNvSpPr>
            <a:spLocks noChangeArrowheads="1"/>
          </p:cNvSpPr>
          <p:nvPr/>
        </p:nvSpPr>
        <p:spPr bwMode="auto">
          <a:xfrm>
            <a:off x="6438900" y="43434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最低限のセキュリティ対策が実施できた時点で監査機関に監査を委託する</a:t>
            </a:r>
          </a:p>
        </p:txBody>
      </p:sp>
      <p:cxnSp>
        <p:nvCxnSpPr>
          <p:cNvPr id="3232" name="AutoShape 160"/>
          <p:cNvCxnSpPr>
            <a:cxnSpLocks noChangeShapeType="1"/>
            <a:stCxn id="3128" idx="3"/>
            <a:endCxn id="3234" idx="1"/>
          </p:cNvCxnSpPr>
          <p:nvPr/>
        </p:nvCxnSpPr>
        <p:spPr bwMode="auto">
          <a:xfrm flipV="1">
            <a:off x="5981700" y="4979194"/>
            <a:ext cx="457200" cy="47863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34" name="Rectangle 162"/>
          <p:cNvSpPr>
            <a:spLocks noChangeArrowheads="1"/>
          </p:cNvSpPr>
          <p:nvPr/>
        </p:nvSpPr>
        <p:spPr bwMode="auto">
          <a:xfrm>
            <a:off x="6438900" y="4950619"/>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個人情報を個人の</a:t>
            </a:r>
            <a:r>
              <a:rPr lang="en-US" altLang="ja-JP" sz="375">
                <a:latin typeface="ＭＳ Ｐゴシック" panose="020B0600070205080204" pitchFamily="50" charset="-128"/>
              </a:rPr>
              <a:t>PC</a:t>
            </a:r>
            <a:r>
              <a:rPr lang="ja-JP" altLang="en-US" sz="375">
                <a:latin typeface="ＭＳ Ｐゴシック" panose="020B0600070205080204" pitchFamily="50" charset="-128"/>
              </a:rPr>
              <a:t>に置かない</a:t>
            </a:r>
          </a:p>
        </p:txBody>
      </p:sp>
      <p:cxnSp>
        <p:nvCxnSpPr>
          <p:cNvPr id="3235" name="AutoShape 163"/>
          <p:cNvCxnSpPr>
            <a:cxnSpLocks noChangeShapeType="1"/>
            <a:stCxn id="3136" idx="3"/>
            <a:endCxn id="3234" idx="1"/>
          </p:cNvCxnSpPr>
          <p:nvPr/>
        </p:nvCxnSpPr>
        <p:spPr bwMode="auto">
          <a:xfrm flipV="1">
            <a:off x="5981700" y="4979194"/>
            <a:ext cx="457200" cy="59293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6" name="AutoShape 164"/>
          <p:cNvCxnSpPr>
            <a:cxnSpLocks noChangeShapeType="1"/>
            <a:stCxn id="3136" idx="3"/>
            <a:endCxn id="3150" idx="1"/>
          </p:cNvCxnSpPr>
          <p:nvPr/>
        </p:nvCxnSpPr>
        <p:spPr bwMode="auto">
          <a:xfrm flipV="1">
            <a:off x="5981700" y="4682728"/>
            <a:ext cx="457200" cy="8893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7" name="AutoShape 165"/>
          <p:cNvCxnSpPr>
            <a:cxnSpLocks noChangeShapeType="1"/>
            <a:stCxn id="3137" idx="3"/>
            <a:endCxn id="3239" idx="1"/>
          </p:cNvCxnSpPr>
          <p:nvPr/>
        </p:nvCxnSpPr>
        <p:spPr bwMode="auto">
          <a:xfrm flipV="1">
            <a:off x="5981700" y="4600575"/>
            <a:ext cx="457200" cy="1085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39" name="Rectangle 167"/>
          <p:cNvSpPr>
            <a:spLocks noChangeArrowheads="1"/>
          </p:cNvSpPr>
          <p:nvPr/>
        </p:nvSpPr>
        <p:spPr bwMode="auto">
          <a:xfrm>
            <a:off x="6438900" y="45720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個人情報は、第三者が閲覧できない場所に厳重に保管する</a:t>
            </a:r>
          </a:p>
        </p:txBody>
      </p:sp>
      <p:cxnSp>
        <p:nvCxnSpPr>
          <p:cNvPr id="3240" name="AutoShape 168"/>
          <p:cNvCxnSpPr>
            <a:cxnSpLocks noChangeShapeType="1"/>
            <a:stCxn id="3125" idx="3"/>
            <a:endCxn id="3190" idx="1"/>
          </p:cNvCxnSpPr>
          <p:nvPr/>
        </p:nvCxnSpPr>
        <p:spPr bwMode="auto">
          <a:xfrm>
            <a:off x="5981700" y="5114925"/>
            <a:ext cx="4572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41" name="Rectangle 169"/>
          <p:cNvSpPr>
            <a:spLocks noChangeArrowheads="1"/>
          </p:cNvSpPr>
          <p:nvPr/>
        </p:nvSpPr>
        <p:spPr bwMode="auto">
          <a:xfrm>
            <a:off x="6438900" y="6286500"/>
            <a:ext cx="200025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館外に対して不開示とする情報や機器のある部屋への外部の人の出入りを制限する</a:t>
            </a:r>
          </a:p>
        </p:txBody>
      </p:sp>
      <p:sp>
        <p:nvSpPr>
          <p:cNvPr id="3242" name="Rectangle 170"/>
          <p:cNvSpPr>
            <a:spLocks noChangeArrowheads="1"/>
          </p:cNvSpPr>
          <p:nvPr/>
        </p:nvSpPr>
        <p:spPr bwMode="auto">
          <a:xfrm>
            <a:off x="3810000" y="67437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災害によりシステムが破壊した。ディスクが壊れた</a:t>
            </a:r>
          </a:p>
        </p:txBody>
      </p:sp>
      <p:cxnSp>
        <p:nvCxnSpPr>
          <p:cNvPr id="3243" name="AutoShape 171"/>
          <p:cNvCxnSpPr>
            <a:cxnSpLocks noChangeShapeType="1"/>
            <a:stCxn id="3103" idx="3"/>
            <a:endCxn id="3164" idx="1"/>
          </p:cNvCxnSpPr>
          <p:nvPr/>
        </p:nvCxnSpPr>
        <p:spPr bwMode="auto">
          <a:xfrm>
            <a:off x="5981700" y="1489472"/>
            <a:ext cx="457200" cy="1885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4" name="AutoShape 172"/>
          <p:cNvCxnSpPr>
            <a:cxnSpLocks noChangeShapeType="1"/>
            <a:stCxn id="3101" idx="3"/>
            <a:endCxn id="3164" idx="1"/>
          </p:cNvCxnSpPr>
          <p:nvPr/>
        </p:nvCxnSpPr>
        <p:spPr bwMode="auto">
          <a:xfrm>
            <a:off x="5981700" y="1771651"/>
            <a:ext cx="457200" cy="16037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5" name="AutoShape 173"/>
          <p:cNvCxnSpPr>
            <a:cxnSpLocks noChangeShapeType="1"/>
            <a:stCxn id="3101" idx="3"/>
            <a:endCxn id="3143" idx="1"/>
          </p:cNvCxnSpPr>
          <p:nvPr/>
        </p:nvCxnSpPr>
        <p:spPr bwMode="auto">
          <a:xfrm flipV="1">
            <a:off x="5981700" y="885825"/>
            <a:ext cx="457200" cy="8858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 name="AutoShape 174"/>
          <p:cNvCxnSpPr>
            <a:cxnSpLocks noChangeShapeType="1"/>
            <a:stCxn id="3105" idx="3"/>
            <a:endCxn id="3164" idx="1"/>
          </p:cNvCxnSpPr>
          <p:nvPr/>
        </p:nvCxnSpPr>
        <p:spPr bwMode="auto">
          <a:xfrm>
            <a:off x="5981700" y="1946672"/>
            <a:ext cx="457200" cy="1428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7" name="AutoShape 175"/>
          <p:cNvCxnSpPr>
            <a:cxnSpLocks noChangeShapeType="1"/>
            <a:stCxn id="3122" idx="3"/>
            <a:endCxn id="3159" idx="1"/>
          </p:cNvCxnSpPr>
          <p:nvPr/>
        </p:nvCxnSpPr>
        <p:spPr bwMode="auto">
          <a:xfrm>
            <a:off x="5981700" y="2143125"/>
            <a:ext cx="457200" cy="8572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8" name="AutoShape 176"/>
          <p:cNvCxnSpPr>
            <a:cxnSpLocks noChangeShapeType="1"/>
            <a:stCxn id="3109" idx="3"/>
            <a:endCxn id="3152" idx="1"/>
          </p:cNvCxnSpPr>
          <p:nvPr/>
        </p:nvCxnSpPr>
        <p:spPr bwMode="auto">
          <a:xfrm flipV="1">
            <a:off x="5981700" y="1971675"/>
            <a:ext cx="457200" cy="285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9" name="AutoShape 177"/>
          <p:cNvCxnSpPr>
            <a:cxnSpLocks noChangeShapeType="1"/>
            <a:stCxn id="3119" idx="3"/>
            <a:endCxn id="3181" idx="1"/>
          </p:cNvCxnSpPr>
          <p:nvPr/>
        </p:nvCxnSpPr>
        <p:spPr bwMode="auto">
          <a:xfrm flipV="1">
            <a:off x="5981700" y="2457450"/>
            <a:ext cx="457200" cy="57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0" name="AutoShape 178"/>
          <p:cNvCxnSpPr>
            <a:cxnSpLocks noChangeShapeType="1"/>
            <a:stCxn id="3119" idx="3"/>
            <a:endCxn id="3188" idx="1"/>
          </p:cNvCxnSpPr>
          <p:nvPr/>
        </p:nvCxnSpPr>
        <p:spPr bwMode="auto">
          <a:xfrm>
            <a:off x="5981700" y="2514600"/>
            <a:ext cx="457200" cy="857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1" name="AutoShape 179"/>
          <p:cNvCxnSpPr>
            <a:cxnSpLocks noChangeShapeType="1"/>
            <a:stCxn id="3131" idx="3"/>
            <a:endCxn id="3146" idx="1"/>
          </p:cNvCxnSpPr>
          <p:nvPr/>
        </p:nvCxnSpPr>
        <p:spPr bwMode="auto">
          <a:xfrm flipV="1">
            <a:off x="5981700" y="1257300"/>
            <a:ext cx="457200" cy="14001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2" name="AutoShape 180"/>
          <p:cNvCxnSpPr>
            <a:cxnSpLocks noChangeShapeType="1"/>
            <a:stCxn id="3131" idx="3"/>
            <a:endCxn id="3200" idx="1"/>
          </p:cNvCxnSpPr>
          <p:nvPr/>
        </p:nvCxnSpPr>
        <p:spPr bwMode="auto">
          <a:xfrm>
            <a:off x="5981700" y="2657476"/>
            <a:ext cx="457200" cy="5750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3" name="AutoShape 181"/>
          <p:cNvCxnSpPr>
            <a:cxnSpLocks noChangeShapeType="1"/>
            <a:stCxn id="3132" idx="3"/>
            <a:endCxn id="3205" idx="1"/>
          </p:cNvCxnSpPr>
          <p:nvPr/>
        </p:nvCxnSpPr>
        <p:spPr bwMode="auto">
          <a:xfrm flipV="1">
            <a:off x="5981700" y="657225"/>
            <a:ext cx="457200" cy="2114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4" name="AutoShape 182"/>
          <p:cNvCxnSpPr>
            <a:cxnSpLocks noChangeShapeType="1"/>
            <a:stCxn id="3133" idx="3"/>
            <a:endCxn id="3200" idx="1"/>
          </p:cNvCxnSpPr>
          <p:nvPr/>
        </p:nvCxnSpPr>
        <p:spPr bwMode="auto">
          <a:xfrm>
            <a:off x="5981700" y="2886076"/>
            <a:ext cx="457200" cy="3464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5" name="AutoShape 183"/>
          <p:cNvCxnSpPr>
            <a:cxnSpLocks noChangeShapeType="1"/>
            <a:stCxn id="3134" idx="3"/>
            <a:endCxn id="3153" idx="1"/>
          </p:cNvCxnSpPr>
          <p:nvPr/>
        </p:nvCxnSpPr>
        <p:spPr bwMode="auto">
          <a:xfrm flipV="1">
            <a:off x="5981700" y="2085975"/>
            <a:ext cx="457200" cy="914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56" name="Rectangle 184"/>
          <p:cNvSpPr>
            <a:spLocks noChangeArrowheads="1"/>
          </p:cNvSpPr>
          <p:nvPr/>
        </p:nvSpPr>
        <p:spPr bwMode="auto">
          <a:xfrm>
            <a:off x="3810000" y="30861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来館者が持ってきた無線</a:t>
            </a:r>
            <a:r>
              <a:rPr lang="en-US" altLang="ja-JP" sz="375">
                <a:latin typeface="ＭＳ Ｐゴシック" panose="020B0600070205080204" pitchFamily="50" charset="-128"/>
              </a:rPr>
              <a:t>LAN</a:t>
            </a:r>
            <a:r>
              <a:rPr lang="ja-JP" altLang="en-US" sz="375">
                <a:latin typeface="ＭＳ Ｐゴシック" panose="020B0600070205080204" pitchFamily="50" charset="-128"/>
              </a:rPr>
              <a:t>カードで、</a:t>
            </a:r>
            <a:r>
              <a:rPr lang="en-US" altLang="ja-JP" sz="375">
                <a:latin typeface="ＭＳ Ｐゴシック" panose="020B0600070205080204" pitchFamily="50" charset="-128"/>
              </a:rPr>
              <a:t>Wep</a:t>
            </a:r>
            <a:r>
              <a:rPr lang="ja-JP" altLang="en-US" sz="375">
                <a:latin typeface="ＭＳ Ｐゴシック" panose="020B0600070205080204" pitchFamily="50" charset="-128"/>
              </a:rPr>
              <a:t>キーが知れて、業務ネットワークに接続された</a:t>
            </a:r>
          </a:p>
        </p:txBody>
      </p:sp>
      <p:cxnSp>
        <p:nvCxnSpPr>
          <p:cNvPr id="3257" name="AutoShape 185"/>
          <p:cNvCxnSpPr>
            <a:cxnSpLocks noChangeShapeType="1"/>
            <a:stCxn id="3110" idx="3"/>
            <a:endCxn id="3178" idx="1"/>
          </p:cNvCxnSpPr>
          <p:nvPr/>
        </p:nvCxnSpPr>
        <p:spPr bwMode="auto">
          <a:xfrm>
            <a:off x="5981700" y="3889772"/>
            <a:ext cx="457200" cy="25050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8" name="AutoShape 186"/>
          <p:cNvCxnSpPr>
            <a:cxnSpLocks noChangeShapeType="1"/>
            <a:stCxn id="3126" idx="3"/>
            <a:endCxn id="3168" idx="1"/>
          </p:cNvCxnSpPr>
          <p:nvPr/>
        </p:nvCxnSpPr>
        <p:spPr bwMode="auto">
          <a:xfrm>
            <a:off x="5981700" y="6086475"/>
            <a:ext cx="457200" cy="114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9" name="AutoShape 187"/>
          <p:cNvCxnSpPr>
            <a:cxnSpLocks noChangeShapeType="1"/>
            <a:stCxn id="3126" idx="3"/>
            <a:endCxn id="3241" idx="1"/>
          </p:cNvCxnSpPr>
          <p:nvPr/>
        </p:nvCxnSpPr>
        <p:spPr bwMode="auto">
          <a:xfrm>
            <a:off x="5981700" y="6086475"/>
            <a:ext cx="4572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0" name="AutoShape 188"/>
          <p:cNvCxnSpPr>
            <a:cxnSpLocks noChangeShapeType="1"/>
            <a:stCxn id="3095" idx="3"/>
            <a:endCxn id="3241" idx="1"/>
          </p:cNvCxnSpPr>
          <p:nvPr/>
        </p:nvCxnSpPr>
        <p:spPr bwMode="auto">
          <a:xfrm>
            <a:off x="5981700" y="6315075"/>
            <a:ext cx="4572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1" name="AutoShape 189"/>
          <p:cNvCxnSpPr>
            <a:cxnSpLocks noChangeShapeType="1"/>
            <a:stCxn id="3095" idx="3"/>
            <a:endCxn id="3180" idx="1"/>
          </p:cNvCxnSpPr>
          <p:nvPr/>
        </p:nvCxnSpPr>
        <p:spPr bwMode="auto">
          <a:xfrm>
            <a:off x="5981700" y="6315076"/>
            <a:ext cx="457200" cy="2893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2" name="AutoShape 190"/>
          <p:cNvCxnSpPr>
            <a:cxnSpLocks noChangeShapeType="1"/>
            <a:stCxn id="3096" idx="3"/>
            <a:endCxn id="3149" idx="1"/>
          </p:cNvCxnSpPr>
          <p:nvPr/>
        </p:nvCxnSpPr>
        <p:spPr bwMode="auto">
          <a:xfrm flipV="1">
            <a:off x="5981700" y="1743075"/>
            <a:ext cx="457200" cy="4686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3" name="AutoShape 191"/>
          <p:cNvCxnSpPr>
            <a:cxnSpLocks noChangeShapeType="1"/>
            <a:stCxn id="3092" idx="3"/>
            <a:endCxn id="3189" idx="1"/>
          </p:cNvCxnSpPr>
          <p:nvPr/>
        </p:nvCxnSpPr>
        <p:spPr bwMode="auto">
          <a:xfrm flipV="1">
            <a:off x="5981700" y="5229225"/>
            <a:ext cx="457200" cy="1314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4" name="AutoShape 192"/>
          <p:cNvCxnSpPr>
            <a:cxnSpLocks noChangeShapeType="1"/>
            <a:stCxn id="3115" idx="3"/>
            <a:endCxn id="3168" idx="1"/>
          </p:cNvCxnSpPr>
          <p:nvPr/>
        </p:nvCxnSpPr>
        <p:spPr bwMode="auto">
          <a:xfrm flipV="1">
            <a:off x="5981700" y="6200775"/>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5" name="AutoShape 193"/>
          <p:cNvCxnSpPr>
            <a:cxnSpLocks noChangeShapeType="1"/>
            <a:stCxn id="3242" idx="3"/>
            <a:endCxn id="3179" idx="1"/>
          </p:cNvCxnSpPr>
          <p:nvPr/>
        </p:nvCxnSpPr>
        <p:spPr bwMode="auto">
          <a:xfrm flipV="1">
            <a:off x="5981700" y="6486525"/>
            <a:ext cx="457200" cy="285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 name="AutoShape 194"/>
          <p:cNvCxnSpPr>
            <a:cxnSpLocks noChangeShapeType="1"/>
            <a:stCxn id="3115" idx="3"/>
            <a:endCxn id="3241" idx="1"/>
          </p:cNvCxnSpPr>
          <p:nvPr/>
        </p:nvCxnSpPr>
        <p:spPr bwMode="auto">
          <a:xfrm flipV="1">
            <a:off x="5981700" y="6315075"/>
            <a:ext cx="457200" cy="3429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67" name="Rectangle 195"/>
          <p:cNvSpPr>
            <a:spLocks noChangeArrowheads="1"/>
          </p:cNvSpPr>
          <p:nvPr/>
        </p:nvSpPr>
        <p:spPr bwMode="auto">
          <a:xfrm>
            <a:off x="3810000" y="61722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業務用サーバ機器類が盗まれて、システムを稼動させることができなくなった</a:t>
            </a:r>
          </a:p>
        </p:txBody>
      </p:sp>
      <p:cxnSp>
        <p:nvCxnSpPr>
          <p:cNvPr id="3268" name="AutoShape 196"/>
          <p:cNvCxnSpPr>
            <a:cxnSpLocks noChangeShapeType="1"/>
            <a:stCxn id="3267" idx="3"/>
            <a:endCxn id="3180" idx="1"/>
          </p:cNvCxnSpPr>
          <p:nvPr/>
        </p:nvCxnSpPr>
        <p:spPr bwMode="auto">
          <a:xfrm>
            <a:off x="5981700" y="6200776"/>
            <a:ext cx="457200" cy="4036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69" name="Rectangle 197"/>
          <p:cNvSpPr>
            <a:spLocks noChangeArrowheads="1"/>
          </p:cNvSpPr>
          <p:nvPr/>
        </p:nvSpPr>
        <p:spPr bwMode="auto">
          <a:xfrm>
            <a:off x="6267450" y="228600"/>
            <a:ext cx="742950" cy="121444"/>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lIns="27000" tIns="0" rIns="27000" bIns="0" anchor="ctr"/>
          <a:lstStyle/>
          <a:p>
            <a:r>
              <a:rPr lang="ja-JP" altLang="en-US" sz="750">
                <a:latin typeface="ＭＳ Ｐゴシック" panose="020B0600070205080204" pitchFamily="50" charset="-128"/>
              </a:rPr>
              <a:t>対策</a:t>
            </a:r>
          </a:p>
        </p:txBody>
      </p:sp>
      <p:sp>
        <p:nvSpPr>
          <p:cNvPr id="3270" name="Text Box 198"/>
          <p:cNvSpPr txBox="1">
            <a:spLocks noChangeArrowheads="1"/>
          </p:cNvSpPr>
          <p:nvPr/>
        </p:nvSpPr>
        <p:spPr bwMode="auto">
          <a:xfrm>
            <a:off x="7810500" y="114300"/>
            <a:ext cx="8001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ja-JP" altLang="en-US" sz="600"/>
              <a:t>平成</a:t>
            </a:r>
            <a:r>
              <a:rPr lang="en-US" altLang="ja-JP" sz="600"/>
              <a:t>14</a:t>
            </a:r>
            <a:r>
              <a:rPr lang="ja-JP" altLang="en-US" sz="600"/>
              <a:t>年</a:t>
            </a:r>
            <a:r>
              <a:rPr lang="en-US" altLang="ja-JP" sz="600"/>
              <a:t>9</a:t>
            </a:r>
            <a:r>
              <a:rPr lang="ja-JP" altLang="en-US" sz="600"/>
              <a:t>月</a:t>
            </a:r>
            <a:r>
              <a:rPr lang="en-US" altLang="ja-JP" sz="600"/>
              <a:t>6</a:t>
            </a:r>
            <a:r>
              <a:rPr lang="ja-JP" altLang="en-US" sz="600"/>
              <a:t>日</a:t>
            </a:r>
          </a:p>
        </p:txBody>
      </p:sp>
      <p:sp>
        <p:nvSpPr>
          <p:cNvPr id="3271" name="Rectangle 199"/>
          <p:cNvSpPr>
            <a:spLocks noChangeArrowheads="1"/>
          </p:cNvSpPr>
          <p:nvPr/>
        </p:nvSpPr>
        <p:spPr bwMode="auto">
          <a:xfrm>
            <a:off x="3810000" y="205740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a:latin typeface="ＭＳ Ｐゴシック" panose="020B0600070205080204" pitchFamily="50" charset="-128"/>
              </a:rPr>
              <a:t>ウイルスに感染して、</a:t>
            </a:r>
            <a:r>
              <a:rPr lang="en-US" altLang="ja-JP" sz="375">
                <a:latin typeface="ＭＳ Ｐゴシック" panose="020B0600070205080204" pitchFamily="50" charset="-128"/>
              </a:rPr>
              <a:t>Web</a:t>
            </a:r>
            <a:r>
              <a:rPr lang="ja-JP" altLang="en-US" sz="375">
                <a:latin typeface="ＭＳ Ｐゴシック" panose="020B0600070205080204" pitchFamily="50" charset="-128"/>
              </a:rPr>
              <a:t>キャッシュやアドレス帳にあるアドレスにウイルスをばら撒いた</a:t>
            </a:r>
          </a:p>
        </p:txBody>
      </p:sp>
      <p:cxnSp>
        <p:nvCxnSpPr>
          <p:cNvPr id="3272" name="AutoShape 200"/>
          <p:cNvCxnSpPr>
            <a:cxnSpLocks noChangeShapeType="1"/>
            <a:stCxn id="3122" idx="3"/>
            <a:endCxn id="3164" idx="1"/>
          </p:cNvCxnSpPr>
          <p:nvPr/>
        </p:nvCxnSpPr>
        <p:spPr bwMode="auto">
          <a:xfrm>
            <a:off x="5981700" y="2143126"/>
            <a:ext cx="457200" cy="12322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3" name="Rectangle 201"/>
          <p:cNvSpPr>
            <a:spLocks noChangeArrowheads="1"/>
          </p:cNvSpPr>
          <p:nvPr/>
        </p:nvSpPr>
        <p:spPr bwMode="auto">
          <a:xfrm>
            <a:off x="3810000" y="2343150"/>
            <a:ext cx="21717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en-US" altLang="ja-JP" sz="375">
                <a:latin typeface="ＭＳ Ｐゴシック" panose="020B0600070205080204" pitchFamily="50" charset="-128"/>
              </a:rPr>
              <a:t>SSL</a:t>
            </a:r>
            <a:r>
              <a:rPr lang="ja-JP" altLang="en-US" sz="375">
                <a:latin typeface="ＭＳ Ｐゴシック" panose="020B0600070205080204" pitchFamily="50" charset="-128"/>
              </a:rPr>
              <a:t>で通信しているにも関わらず情報が読まれた</a:t>
            </a:r>
          </a:p>
        </p:txBody>
      </p:sp>
      <p:cxnSp>
        <p:nvCxnSpPr>
          <p:cNvPr id="3274" name="AutoShape 202"/>
          <p:cNvCxnSpPr>
            <a:cxnSpLocks noChangeShapeType="1"/>
            <a:stCxn id="3273" idx="3"/>
            <a:endCxn id="3151" idx="1"/>
          </p:cNvCxnSpPr>
          <p:nvPr/>
        </p:nvCxnSpPr>
        <p:spPr bwMode="auto">
          <a:xfrm flipV="1">
            <a:off x="5981700" y="1857375"/>
            <a:ext cx="457200" cy="5143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5" name="AutoShape 203"/>
          <p:cNvCxnSpPr>
            <a:cxnSpLocks noChangeShapeType="1"/>
            <a:stCxn id="3098" idx="3"/>
            <a:endCxn id="3147" idx="1"/>
          </p:cNvCxnSpPr>
          <p:nvPr/>
        </p:nvCxnSpPr>
        <p:spPr bwMode="auto">
          <a:xfrm>
            <a:off x="5981700" y="714375"/>
            <a:ext cx="457200" cy="914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6" name="AutoShape 204"/>
          <p:cNvCxnSpPr>
            <a:cxnSpLocks noChangeShapeType="1"/>
            <a:stCxn id="3099" idx="3"/>
            <a:endCxn id="3147" idx="1"/>
          </p:cNvCxnSpPr>
          <p:nvPr/>
        </p:nvCxnSpPr>
        <p:spPr bwMode="auto">
          <a:xfrm>
            <a:off x="5981700" y="1171575"/>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 name="AutoShape 205"/>
          <p:cNvCxnSpPr>
            <a:cxnSpLocks noChangeShapeType="1"/>
            <a:stCxn id="3099" idx="3"/>
            <a:endCxn id="3278" idx="1"/>
          </p:cNvCxnSpPr>
          <p:nvPr/>
        </p:nvCxnSpPr>
        <p:spPr bwMode="auto">
          <a:xfrm>
            <a:off x="5981700" y="1171575"/>
            <a:ext cx="457200" cy="1600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8" name="Rectangle 206"/>
          <p:cNvSpPr>
            <a:spLocks noChangeArrowheads="1"/>
          </p:cNvSpPr>
          <p:nvPr/>
        </p:nvSpPr>
        <p:spPr bwMode="auto">
          <a:xfrm>
            <a:off x="6438900" y="2743200"/>
            <a:ext cx="2057400" cy="57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000" tIns="0" rIns="27000" bIns="0" anchor="ctr"/>
          <a:lstStyle/>
          <a:p>
            <a:r>
              <a:rPr lang="ja-JP" altLang="en-US" sz="375" dirty="0">
                <a:latin typeface="ＭＳ Ｐゴシック" panose="020B0600070205080204" pitchFamily="50" charset="-128"/>
              </a:rPr>
              <a:t>ネットワーク負荷の平常値を確認する→ネットワーク監視ツールの導入</a:t>
            </a:r>
          </a:p>
        </p:txBody>
      </p:sp>
      <p:cxnSp>
        <p:nvCxnSpPr>
          <p:cNvPr id="3279" name="AutoShape 207"/>
          <p:cNvCxnSpPr>
            <a:cxnSpLocks noChangeShapeType="1"/>
            <a:stCxn id="3131" idx="3"/>
            <a:endCxn id="3187" idx="1"/>
          </p:cNvCxnSpPr>
          <p:nvPr/>
        </p:nvCxnSpPr>
        <p:spPr bwMode="auto">
          <a:xfrm flipV="1">
            <a:off x="5981700" y="1514475"/>
            <a:ext cx="457200" cy="1143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0" name="AutoShape 208"/>
          <p:cNvCxnSpPr>
            <a:cxnSpLocks noChangeShapeType="1"/>
            <a:stCxn id="3101" idx="3"/>
            <a:endCxn id="3156" idx="1"/>
          </p:cNvCxnSpPr>
          <p:nvPr/>
        </p:nvCxnSpPr>
        <p:spPr bwMode="auto">
          <a:xfrm>
            <a:off x="5981700" y="1771650"/>
            <a:ext cx="457200" cy="5429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1" name="AutoShape 209"/>
          <p:cNvCxnSpPr>
            <a:cxnSpLocks noChangeShapeType="1"/>
            <a:stCxn id="3105" idx="3"/>
            <a:endCxn id="3147" idx="1"/>
          </p:cNvCxnSpPr>
          <p:nvPr/>
        </p:nvCxnSpPr>
        <p:spPr bwMode="auto">
          <a:xfrm flipV="1">
            <a:off x="5981700" y="1628776"/>
            <a:ext cx="457200" cy="3178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2" name="AutoShape 210"/>
          <p:cNvCxnSpPr>
            <a:cxnSpLocks noChangeShapeType="1"/>
            <a:stCxn id="3133" idx="3"/>
            <a:endCxn id="3156" idx="1"/>
          </p:cNvCxnSpPr>
          <p:nvPr/>
        </p:nvCxnSpPr>
        <p:spPr bwMode="auto">
          <a:xfrm flipV="1">
            <a:off x="5981700" y="2314575"/>
            <a:ext cx="4572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3" name="AutoShape 211"/>
          <p:cNvCxnSpPr>
            <a:cxnSpLocks noChangeShapeType="1"/>
            <a:stCxn id="3119" idx="3"/>
            <a:endCxn id="3183" idx="1"/>
          </p:cNvCxnSpPr>
          <p:nvPr/>
        </p:nvCxnSpPr>
        <p:spPr bwMode="auto">
          <a:xfrm>
            <a:off x="5981700" y="2514600"/>
            <a:ext cx="457200" cy="1200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4" name="AutoShape 212"/>
          <p:cNvCxnSpPr>
            <a:cxnSpLocks noChangeShapeType="1"/>
            <a:stCxn id="3256" idx="3"/>
            <a:endCxn id="3158" idx="1"/>
          </p:cNvCxnSpPr>
          <p:nvPr/>
        </p:nvCxnSpPr>
        <p:spPr bwMode="auto">
          <a:xfrm>
            <a:off x="5981700" y="3114675"/>
            <a:ext cx="457200" cy="17716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5" name="AutoShape 213"/>
          <p:cNvCxnSpPr>
            <a:cxnSpLocks noChangeShapeType="1"/>
            <a:stCxn id="3124" idx="3"/>
            <a:endCxn id="3195" idx="1"/>
          </p:cNvCxnSpPr>
          <p:nvPr/>
        </p:nvCxnSpPr>
        <p:spPr bwMode="auto">
          <a:xfrm flipV="1">
            <a:off x="5981700" y="4029075"/>
            <a:ext cx="457200" cy="971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6" name="AutoShape 214"/>
          <p:cNvCxnSpPr>
            <a:cxnSpLocks noChangeShapeType="1"/>
            <a:stCxn id="3176" idx="1"/>
            <a:endCxn id="3103" idx="3"/>
          </p:cNvCxnSpPr>
          <p:nvPr/>
        </p:nvCxnSpPr>
        <p:spPr bwMode="auto">
          <a:xfrm flipH="1" flipV="1">
            <a:off x="5981700" y="1489473"/>
            <a:ext cx="457200" cy="242530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7" name="AutoShape 215"/>
          <p:cNvCxnSpPr>
            <a:cxnSpLocks noChangeShapeType="1"/>
            <a:stCxn id="3106" idx="3"/>
            <a:endCxn id="3198" idx="1"/>
          </p:cNvCxnSpPr>
          <p:nvPr/>
        </p:nvCxnSpPr>
        <p:spPr bwMode="auto">
          <a:xfrm>
            <a:off x="5981700" y="1032273"/>
            <a:ext cx="457200" cy="16823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正方形/長方形 1"/>
          <p:cNvSpPr/>
          <p:nvPr/>
        </p:nvSpPr>
        <p:spPr>
          <a:xfrm>
            <a:off x="111793" y="5860018"/>
            <a:ext cx="3709221" cy="369332"/>
          </a:xfrm>
          <a:prstGeom prst="rect">
            <a:avLst/>
          </a:prstGeom>
        </p:spPr>
        <p:txBody>
          <a:bodyPr wrap="none">
            <a:spAutoFit/>
          </a:bodyPr>
          <a:lstStyle/>
          <a:p>
            <a:r>
              <a:rPr lang="en-US" altLang="ja-JP" dirty="0">
                <a:hlinkClick r:id="rId2"/>
              </a:rPr>
              <a:t>https://</a:t>
            </a:r>
            <a:r>
              <a:rPr lang="en-US" altLang="ja-JP" dirty="0" smtClean="0">
                <a:hlinkClick r:id="rId2"/>
              </a:rPr>
              <a:t>docs.com/user806115/5587</a:t>
            </a:r>
            <a:r>
              <a:rPr lang="ja-JP" altLang="en-US" dirty="0" smtClean="0"/>
              <a:t>　</a:t>
            </a:r>
            <a:endParaRPr lang="ja-JP" altLang="en-US" dirty="0"/>
          </a:p>
        </p:txBody>
      </p:sp>
    </p:spTree>
    <p:extLst>
      <p:ext uri="{BB962C8B-B14F-4D97-AF65-F5344CB8AC3E}">
        <p14:creationId xmlns:p14="http://schemas.microsoft.com/office/powerpoint/2010/main" val="40202754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860800" y="-511175"/>
            <a:ext cx="7772400" cy="403225"/>
          </a:xfrm>
        </p:spPr>
        <p:txBody>
          <a:bodyPr>
            <a:noAutofit/>
          </a:bodyPr>
          <a:lstStyle/>
          <a:p>
            <a:r>
              <a:rPr lang="ja-JP" altLang="en-US" sz="3600" dirty="0"/>
              <a:t>脅威に対する対策機能の関係</a:t>
            </a:r>
          </a:p>
        </p:txBody>
      </p:sp>
      <p:sp>
        <p:nvSpPr>
          <p:cNvPr id="2052" name="Rectangle 4"/>
          <p:cNvSpPr>
            <a:spLocks noChangeArrowheads="1"/>
          </p:cNvSpPr>
          <p:nvPr/>
        </p:nvSpPr>
        <p:spPr bwMode="auto">
          <a:xfrm>
            <a:off x="3048001" y="685800"/>
            <a:ext cx="396875" cy="223838"/>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脅威</a:t>
            </a:r>
          </a:p>
        </p:txBody>
      </p:sp>
      <p:sp>
        <p:nvSpPr>
          <p:cNvPr id="2053" name="Rectangle 5"/>
          <p:cNvSpPr>
            <a:spLocks noChangeArrowheads="1"/>
          </p:cNvSpPr>
          <p:nvPr/>
        </p:nvSpPr>
        <p:spPr bwMode="auto">
          <a:xfrm>
            <a:off x="4572000" y="609601"/>
            <a:ext cx="971550" cy="346075"/>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対策方針</a:t>
            </a:r>
          </a:p>
          <a:p>
            <a:pPr algn="ctr"/>
            <a:r>
              <a:rPr lang="en-US" altLang="ja-JP" sz="800"/>
              <a:t>(</a:t>
            </a:r>
            <a:r>
              <a:rPr lang="ja-JP" altLang="en-US" sz="800"/>
              <a:t>対策基準的内容</a:t>
            </a:r>
            <a:r>
              <a:rPr lang="en-US" altLang="ja-JP" sz="800"/>
              <a:t>)</a:t>
            </a:r>
          </a:p>
        </p:txBody>
      </p:sp>
      <p:sp>
        <p:nvSpPr>
          <p:cNvPr id="2054" name="Rectangle 6"/>
          <p:cNvSpPr>
            <a:spLocks noChangeArrowheads="1"/>
          </p:cNvSpPr>
          <p:nvPr/>
        </p:nvSpPr>
        <p:spPr bwMode="auto">
          <a:xfrm>
            <a:off x="6324601" y="609601"/>
            <a:ext cx="1355725" cy="346075"/>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機能要件</a:t>
            </a:r>
          </a:p>
          <a:p>
            <a:pPr algn="ctr"/>
            <a:r>
              <a:rPr lang="ja-JP" altLang="en-US" sz="800"/>
              <a:t>（一般論としての実施手順）</a:t>
            </a:r>
          </a:p>
        </p:txBody>
      </p:sp>
      <p:sp>
        <p:nvSpPr>
          <p:cNvPr id="2055" name="Rectangle 7"/>
          <p:cNvSpPr>
            <a:spLocks noChangeArrowheads="1"/>
          </p:cNvSpPr>
          <p:nvPr/>
        </p:nvSpPr>
        <p:spPr bwMode="auto">
          <a:xfrm>
            <a:off x="7747000" y="625476"/>
            <a:ext cx="895350" cy="346075"/>
          </a:xfrm>
          <a:prstGeom prst="rect">
            <a:avLst/>
          </a:prstGeom>
          <a:solidFill>
            <a:srgbClr val="CCFFCC"/>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機能</a:t>
            </a:r>
          </a:p>
          <a:p>
            <a:pPr algn="ctr"/>
            <a:r>
              <a:rPr lang="ja-JP" altLang="en-US" sz="800"/>
              <a:t>（具体的な対策）</a:t>
            </a:r>
          </a:p>
        </p:txBody>
      </p:sp>
      <p:sp>
        <p:nvSpPr>
          <p:cNvPr id="2056" name="Rectangle 8"/>
          <p:cNvSpPr>
            <a:spLocks noChangeArrowheads="1"/>
          </p:cNvSpPr>
          <p:nvPr/>
        </p:nvSpPr>
        <p:spPr bwMode="auto">
          <a:xfrm>
            <a:off x="1960564" y="685800"/>
            <a:ext cx="6000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保護対象</a:t>
            </a:r>
          </a:p>
        </p:txBody>
      </p:sp>
      <p:cxnSp>
        <p:nvCxnSpPr>
          <p:cNvPr id="2058" name="AutoShape 10"/>
          <p:cNvCxnSpPr>
            <a:cxnSpLocks noChangeShapeType="1"/>
            <a:stCxn id="2056" idx="3"/>
            <a:endCxn id="2052" idx="1"/>
          </p:cNvCxnSpPr>
          <p:nvPr/>
        </p:nvCxnSpPr>
        <p:spPr bwMode="auto">
          <a:xfrm>
            <a:off x="2560638" y="798513"/>
            <a:ext cx="48736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9" name="Rectangle 11"/>
          <p:cNvSpPr>
            <a:spLocks noChangeArrowheads="1"/>
          </p:cNvSpPr>
          <p:nvPr/>
        </p:nvSpPr>
        <p:spPr bwMode="auto">
          <a:xfrm>
            <a:off x="6697664" y="1143000"/>
            <a:ext cx="87312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システム管理者</a:t>
            </a:r>
          </a:p>
        </p:txBody>
      </p:sp>
      <p:sp>
        <p:nvSpPr>
          <p:cNvPr id="2060" name="Rectangle 12"/>
          <p:cNvSpPr>
            <a:spLocks noChangeArrowheads="1"/>
          </p:cNvSpPr>
          <p:nvPr/>
        </p:nvSpPr>
        <p:spPr bwMode="auto">
          <a:xfrm>
            <a:off x="7231064" y="1600200"/>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構築</a:t>
            </a:r>
          </a:p>
        </p:txBody>
      </p:sp>
      <p:sp>
        <p:nvSpPr>
          <p:cNvPr id="2061" name="Rectangle 13"/>
          <p:cNvSpPr>
            <a:spLocks noChangeArrowheads="1"/>
          </p:cNvSpPr>
          <p:nvPr/>
        </p:nvSpPr>
        <p:spPr bwMode="auto">
          <a:xfrm>
            <a:off x="7231064" y="1981200"/>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予防</a:t>
            </a:r>
          </a:p>
        </p:txBody>
      </p:sp>
      <p:sp>
        <p:nvSpPr>
          <p:cNvPr id="2062" name="Rectangle 14"/>
          <p:cNvSpPr>
            <a:spLocks noChangeArrowheads="1"/>
          </p:cNvSpPr>
          <p:nvPr/>
        </p:nvSpPr>
        <p:spPr bwMode="auto">
          <a:xfrm>
            <a:off x="7231064" y="2362200"/>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運用</a:t>
            </a:r>
          </a:p>
        </p:txBody>
      </p:sp>
      <p:sp>
        <p:nvSpPr>
          <p:cNvPr id="2063" name="Rectangle 15"/>
          <p:cNvSpPr>
            <a:spLocks noChangeArrowheads="1"/>
          </p:cNvSpPr>
          <p:nvPr/>
        </p:nvSpPr>
        <p:spPr bwMode="auto">
          <a:xfrm>
            <a:off x="7916864" y="2590800"/>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監視</a:t>
            </a:r>
          </a:p>
        </p:txBody>
      </p:sp>
      <p:sp>
        <p:nvSpPr>
          <p:cNvPr id="2064" name="Rectangle 16"/>
          <p:cNvSpPr>
            <a:spLocks noChangeArrowheads="1"/>
          </p:cNvSpPr>
          <p:nvPr/>
        </p:nvSpPr>
        <p:spPr bwMode="auto">
          <a:xfrm>
            <a:off x="7764464" y="2895600"/>
            <a:ext cx="6000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緊急対応</a:t>
            </a:r>
          </a:p>
        </p:txBody>
      </p:sp>
      <p:sp>
        <p:nvSpPr>
          <p:cNvPr id="2065" name="Rectangle 17"/>
          <p:cNvSpPr>
            <a:spLocks noChangeArrowheads="1"/>
          </p:cNvSpPr>
          <p:nvPr/>
        </p:nvSpPr>
        <p:spPr bwMode="auto">
          <a:xfrm>
            <a:off x="7231064" y="3276600"/>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点検</a:t>
            </a:r>
          </a:p>
        </p:txBody>
      </p:sp>
      <p:sp>
        <p:nvSpPr>
          <p:cNvPr id="2066" name="Rectangle 18"/>
          <p:cNvSpPr>
            <a:spLocks noChangeArrowheads="1"/>
          </p:cNvSpPr>
          <p:nvPr/>
        </p:nvSpPr>
        <p:spPr bwMode="auto">
          <a:xfrm>
            <a:off x="7231064" y="3581400"/>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監査</a:t>
            </a:r>
          </a:p>
        </p:txBody>
      </p:sp>
      <p:sp>
        <p:nvSpPr>
          <p:cNvPr id="2067" name="Rectangle 19"/>
          <p:cNvSpPr>
            <a:spLocks noChangeArrowheads="1"/>
          </p:cNvSpPr>
          <p:nvPr/>
        </p:nvSpPr>
        <p:spPr bwMode="auto">
          <a:xfrm>
            <a:off x="7231063" y="3886200"/>
            <a:ext cx="474662"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見直し</a:t>
            </a:r>
          </a:p>
        </p:txBody>
      </p:sp>
      <p:cxnSp>
        <p:nvCxnSpPr>
          <p:cNvPr id="2068" name="AutoShape 20"/>
          <p:cNvCxnSpPr>
            <a:cxnSpLocks noChangeShapeType="1"/>
            <a:stCxn id="2059" idx="2"/>
            <a:endCxn id="2060" idx="1"/>
          </p:cNvCxnSpPr>
          <p:nvPr/>
        </p:nvCxnSpPr>
        <p:spPr bwMode="auto">
          <a:xfrm rot="16200000" flipH="1">
            <a:off x="7009607" y="1491457"/>
            <a:ext cx="346075" cy="9683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9" name="AutoShape 21"/>
          <p:cNvCxnSpPr>
            <a:cxnSpLocks noChangeShapeType="1"/>
            <a:stCxn id="2059" idx="2"/>
            <a:endCxn id="2061" idx="1"/>
          </p:cNvCxnSpPr>
          <p:nvPr/>
        </p:nvCxnSpPr>
        <p:spPr bwMode="auto">
          <a:xfrm rot="16200000" flipH="1">
            <a:off x="6819107" y="1681957"/>
            <a:ext cx="727075" cy="9683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0" name="AutoShape 22"/>
          <p:cNvCxnSpPr>
            <a:cxnSpLocks noChangeShapeType="1"/>
            <a:stCxn id="2059" idx="2"/>
            <a:endCxn id="2062" idx="1"/>
          </p:cNvCxnSpPr>
          <p:nvPr/>
        </p:nvCxnSpPr>
        <p:spPr bwMode="auto">
          <a:xfrm rot="16200000" flipH="1">
            <a:off x="6628607" y="1872457"/>
            <a:ext cx="1108075" cy="9683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1" name="AutoShape 23"/>
          <p:cNvCxnSpPr>
            <a:cxnSpLocks noChangeShapeType="1"/>
            <a:stCxn id="2059" idx="2"/>
            <a:endCxn id="2065" idx="1"/>
          </p:cNvCxnSpPr>
          <p:nvPr/>
        </p:nvCxnSpPr>
        <p:spPr bwMode="auto">
          <a:xfrm rot="16200000" flipH="1">
            <a:off x="6171407" y="2329657"/>
            <a:ext cx="2022475" cy="9683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2" name="AutoShape 24"/>
          <p:cNvCxnSpPr>
            <a:cxnSpLocks noChangeShapeType="1"/>
            <a:stCxn id="2059" idx="2"/>
            <a:endCxn id="2066" idx="1"/>
          </p:cNvCxnSpPr>
          <p:nvPr/>
        </p:nvCxnSpPr>
        <p:spPr bwMode="auto">
          <a:xfrm rot="16200000" flipH="1">
            <a:off x="6019007" y="2482057"/>
            <a:ext cx="2327275" cy="9683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3" name="AutoShape 25"/>
          <p:cNvCxnSpPr>
            <a:cxnSpLocks noChangeShapeType="1"/>
            <a:stCxn id="2059" idx="2"/>
            <a:endCxn id="2067" idx="1"/>
          </p:cNvCxnSpPr>
          <p:nvPr/>
        </p:nvCxnSpPr>
        <p:spPr bwMode="auto">
          <a:xfrm rot="16200000" flipH="1">
            <a:off x="5866607" y="2634457"/>
            <a:ext cx="2632075" cy="9683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4" name="AutoShape 26"/>
          <p:cNvCxnSpPr>
            <a:cxnSpLocks noChangeShapeType="1"/>
            <a:stCxn id="2062" idx="2"/>
            <a:endCxn id="2063" idx="1"/>
          </p:cNvCxnSpPr>
          <p:nvPr/>
        </p:nvCxnSpPr>
        <p:spPr bwMode="auto">
          <a:xfrm rot="16200000" flipH="1">
            <a:off x="7614445" y="2401095"/>
            <a:ext cx="117475" cy="487363"/>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5" name="AutoShape 27"/>
          <p:cNvCxnSpPr>
            <a:cxnSpLocks noChangeShapeType="1"/>
            <a:stCxn id="2062" idx="2"/>
            <a:endCxn id="2064" idx="1"/>
          </p:cNvCxnSpPr>
          <p:nvPr/>
        </p:nvCxnSpPr>
        <p:spPr bwMode="auto">
          <a:xfrm rot="16200000" flipH="1">
            <a:off x="7385845" y="2629695"/>
            <a:ext cx="422275" cy="334963"/>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76" name="Rectangle 28"/>
          <p:cNvSpPr>
            <a:spLocks noChangeArrowheads="1"/>
          </p:cNvSpPr>
          <p:nvPr/>
        </p:nvSpPr>
        <p:spPr bwMode="auto">
          <a:xfrm>
            <a:off x="8831263" y="2286000"/>
            <a:ext cx="609600"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800"/>
              <a:t>ServerWS</a:t>
            </a:r>
          </a:p>
        </p:txBody>
      </p:sp>
      <p:sp>
        <p:nvSpPr>
          <p:cNvPr id="2077" name="Rectangle 29"/>
          <p:cNvSpPr>
            <a:spLocks noChangeArrowheads="1"/>
          </p:cNvSpPr>
          <p:nvPr/>
        </p:nvSpPr>
        <p:spPr bwMode="auto">
          <a:xfrm>
            <a:off x="8755064" y="2590800"/>
            <a:ext cx="547687"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800"/>
              <a:t>Network</a:t>
            </a:r>
          </a:p>
        </p:txBody>
      </p:sp>
      <p:sp>
        <p:nvSpPr>
          <p:cNvPr id="2078" name="Rectangle 30"/>
          <p:cNvSpPr>
            <a:spLocks noChangeArrowheads="1"/>
          </p:cNvSpPr>
          <p:nvPr/>
        </p:nvSpPr>
        <p:spPr bwMode="auto">
          <a:xfrm>
            <a:off x="8831263" y="2895601"/>
            <a:ext cx="442912" cy="34607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800"/>
              <a:t>Client</a:t>
            </a:r>
            <a:br>
              <a:rPr lang="en-US" altLang="ja-JP" sz="800"/>
            </a:br>
            <a:r>
              <a:rPr lang="en-US" altLang="ja-JP" sz="800"/>
              <a:t>PC</a:t>
            </a:r>
          </a:p>
        </p:txBody>
      </p:sp>
      <p:sp>
        <p:nvSpPr>
          <p:cNvPr id="2079" name="Rectangle 31"/>
          <p:cNvSpPr>
            <a:spLocks noChangeArrowheads="1"/>
          </p:cNvSpPr>
          <p:nvPr/>
        </p:nvSpPr>
        <p:spPr bwMode="auto">
          <a:xfrm>
            <a:off x="8678864" y="3352801"/>
            <a:ext cx="873125" cy="468313"/>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システム運用者</a:t>
            </a:r>
            <a:br>
              <a:rPr lang="ja-JP" altLang="en-US" sz="800"/>
            </a:br>
            <a:r>
              <a:rPr lang="ja-JP" altLang="en-US" sz="800"/>
              <a:t>一般職員</a:t>
            </a:r>
          </a:p>
          <a:p>
            <a:pPr algn="ctr"/>
            <a:r>
              <a:rPr lang="ja-JP" altLang="en-US" sz="800"/>
              <a:t>利用者</a:t>
            </a:r>
          </a:p>
        </p:txBody>
      </p:sp>
      <p:cxnSp>
        <p:nvCxnSpPr>
          <p:cNvPr id="2080" name="AutoShape 32"/>
          <p:cNvCxnSpPr>
            <a:cxnSpLocks noChangeShapeType="1"/>
            <a:stCxn id="2063" idx="3"/>
            <a:endCxn id="2076" idx="1"/>
          </p:cNvCxnSpPr>
          <p:nvPr/>
        </p:nvCxnSpPr>
        <p:spPr bwMode="auto">
          <a:xfrm flipV="1">
            <a:off x="8313739" y="2398713"/>
            <a:ext cx="517525" cy="30480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1" name="AutoShape 33"/>
          <p:cNvCxnSpPr>
            <a:cxnSpLocks noChangeShapeType="1"/>
            <a:stCxn id="2063" idx="3"/>
            <a:endCxn id="2077" idx="1"/>
          </p:cNvCxnSpPr>
          <p:nvPr/>
        </p:nvCxnSpPr>
        <p:spPr bwMode="auto">
          <a:xfrm>
            <a:off x="8313739" y="2703513"/>
            <a:ext cx="4413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2" name="AutoShape 34"/>
          <p:cNvCxnSpPr>
            <a:cxnSpLocks noChangeShapeType="1"/>
            <a:stCxn id="2063" idx="3"/>
            <a:endCxn id="2078" idx="1"/>
          </p:cNvCxnSpPr>
          <p:nvPr/>
        </p:nvCxnSpPr>
        <p:spPr bwMode="auto">
          <a:xfrm>
            <a:off x="8313739" y="2703514"/>
            <a:ext cx="517525" cy="36512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3" name="AutoShape 35"/>
          <p:cNvCxnSpPr>
            <a:cxnSpLocks noChangeShapeType="1"/>
            <a:stCxn id="2063" idx="3"/>
            <a:endCxn id="2079" idx="1"/>
          </p:cNvCxnSpPr>
          <p:nvPr/>
        </p:nvCxnSpPr>
        <p:spPr bwMode="auto">
          <a:xfrm>
            <a:off x="8313739" y="2703514"/>
            <a:ext cx="365125" cy="884237"/>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84" name="Rectangle 36"/>
          <p:cNvSpPr>
            <a:spLocks noChangeArrowheads="1"/>
          </p:cNvSpPr>
          <p:nvPr/>
        </p:nvSpPr>
        <p:spPr bwMode="auto">
          <a:xfrm>
            <a:off x="6565901" y="4273550"/>
            <a:ext cx="87312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システム運用者</a:t>
            </a:r>
          </a:p>
        </p:txBody>
      </p:sp>
      <p:sp>
        <p:nvSpPr>
          <p:cNvPr id="2086" name="Rectangle 38"/>
          <p:cNvSpPr>
            <a:spLocks noChangeArrowheads="1"/>
          </p:cNvSpPr>
          <p:nvPr/>
        </p:nvSpPr>
        <p:spPr bwMode="auto">
          <a:xfrm>
            <a:off x="7099301" y="4613275"/>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予防</a:t>
            </a:r>
          </a:p>
        </p:txBody>
      </p:sp>
      <p:sp>
        <p:nvSpPr>
          <p:cNvPr id="2087" name="Rectangle 39"/>
          <p:cNvSpPr>
            <a:spLocks noChangeArrowheads="1"/>
          </p:cNvSpPr>
          <p:nvPr/>
        </p:nvSpPr>
        <p:spPr bwMode="auto">
          <a:xfrm>
            <a:off x="7099301" y="4994275"/>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運用</a:t>
            </a:r>
          </a:p>
        </p:txBody>
      </p:sp>
      <p:sp>
        <p:nvSpPr>
          <p:cNvPr id="2088" name="Rectangle 40"/>
          <p:cNvSpPr>
            <a:spLocks noChangeArrowheads="1"/>
          </p:cNvSpPr>
          <p:nvPr/>
        </p:nvSpPr>
        <p:spPr bwMode="auto">
          <a:xfrm>
            <a:off x="7785101" y="5222875"/>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監視</a:t>
            </a:r>
          </a:p>
        </p:txBody>
      </p:sp>
      <p:sp>
        <p:nvSpPr>
          <p:cNvPr id="2089" name="Rectangle 41"/>
          <p:cNvSpPr>
            <a:spLocks noChangeArrowheads="1"/>
          </p:cNvSpPr>
          <p:nvPr/>
        </p:nvSpPr>
        <p:spPr bwMode="auto">
          <a:xfrm>
            <a:off x="7632701" y="5527675"/>
            <a:ext cx="6000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緊急対応</a:t>
            </a:r>
          </a:p>
        </p:txBody>
      </p:sp>
      <p:sp>
        <p:nvSpPr>
          <p:cNvPr id="2090" name="Rectangle 42"/>
          <p:cNvSpPr>
            <a:spLocks noChangeArrowheads="1"/>
          </p:cNvSpPr>
          <p:nvPr/>
        </p:nvSpPr>
        <p:spPr bwMode="auto">
          <a:xfrm>
            <a:off x="7154864" y="5908675"/>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点検</a:t>
            </a:r>
          </a:p>
        </p:txBody>
      </p:sp>
      <p:sp>
        <p:nvSpPr>
          <p:cNvPr id="2091" name="Rectangle 43"/>
          <p:cNvSpPr>
            <a:spLocks noChangeArrowheads="1"/>
          </p:cNvSpPr>
          <p:nvPr/>
        </p:nvSpPr>
        <p:spPr bwMode="auto">
          <a:xfrm>
            <a:off x="7210426" y="6248400"/>
            <a:ext cx="3968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監査</a:t>
            </a:r>
          </a:p>
        </p:txBody>
      </p:sp>
      <p:sp>
        <p:nvSpPr>
          <p:cNvPr id="2092" name="Rectangle 44"/>
          <p:cNvSpPr>
            <a:spLocks noChangeArrowheads="1"/>
          </p:cNvSpPr>
          <p:nvPr/>
        </p:nvSpPr>
        <p:spPr bwMode="auto">
          <a:xfrm>
            <a:off x="7210426" y="6634164"/>
            <a:ext cx="474663" cy="22383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見直し</a:t>
            </a:r>
          </a:p>
        </p:txBody>
      </p:sp>
      <p:cxnSp>
        <p:nvCxnSpPr>
          <p:cNvPr id="2094" name="AutoShape 46"/>
          <p:cNvCxnSpPr>
            <a:cxnSpLocks noChangeShapeType="1"/>
            <a:stCxn id="2084" idx="2"/>
            <a:endCxn id="2086" idx="1"/>
          </p:cNvCxnSpPr>
          <p:nvPr/>
        </p:nvCxnSpPr>
        <p:spPr bwMode="auto">
          <a:xfrm rot="16200000" flipH="1">
            <a:off x="6936582" y="4563270"/>
            <a:ext cx="228600" cy="96837"/>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5" name="AutoShape 47"/>
          <p:cNvCxnSpPr>
            <a:cxnSpLocks noChangeShapeType="1"/>
            <a:stCxn id="2084" idx="2"/>
            <a:endCxn id="2087" idx="1"/>
          </p:cNvCxnSpPr>
          <p:nvPr/>
        </p:nvCxnSpPr>
        <p:spPr bwMode="auto">
          <a:xfrm rot="16200000" flipH="1">
            <a:off x="6746082" y="4753770"/>
            <a:ext cx="609600" cy="96837"/>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6" name="AutoShape 48"/>
          <p:cNvCxnSpPr>
            <a:cxnSpLocks noChangeShapeType="1"/>
            <a:stCxn id="2084" idx="2"/>
            <a:endCxn id="2090" idx="1"/>
          </p:cNvCxnSpPr>
          <p:nvPr/>
        </p:nvCxnSpPr>
        <p:spPr bwMode="auto">
          <a:xfrm rot="16200000" flipH="1">
            <a:off x="6316663" y="5183188"/>
            <a:ext cx="1524000" cy="152400"/>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7" name="AutoShape 49"/>
          <p:cNvCxnSpPr>
            <a:cxnSpLocks noChangeShapeType="1"/>
            <a:stCxn id="2084" idx="2"/>
            <a:endCxn id="2091" idx="1"/>
          </p:cNvCxnSpPr>
          <p:nvPr/>
        </p:nvCxnSpPr>
        <p:spPr bwMode="auto">
          <a:xfrm rot="16200000" flipH="1">
            <a:off x="6174582" y="5325270"/>
            <a:ext cx="1863725" cy="2079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8" name="AutoShape 50"/>
          <p:cNvCxnSpPr>
            <a:cxnSpLocks noChangeShapeType="1"/>
            <a:stCxn id="2084" idx="2"/>
            <a:endCxn id="2092" idx="1"/>
          </p:cNvCxnSpPr>
          <p:nvPr/>
        </p:nvCxnSpPr>
        <p:spPr bwMode="auto">
          <a:xfrm rot="16200000" flipH="1">
            <a:off x="5981701" y="5518151"/>
            <a:ext cx="2249487" cy="2079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 name="AutoShape 51"/>
          <p:cNvCxnSpPr>
            <a:cxnSpLocks noChangeShapeType="1"/>
            <a:stCxn id="2087" idx="2"/>
            <a:endCxn id="2088" idx="1"/>
          </p:cNvCxnSpPr>
          <p:nvPr/>
        </p:nvCxnSpPr>
        <p:spPr bwMode="auto">
          <a:xfrm rot="16200000" flipH="1">
            <a:off x="7482682" y="5033170"/>
            <a:ext cx="117475" cy="4873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0" name="AutoShape 52"/>
          <p:cNvCxnSpPr>
            <a:cxnSpLocks noChangeShapeType="1"/>
            <a:stCxn id="2087" idx="2"/>
            <a:endCxn id="2089" idx="1"/>
          </p:cNvCxnSpPr>
          <p:nvPr/>
        </p:nvCxnSpPr>
        <p:spPr bwMode="auto">
          <a:xfrm rot="16200000" flipH="1">
            <a:off x="7254082" y="5261770"/>
            <a:ext cx="422275" cy="3349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03" name="Rectangle 55"/>
          <p:cNvSpPr>
            <a:spLocks noChangeArrowheads="1"/>
          </p:cNvSpPr>
          <p:nvPr/>
        </p:nvSpPr>
        <p:spPr bwMode="auto">
          <a:xfrm>
            <a:off x="8699501" y="4994276"/>
            <a:ext cx="442913" cy="34607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en-US" altLang="ja-JP" sz="800"/>
              <a:t>Client</a:t>
            </a:r>
            <a:br>
              <a:rPr lang="en-US" altLang="ja-JP" sz="800"/>
            </a:br>
            <a:r>
              <a:rPr lang="en-US" altLang="ja-JP" sz="800"/>
              <a:t>PC</a:t>
            </a:r>
          </a:p>
        </p:txBody>
      </p:sp>
      <p:sp>
        <p:nvSpPr>
          <p:cNvPr id="2104" name="Rectangle 56"/>
          <p:cNvSpPr>
            <a:spLocks noChangeArrowheads="1"/>
          </p:cNvSpPr>
          <p:nvPr/>
        </p:nvSpPr>
        <p:spPr bwMode="auto">
          <a:xfrm>
            <a:off x="8699501" y="5451476"/>
            <a:ext cx="600075" cy="34607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一般職員</a:t>
            </a:r>
          </a:p>
          <a:p>
            <a:pPr algn="ctr"/>
            <a:r>
              <a:rPr lang="ja-JP" altLang="en-US" sz="800"/>
              <a:t>利用者</a:t>
            </a:r>
          </a:p>
        </p:txBody>
      </p:sp>
      <p:cxnSp>
        <p:nvCxnSpPr>
          <p:cNvPr id="2107" name="AutoShape 59"/>
          <p:cNvCxnSpPr>
            <a:cxnSpLocks noChangeShapeType="1"/>
            <a:stCxn id="2088" idx="3"/>
            <a:endCxn id="2103" idx="1"/>
          </p:cNvCxnSpPr>
          <p:nvPr/>
        </p:nvCxnSpPr>
        <p:spPr bwMode="auto">
          <a:xfrm flipV="1">
            <a:off x="8181976" y="5167314"/>
            <a:ext cx="517525" cy="1682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8" name="AutoShape 60"/>
          <p:cNvCxnSpPr>
            <a:cxnSpLocks noChangeShapeType="1"/>
            <a:stCxn id="2088" idx="3"/>
            <a:endCxn id="2104" idx="1"/>
          </p:cNvCxnSpPr>
          <p:nvPr/>
        </p:nvCxnSpPr>
        <p:spPr bwMode="auto">
          <a:xfrm>
            <a:off x="8181976" y="5335589"/>
            <a:ext cx="517525" cy="28892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09" name="Rectangle 61"/>
          <p:cNvSpPr>
            <a:spLocks noChangeArrowheads="1"/>
          </p:cNvSpPr>
          <p:nvPr/>
        </p:nvSpPr>
        <p:spPr bwMode="auto">
          <a:xfrm>
            <a:off x="1531939" y="228600"/>
            <a:ext cx="1514475" cy="223838"/>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情報セキュリティ対策基本方針</a:t>
            </a:r>
          </a:p>
        </p:txBody>
      </p:sp>
      <p:sp>
        <p:nvSpPr>
          <p:cNvPr id="2110" name="Rectangle 62"/>
          <p:cNvSpPr>
            <a:spLocks noChangeArrowheads="1"/>
          </p:cNvSpPr>
          <p:nvPr/>
        </p:nvSpPr>
        <p:spPr bwMode="auto">
          <a:xfrm>
            <a:off x="3352801" y="1219201"/>
            <a:ext cx="1006475" cy="3460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セキュリティ侵害の</a:t>
            </a:r>
          </a:p>
          <a:p>
            <a:pPr algn="ctr"/>
            <a:r>
              <a:rPr lang="ja-JP" altLang="en-US" sz="800"/>
              <a:t>前兆</a:t>
            </a:r>
          </a:p>
        </p:txBody>
      </p:sp>
      <p:sp>
        <p:nvSpPr>
          <p:cNvPr id="2111" name="Rectangle 63"/>
          <p:cNvSpPr>
            <a:spLocks noChangeArrowheads="1"/>
          </p:cNvSpPr>
          <p:nvPr/>
        </p:nvSpPr>
        <p:spPr bwMode="auto">
          <a:xfrm>
            <a:off x="3338513" y="1736726"/>
            <a:ext cx="850900" cy="3460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機密性を損なう</a:t>
            </a:r>
          </a:p>
          <a:p>
            <a:pPr algn="ctr"/>
            <a:r>
              <a:rPr lang="ja-JP" altLang="en-US" sz="800"/>
              <a:t>可能性</a:t>
            </a:r>
          </a:p>
        </p:txBody>
      </p:sp>
      <p:sp>
        <p:nvSpPr>
          <p:cNvPr id="2112" name="Rectangle 64"/>
          <p:cNvSpPr>
            <a:spLocks noChangeArrowheads="1"/>
          </p:cNvSpPr>
          <p:nvPr/>
        </p:nvSpPr>
        <p:spPr bwMode="auto">
          <a:xfrm>
            <a:off x="3327400" y="2193926"/>
            <a:ext cx="952500" cy="3460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完全性を損なうの</a:t>
            </a:r>
          </a:p>
          <a:p>
            <a:pPr algn="ctr"/>
            <a:r>
              <a:rPr lang="ja-JP" altLang="en-US" sz="800"/>
              <a:t>可能性</a:t>
            </a:r>
          </a:p>
        </p:txBody>
      </p:sp>
      <p:sp>
        <p:nvSpPr>
          <p:cNvPr id="2113" name="Rectangle 65"/>
          <p:cNvSpPr>
            <a:spLocks noChangeArrowheads="1"/>
          </p:cNvSpPr>
          <p:nvPr/>
        </p:nvSpPr>
        <p:spPr bwMode="auto">
          <a:xfrm>
            <a:off x="3352800" y="2667001"/>
            <a:ext cx="952500" cy="3460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可用性を損なうの</a:t>
            </a:r>
          </a:p>
          <a:p>
            <a:pPr algn="ctr"/>
            <a:r>
              <a:rPr lang="ja-JP" altLang="en-US" sz="800"/>
              <a:t>可能性</a:t>
            </a:r>
          </a:p>
        </p:txBody>
      </p:sp>
      <p:sp>
        <p:nvSpPr>
          <p:cNvPr id="2114" name="Rectangle 66"/>
          <p:cNvSpPr>
            <a:spLocks noChangeArrowheads="1"/>
          </p:cNvSpPr>
          <p:nvPr/>
        </p:nvSpPr>
        <p:spPr bwMode="auto">
          <a:xfrm>
            <a:off x="3352800" y="3082926"/>
            <a:ext cx="952500" cy="3460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真正性を損なうの</a:t>
            </a:r>
          </a:p>
          <a:p>
            <a:pPr algn="ctr"/>
            <a:r>
              <a:rPr lang="ja-JP" altLang="en-US" sz="800"/>
              <a:t>可能性</a:t>
            </a:r>
          </a:p>
        </p:txBody>
      </p:sp>
      <p:sp>
        <p:nvSpPr>
          <p:cNvPr id="2115" name="Rectangle 67"/>
          <p:cNvSpPr>
            <a:spLocks noChangeArrowheads="1"/>
          </p:cNvSpPr>
          <p:nvPr/>
        </p:nvSpPr>
        <p:spPr bwMode="auto">
          <a:xfrm>
            <a:off x="3352800" y="3581401"/>
            <a:ext cx="1054100" cy="3460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r>
              <a:rPr lang="ja-JP" altLang="en-US" sz="800"/>
              <a:t>説明責任を損なうの</a:t>
            </a:r>
          </a:p>
          <a:p>
            <a:pPr algn="ctr"/>
            <a:r>
              <a:rPr lang="ja-JP" altLang="en-US" sz="800"/>
              <a:t>可能性</a:t>
            </a:r>
          </a:p>
        </p:txBody>
      </p:sp>
      <p:cxnSp>
        <p:nvCxnSpPr>
          <p:cNvPr id="2116" name="AutoShape 68"/>
          <p:cNvCxnSpPr>
            <a:cxnSpLocks noChangeShapeType="1"/>
            <a:stCxn id="2052" idx="2"/>
            <a:endCxn id="2115" idx="1"/>
          </p:cNvCxnSpPr>
          <p:nvPr/>
        </p:nvCxnSpPr>
        <p:spPr bwMode="auto">
          <a:xfrm rot="16200000" flipH="1">
            <a:off x="1877219" y="2278857"/>
            <a:ext cx="2844800" cy="1063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8" name="AutoShape 70"/>
          <p:cNvCxnSpPr>
            <a:cxnSpLocks noChangeShapeType="1"/>
            <a:stCxn id="2052" idx="2"/>
            <a:endCxn id="2110" idx="1"/>
          </p:cNvCxnSpPr>
          <p:nvPr/>
        </p:nvCxnSpPr>
        <p:spPr bwMode="auto">
          <a:xfrm rot="16200000" flipH="1">
            <a:off x="3058319" y="1097757"/>
            <a:ext cx="482600" cy="1063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9" name="AutoShape 71"/>
          <p:cNvCxnSpPr>
            <a:cxnSpLocks noChangeShapeType="1"/>
            <a:stCxn id="2052" idx="2"/>
            <a:endCxn id="2111" idx="1"/>
          </p:cNvCxnSpPr>
          <p:nvPr/>
        </p:nvCxnSpPr>
        <p:spPr bwMode="auto">
          <a:xfrm rot="16200000" flipH="1">
            <a:off x="2792414" y="1363664"/>
            <a:ext cx="1000125" cy="92075"/>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20" name="AutoShape 72"/>
          <p:cNvCxnSpPr>
            <a:cxnSpLocks noChangeShapeType="1"/>
            <a:stCxn id="2052" idx="2"/>
            <a:endCxn id="2112" idx="1"/>
          </p:cNvCxnSpPr>
          <p:nvPr/>
        </p:nvCxnSpPr>
        <p:spPr bwMode="auto">
          <a:xfrm rot="16200000" flipH="1">
            <a:off x="2558257" y="1597820"/>
            <a:ext cx="1457325" cy="809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21" name="AutoShape 73"/>
          <p:cNvCxnSpPr>
            <a:cxnSpLocks noChangeShapeType="1"/>
            <a:stCxn id="2052" idx="2"/>
            <a:endCxn id="2113" idx="1"/>
          </p:cNvCxnSpPr>
          <p:nvPr/>
        </p:nvCxnSpPr>
        <p:spPr bwMode="auto">
          <a:xfrm rot="16200000" flipH="1">
            <a:off x="2334419" y="1821657"/>
            <a:ext cx="1930400" cy="1063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22" name="AutoShape 74"/>
          <p:cNvCxnSpPr>
            <a:cxnSpLocks noChangeShapeType="1"/>
            <a:stCxn id="2052" idx="2"/>
            <a:endCxn id="2114" idx="1"/>
          </p:cNvCxnSpPr>
          <p:nvPr/>
        </p:nvCxnSpPr>
        <p:spPr bwMode="auto">
          <a:xfrm rot="16200000" flipH="1">
            <a:off x="2126457" y="2029620"/>
            <a:ext cx="2346325" cy="1063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955558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ja-JP" altLang="en-US" dirty="0" smtClean="0">
                <a:latin typeface="HG丸ｺﾞｼｯｸM-PRO" pitchFamily="50" charset="-128"/>
                <a:ea typeface="HG丸ｺﾞｼｯｸM-PRO" pitchFamily="50" charset="-128"/>
              </a:rPr>
              <a:t>従来からの開発手法と留意点</a:t>
            </a:r>
            <a:endParaRPr kumimoji="1" lang="ja-JP" altLang="en-US" sz="3600"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8</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6798028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Rectangle 18"/>
          <p:cNvSpPr>
            <a:spLocks noChangeArrowheads="1"/>
          </p:cNvSpPr>
          <p:nvPr/>
        </p:nvSpPr>
        <p:spPr bwMode="auto">
          <a:xfrm>
            <a:off x="3695700" y="628650"/>
            <a:ext cx="4800600" cy="28003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900">
                <a:latin typeface="ＭＳ Ｐ明朝" panose="02020600040205080304" pitchFamily="18" charset="-128"/>
                <a:ea typeface="ＭＳ Ｐ明朝" panose="02020600040205080304" pitchFamily="18" charset="-128"/>
              </a:rPr>
              <a:t>セキュリティポリシー</a:t>
            </a:r>
          </a:p>
        </p:txBody>
      </p:sp>
      <p:sp>
        <p:nvSpPr>
          <p:cNvPr id="2065" name="Rectangle 17"/>
          <p:cNvSpPr>
            <a:spLocks noChangeArrowheads="1"/>
          </p:cNvSpPr>
          <p:nvPr/>
        </p:nvSpPr>
        <p:spPr bwMode="auto">
          <a:xfrm>
            <a:off x="4152900" y="1485900"/>
            <a:ext cx="4229100" cy="182880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900">
                <a:latin typeface="ＭＳ Ｐ明朝" panose="02020600040205080304" pitchFamily="18" charset="-128"/>
                <a:ea typeface="ＭＳ Ｐ明朝" panose="02020600040205080304" pitchFamily="18" charset="-128"/>
              </a:rPr>
              <a:t>対策基準</a:t>
            </a:r>
          </a:p>
        </p:txBody>
      </p:sp>
      <p:sp>
        <p:nvSpPr>
          <p:cNvPr id="2064" name="Rectangle 16"/>
          <p:cNvSpPr>
            <a:spLocks noChangeArrowheads="1"/>
          </p:cNvSpPr>
          <p:nvPr/>
        </p:nvSpPr>
        <p:spPr bwMode="auto">
          <a:xfrm>
            <a:off x="3695700" y="4343400"/>
            <a:ext cx="4800600" cy="240030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900">
                <a:ea typeface="ＭＳ Ｐ明朝" panose="02020600040205080304" pitchFamily="18" charset="-128"/>
              </a:rPr>
              <a:t>実施手順書　（情報資産毎に策定）</a:t>
            </a:r>
          </a:p>
        </p:txBody>
      </p:sp>
      <p:sp>
        <p:nvSpPr>
          <p:cNvPr id="2050" name="Rectangle 2"/>
          <p:cNvSpPr>
            <a:spLocks noGrp="1" noChangeArrowheads="1"/>
          </p:cNvSpPr>
          <p:nvPr>
            <p:ph type="title"/>
          </p:nvPr>
        </p:nvSpPr>
        <p:spPr>
          <a:xfrm>
            <a:off x="1446650" y="-342900"/>
            <a:ext cx="5412499" cy="304800"/>
          </a:xfrm>
        </p:spPr>
        <p:txBody>
          <a:bodyPr>
            <a:noAutofit/>
          </a:bodyPr>
          <a:lstStyle/>
          <a:p>
            <a:r>
              <a:rPr lang="ja-JP" altLang="en-US" sz="2000" dirty="0"/>
              <a:t>情報セキュリティ対策関連ドキュメント体系</a:t>
            </a:r>
          </a:p>
        </p:txBody>
      </p:sp>
      <p:sp>
        <p:nvSpPr>
          <p:cNvPr id="2052" name="AutoShape 4"/>
          <p:cNvSpPr>
            <a:spLocks noChangeArrowheads="1"/>
          </p:cNvSpPr>
          <p:nvPr/>
        </p:nvSpPr>
        <p:spPr bwMode="auto">
          <a:xfrm>
            <a:off x="6553200" y="800100"/>
            <a:ext cx="1371600" cy="4191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ja-JP" altLang="en-US" sz="750">
                <a:latin typeface="ＭＳ Ｐ明朝" panose="02020600040205080304" pitchFamily="18" charset="-128"/>
                <a:ea typeface="ＭＳ Ｐ明朝" panose="02020600040205080304" pitchFamily="18" charset="-128"/>
              </a:rPr>
              <a:t>情報セキュリティポリシー</a:t>
            </a:r>
          </a:p>
          <a:p>
            <a:pPr algn="ctr"/>
            <a:r>
              <a:rPr lang="ja-JP" altLang="en-US" sz="750">
                <a:latin typeface="ＭＳ Ｐ明朝" panose="02020600040205080304" pitchFamily="18" charset="-128"/>
                <a:ea typeface="ＭＳ Ｐ明朝" panose="02020600040205080304" pitchFamily="18" charset="-128"/>
              </a:rPr>
              <a:t>基本方針</a:t>
            </a:r>
          </a:p>
        </p:txBody>
      </p:sp>
      <p:sp>
        <p:nvSpPr>
          <p:cNvPr id="2053" name="AutoShape 5"/>
          <p:cNvSpPr>
            <a:spLocks noChangeArrowheads="1"/>
          </p:cNvSpPr>
          <p:nvPr/>
        </p:nvSpPr>
        <p:spPr bwMode="auto">
          <a:xfrm>
            <a:off x="4953000" y="1543050"/>
            <a:ext cx="300038" cy="17145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vert="eaVert" wrap="none" anchor="ctr"/>
          <a:lstStyle/>
          <a:p>
            <a:pPr algn="ctr"/>
            <a:r>
              <a:rPr lang="ja-JP" altLang="en-US" sz="750">
                <a:latin typeface="ＭＳ Ｐ明朝" panose="02020600040205080304" pitchFamily="18" charset="-128"/>
                <a:ea typeface="ＭＳ Ｐ明朝" panose="02020600040205080304" pitchFamily="18" charset="-128"/>
              </a:rPr>
              <a:t>情報セキュリティ運用組織基準 </a:t>
            </a:r>
          </a:p>
        </p:txBody>
      </p:sp>
      <p:sp>
        <p:nvSpPr>
          <p:cNvPr id="2055" name="AutoShape 7"/>
          <p:cNvSpPr>
            <a:spLocks noChangeArrowheads="1"/>
          </p:cNvSpPr>
          <p:nvPr/>
        </p:nvSpPr>
        <p:spPr bwMode="auto">
          <a:xfrm>
            <a:off x="5353050" y="1543050"/>
            <a:ext cx="300038" cy="17145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vert="eaVert" wrap="none" anchor="ctr"/>
          <a:lstStyle/>
          <a:p>
            <a:pPr algn="ctr"/>
            <a:r>
              <a:rPr lang="ja-JP" altLang="en-US" sz="750">
                <a:latin typeface="ＭＳ Ｐ明朝" panose="02020600040205080304" pitchFamily="18" charset="-128"/>
                <a:ea typeface="ＭＳ Ｐ明朝" panose="02020600040205080304" pitchFamily="18" charset="-128"/>
              </a:rPr>
              <a:t>情報管理基準 </a:t>
            </a:r>
          </a:p>
        </p:txBody>
      </p:sp>
      <p:sp>
        <p:nvSpPr>
          <p:cNvPr id="2056" name="AutoShape 8"/>
          <p:cNvSpPr>
            <a:spLocks noChangeArrowheads="1"/>
          </p:cNvSpPr>
          <p:nvPr/>
        </p:nvSpPr>
        <p:spPr bwMode="auto">
          <a:xfrm>
            <a:off x="5810250" y="1543050"/>
            <a:ext cx="300038" cy="17145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vert="eaVert" wrap="none" anchor="ctr"/>
          <a:lstStyle/>
          <a:p>
            <a:pPr algn="ctr"/>
            <a:r>
              <a:rPr lang="ja-JP" altLang="en-US" sz="750">
                <a:latin typeface="ＭＳ Ｐ明朝" panose="02020600040205080304" pitchFamily="18" charset="-128"/>
                <a:ea typeface="ＭＳ Ｐ明朝" panose="02020600040205080304" pitchFamily="18" charset="-128"/>
              </a:rPr>
              <a:t>物理的セキュリティ基準 </a:t>
            </a:r>
          </a:p>
        </p:txBody>
      </p:sp>
      <p:sp>
        <p:nvSpPr>
          <p:cNvPr id="2057" name="AutoShape 9"/>
          <p:cNvSpPr>
            <a:spLocks noChangeArrowheads="1"/>
          </p:cNvSpPr>
          <p:nvPr/>
        </p:nvSpPr>
        <p:spPr bwMode="auto">
          <a:xfrm>
            <a:off x="6210300" y="1543050"/>
            <a:ext cx="300038" cy="17145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vert="eaVert" wrap="none" anchor="ctr"/>
          <a:lstStyle/>
          <a:p>
            <a:pPr algn="ctr"/>
            <a:r>
              <a:rPr lang="ja-JP" altLang="en-US" sz="750">
                <a:latin typeface="ＭＳ Ｐ明朝" panose="02020600040205080304" pitchFamily="18" charset="-128"/>
                <a:ea typeface="ＭＳ Ｐ明朝" panose="02020600040205080304" pitchFamily="18" charset="-128"/>
              </a:rPr>
              <a:t>情報システム運用基準 </a:t>
            </a:r>
          </a:p>
        </p:txBody>
      </p:sp>
      <p:sp>
        <p:nvSpPr>
          <p:cNvPr id="2058" name="AutoShape 10"/>
          <p:cNvSpPr>
            <a:spLocks noChangeArrowheads="1"/>
          </p:cNvSpPr>
          <p:nvPr/>
        </p:nvSpPr>
        <p:spPr bwMode="auto">
          <a:xfrm>
            <a:off x="6610350" y="1543050"/>
            <a:ext cx="300038" cy="17145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vert="eaVert" wrap="none" anchor="ctr"/>
          <a:lstStyle/>
          <a:p>
            <a:pPr algn="ctr"/>
            <a:r>
              <a:rPr lang="ja-JP" altLang="en-US" sz="750">
                <a:latin typeface="ＭＳ Ｐ明朝" panose="02020600040205080304" pitchFamily="18" charset="-128"/>
                <a:ea typeface="ＭＳ Ｐ明朝" panose="02020600040205080304" pitchFamily="18" charset="-128"/>
              </a:rPr>
              <a:t>情報システム開発基準 </a:t>
            </a:r>
          </a:p>
        </p:txBody>
      </p:sp>
      <p:sp>
        <p:nvSpPr>
          <p:cNvPr id="2059" name="AutoShape 11"/>
          <p:cNvSpPr>
            <a:spLocks noChangeArrowheads="1"/>
          </p:cNvSpPr>
          <p:nvPr/>
        </p:nvSpPr>
        <p:spPr bwMode="auto">
          <a:xfrm>
            <a:off x="7010400" y="1543050"/>
            <a:ext cx="300038" cy="17145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vert="eaVert" wrap="none" anchor="ctr"/>
          <a:lstStyle/>
          <a:p>
            <a:pPr algn="ctr"/>
            <a:r>
              <a:rPr lang="ja-JP" altLang="en-US" sz="750">
                <a:latin typeface="ＭＳ Ｐ明朝" panose="02020600040205080304" pitchFamily="18" charset="-128"/>
                <a:ea typeface="ＭＳ Ｐ明朝" panose="02020600040205080304" pitchFamily="18" charset="-128"/>
              </a:rPr>
              <a:t>情報セキュリティ監査及び点検基準 </a:t>
            </a:r>
          </a:p>
        </p:txBody>
      </p:sp>
      <p:sp>
        <p:nvSpPr>
          <p:cNvPr id="2060" name="AutoShape 12"/>
          <p:cNvSpPr>
            <a:spLocks noChangeArrowheads="1"/>
          </p:cNvSpPr>
          <p:nvPr/>
        </p:nvSpPr>
        <p:spPr bwMode="auto">
          <a:xfrm>
            <a:off x="7467600" y="1543050"/>
            <a:ext cx="300038" cy="17145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vert="eaVert" wrap="none" anchor="ctr"/>
          <a:lstStyle/>
          <a:p>
            <a:pPr algn="ctr"/>
            <a:r>
              <a:rPr lang="ja-JP" altLang="en-US" sz="750">
                <a:latin typeface="ＭＳ Ｐ明朝" panose="02020600040205080304" pitchFamily="18" charset="-128"/>
                <a:ea typeface="ＭＳ Ｐ明朝" panose="02020600040205080304" pitchFamily="18" charset="-128"/>
              </a:rPr>
              <a:t>情報セキュリティ緊急時対応基準 </a:t>
            </a:r>
          </a:p>
        </p:txBody>
      </p:sp>
      <p:sp>
        <p:nvSpPr>
          <p:cNvPr id="2061" name="AutoShape 13"/>
          <p:cNvSpPr>
            <a:spLocks noChangeArrowheads="1"/>
          </p:cNvSpPr>
          <p:nvPr/>
        </p:nvSpPr>
        <p:spPr bwMode="auto">
          <a:xfrm>
            <a:off x="7867650" y="1543050"/>
            <a:ext cx="300038" cy="17145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vert="eaVert" wrap="none" anchor="ctr"/>
          <a:lstStyle/>
          <a:p>
            <a:pPr algn="ctr"/>
            <a:r>
              <a:rPr lang="ja-JP" altLang="en-US" sz="750">
                <a:latin typeface="ＭＳ Ｐ明朝" panose="02020600040205080304" pitchFamily="18" charset="-128"/>
                <a:ea typeface="ＭＳ Ｐ明朝" panose="02020600040205080304" pitchFamily="18" charset="-128"/>
              </a:rPr>
              <a:t>情報セキュリティ倫理基準 </a:t>
            </a:r>
          </a:p>
        </p:txBody>
      </p:sp>
      <p:sp>
        <p:nvSpPr>
          <p:cNvPr id="2062" name="Rectangle 14"/>
          <p:cNvSpPr>
            <a:spLocks noChangeArrowheads="1"/>
          </p:cNvSpPr>
          <p:nvPr/>
        </p:nvSpPr>
        <p:spPr bwMode="auto">
          <a:xfrm>
            <a:off x="8096250" y="4629150"/>
            <a:ext cx="285750" cy="17716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p>
            <a:r>
              <a:rPr lang="ja-JP" altLang="en-US" sz="750">
                <a:latin typeface="ＭＳ Ｐ明朝" panose="02020600040205080304" pitchFamily="18" charset="-128"/>
                <a:ea typeface="ＭＳ Ｐ明朝" panose="02020600040205080304" pitchFamily="18" charset="-128"/>
              </a:rPr>
              <a:t>館内情報提供環境</a:t>
            </a:r>
          </a:p>
        </p:txBody>
      </p:sp>
      <p:sp>
        <p:nvSpPr>
          <p:cNvPr id="2063" name="Rectangle 15"/>
          <p:cNvSpPr>
            <a:spLocks noChangeArrowheads="1"/>
          </p:cNvSpPr>
          <p:nvPr/>
        </p:nvSpPr>
        <p:spPr bwMode="auto">
          <a:xfrm>
            <a:off x="5295900" y="4629150"/>
            <a:ext cx="2628900" cy="205740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750">
                <a:latin typeface="ＭＳ Ｐ明朝" panose="02020600040205080304" pitchFamily="18" charset="-128"/>
                <a:ea typeface="ＭＳ Ｐ明朝" panose="02020600040205080304" pitchFamily="18" charset="-128"/>
              </a:rPr>
              <a:t>電子図書館基盤</a:t>
            </a:r>
            <a:r>
              <a:rPr lang="ja-JP" altLang="en-US" sz="750">
                <a:ea typeface="ＭＳ Ｐ明朝" panose="02020600040205080304" pitchFamily="18" charset="-128"/>
              </a:rPr>
              <a:t>システム</a:t>
            </a:r>
            <a:r>
              <a:rPr lang="ja-JP" altLang="en-US" sz="750"/>
              <a:t/>
            </a:r>
            <a:br>
              <a:rPr lang="ja-JP" altLang="en-US" sz="750"/>
            </a:br>
            <a:endParaRPr lang="ja-JP" altLang="en-US" sz="750"/>
          </a:p>
        </p:txBody>
      </p:sp>
      <p:sp>
        <p:nvSpPr>
          <p:cNvPr id="2080" name="Rectangle 32"/>
          <p:cNvSpPr>
            <a:spLocks noChangeArrowheads="1"/>
          </p:cNvSpPr>
          <p:nvPr/>
        </p:nvSpPr>
        <p:spPr bwMode="auto">
          <a:xfrm>
            <a:off x="6724650" y="5086350"/>
            <a:ext cx="1143000" cy="15430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750">
                <a:latin typeface="ＭＳ Ｐ明朝" panose="02020600040205080304" pitchFamily="18" charset="-128"/>
                <a:ea typeface="ＭＳ Ｐ明朝" panose="02020600040205080304" pitchFamily="18" charset="-128"/>
              </a:rPr>
              <a:t>システム運用・保守関連</a:t>
            </a:r>
          </a:p>
          <a:p>
            <a:r>
              <a:rPr lang="ja-JP" altLang="en-US" sz="750">
                <a:latin typeface="ＭＳ Ｐ明朝" panose="02020600040205080304" pitchFamily="18" charset="-128"/>
                <a:ea typeface="ＭＳ Ｐ明朝" panose="02020600040205080304" pitchFamily="18" charset="-128"/>
              </a:rPr>
              <a:t>・運用監視手順書</a:t>
            </a:r>
          </a:p>
          <a:p>
            <a:r>
              <a:rPr lang="ja-JP" altLang="en-US" sz="750">
                <a:latin typeface="ＭＳ Ｐ明朝" panose="02020600040205080304" pitchFamily="18" charset="-128"/>
                <a:ea typeface="ＭＳ Ｐ明朝" panose="02020600040205080304" pitchFamily="18" charset="-128"/>
              </a:rPr>
              <a:t>・運用支援外注管理手順</a:t>
            </a:r>
          </a:p>
          <a:p>
            <a:r>
              <a:rPr lang="ja-JP" altLang="en-US" sz="750" b="1">
                <a:latin typeface="ＭＳ Ｐゴシック" panose="020B0600070205080204" pitchFamily="50" charset="-128"/>
              </a:rPr>
              <a:t>・緊急時対応手順</a:t>
            </a:r>
          </a:p>
          <a:p>
            <a:r>
              <a:rPr lang="ja-JP" altLang="en-US" sz="750" b="1">
                <a:latin typeface="ＭＳ Ｐゴシック" panose="020B0600070205080204" pitchFamily="50" charset="-128"/>
              </a:rPr>
              <a:t>　緊急対応手順全体フロー</a:t>
            </a:r>
          </a:p>
          <a:p>
            <a:r>
              <a:rPr lang="ja-JP" altLang="en-US" sz="750" b="1">
                <a:latin typeface="ＭＳ Ｐゴシック" panose="020B0600070205080204" pitchFamily="50" charset="-128"/>
              </a:rPr>
              <a:t>　緊急対応実施手順</a:t>
            </a:r>
          </a:p>
          <a:p>
            <a:pPr eaLnBrk="0" hangingPunct="0"/>
            <a:r>
              <a:rPr lang="ja-JP" altLang="en-US" sz="750">
                <a:latin typeface="ＭＳ Ｐ明朝" panose="02020600040205080304" pitchFamily="18" charset="-128"/>
                <a:ea typeface="ＭＳ Ｐ明朝" panose="02020600040205080304" pitchFamily="18" charset="-128"/>
              </a:rPr>
              <a:t>運用マニュアル</a:t>
            </a:r>
          </a:p>
          <a:p>
            <a:pPr eaLnBrk="0" hangingPunct="0"/>
            <a:r>
              <a:rPr lang="ja-JP" altLang="en-US" sz="750">
                <a:latin typeface="ＭＳ Ｐ明朝" panose="02020600040205080304" pitchFamily="18" charset="-128"/>
                <a:ea typeface="ＭＳ Ｐ明朝" panose="02020600040205080304" pitchFamily="18" charset="-128"/>
              </a:rPr>
              <a:t>　</a:t>
            </a:r>
            <a:r>
              <a:rPr lang="ja-JP" altLang="en-US" sz="750" b="1">
                <a:latin typeface="ＭＳ Ｐゴシック" panose="020B0600070205080204" pitchFamily="50" charset="-128"/>
              </a:rPr>
              <a:t>利用者情報の取扱いに</a:t>
            </a:r>
          </a:p>
          <a:p>
            <a:pPr eaLnBrk="0" hangingPunct="0"/>
            <a:r>
              <a:rPr lang="ja-JP" altLang="en-US" sz="750" b="1">
                <a:latin typeface="ＭＳ Ｐゴシック" panose="020B0600070205080204" pitchFamily="50" charset="-128"/>
              </a:rPr>
              <a:t>　ついて</a:t>
            </a:r>
          </a:p>
          <a:p>
            <a:pPr eaLnBrk="0" hangingPunct="0"/>
            <a:r>
              <a:rPr lang="ja-JP" altLang="en-US" sz="750">
                <a:latin typeface="ＭＳ Ｐ明朝" panose="02020600040205080304" pitchFamily="18" charset="-128"/>
                <a:ea typeface="ＭＳ Ｐ明朝" panose="02020600040205080304" pitchFamily="18" charset="-128"/>
              </a:rPr>
              <a:t>　</a:t>
            </a:r>
            <a:r>
              <a:rPr lang="ja-JP" altLang="en-US" sz="750" b="1">
                <a:latin typeface="ＭＳ Ｐ明朝" panose="02020600040205080304" pitchFamily="18" charset="-128"/>
              </a:rPr>
              <a:t>（</a:t>
            </a:r>
            <a:r>
              <a:rPr lang="ja-JP" altLang="en-US" sz="750" b="1">
                <a:latin typeface="ＭＳ Ｐゴシック" panose="020B0600070205080204" pitchFamily="50" charset="-128"/>
              </a:rPr>
              <a:t>セキュリティ対策条項）</a:t>
            </a:r>
          </a:p>
          <a:p>
            <a:pPr eaLnBrk="0" hangingPunct="0"/>
            <a:r>
              <a:rPr lang="ja-JP" altLang="en-US" sz="750">
                <a:latin typeface="ＭＳ Ｐ明朝" panose="02020600040205080304" pitchFamily="18" charset="-128"/>
                <a:ea typeface="ＭＳ Ｐ明朝" panose="02020600040205080304" pitchFamily="18" charset="-128"/>
              </a:rPr>
              <a:t>・システム点検手順書</a:t>
            </a:r>
            <a:br>
              <a:rPr lang="ja-JP" altLang="en-US" sz="750">
                <a:latin typeface="ＭＳ Ｐ明朝" panose="02020600040205080304" pitchFamily="18" charset="-128"/>
                <a:ea typeface="ＭＳ Ｐ明朝" panose="02020600040205080304" pitchFamily="18" charset="-128"/>
              </a:rPr>
            </a:br>
            <a:r>
              <a:rPr lang="ja-JP" altLang="en-US" sz="750">
                <a:latin typeface="ＭＳ Ｐ明朝" panose="02020600040205080304" pitchFamily="18" charset="-128"/>
                <a:ea typeface="ＭＳ Ｐ明朝" panose="02020600040205080304" pitchFamily="18" charset="-128"/>
              </a:rPr>
              <a:t>　（チェックリスト等）</a:t>
            </a:r>
          </a:p>
          <a:p>
            <a:pPr eaLnBrk="0" hangingPunct="0"/>
            <a:r>
              <a:rPr lang="ja-JP" altLang="en-US" sz="750">
                <a:latin typeface="ＭＳ Ｐ明朝" panose="02020600040205080304" pitchFamily="18" charset="-128"/>
                <a:ea typeface="ＭＳ Ｐ明朝" panose="02020600040205080304" pitchFamily="18" charset="-128"/>
              </a:rPr>
              <a:t>・システム監査仕様書</a:t>
            </a:r>
          </a:p>
        </p:txBody>
      </p:sp>
      <p:sp>
        <p:nvSpPr>
          <p:cNvPr id="2081" name="Rectangle 33"/>
          <p:cNvSpPr>
            <a:spLocks noChangeArrowheads="1"/>
          </p:cNvSpPr>
          <p:nvPr/>
        </p:nvSpPr>
        <p:spPr bwMode="auto">
          <a:xfrm>
            <a:off x="5353050" y="5715000"/>
            <a:ext cx="1285875" cy="4000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750">
                <a:latin typeface="ＭＳ Ｐ明朝" panose="02020600040205080304" pitchFamily="18" charset="-128"/>
                <a:ea typeface="ＭＳ Ｐ明朝" panose="02020600040205080304" pitchFamily="18" charset="-128"/>
              </a:rPr>
              <a:t>システム構築関連</a:t>
            </a:r>
          </a:p>
          <a:p>
            <a:r>
              <a:rPr lang="ja-JP" altLang="en-US" sz="750">
                <a:latin typeface="ＭＳ Ｐ明朝" panose="02020600040205080304" pitchFamily="18" charset="-128"/>
                <a:ea typeface="ＭＳ Ｐ明朝" panose="02020600040205080304" pitchFamily="18" charset="-128"/>
              </a:rPr>
              <a:t>・セキュリティ仕様書（</a:t>
            </a:r>
            <a:r>
              <a:rPr lang="en-US" altLang="ja-JP" sz="750">
                <a:latin typeface="ＭＳ Ｐ明朝" panose="02020600040205080304" pitchFamily="18" charset="-128"/>
                <a:ea typeface="ＭＳ Ｐ明朝" panose="02020600040205080304" pitchFamily="18" charset="-128"/>
              </a:rPr>
              <a:t>ST</a:t>
            </a:r>
            <a:r>
              <a:rPr lang="ja-JP" altLang="en-US" sz="750">
                <a:latin typeface="ＭＳ Ｐ明朝" panose="02020600040205080304" pitchFamily="18" charset="-128"/>
                <a:ea typeface="ＭＳ Ｐ明朝" panose="02020600040205080304" pitchFamily="18" charset="-128"/>
              </a:rPr>
              <a:t>準拠）</a:t>
            </a:r>
          </a:p>
          <a:p>
            <a:r>
              <a:rPr lang="ja-JP" altLang="en-US" sz="750">
                <a:latin typeface="ＭＳ Ｐ明朝" panose="02020600040205080304" pitchFamily="18" charset="-128"/>
                <a:ea typeface="ＭＳ Ｐ明朝" panose="02020600040205080304" pitchFamily="18" charset="-128"/>
              </a:rPr>
              <a:t>・運用支援外注仕様</a:t>
            </a:r>
          </a:p>
        </p:txBody>
      </p:sp>
      <p:sp>
        <p:nvSpPr>
          <p:cNvPr id="2082" name="AutoShape 34"/>
          <p:cNvSpPr>
            <a:spLocks noChangeArrowheads="1"/>
          </p:cNvSpPr>
          <p:nvPr/>
        </p:nvSpPr>
        <p:spPr bwMode="auto">
          <a:xfrm>
            <a:off x="4095750" y="800100"/>
            <a:ext cx="1771650" cy="533400"/>
          </a:xfrm>
          <a:prstGeom prst="flowChartAlternateProcess">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ja-JP" altLang="en-US" sz="750" b="1">
                <a:latin typeface="ＭＳ Ｐゴシック" panose="020B0600070205080204" pitchFamily="50" charset="-128"/>
              </a:rPr>
              <a:t>情報セキュリティ基本方針策定計画</a:t>
            </a:r>
          </a:p>
          <a:p>
            <a:pPr algn="ctr"/>
            <a:r>
              <a:rPr lang="ja-JP" altLang="en-US" sz="750" b="1">
                <a:latin typeface="ＭＳ Ｐゴシック" panose="020B0600070205080204" pitchFamily="50" charset="-128"/>
              </a:rPr>
              <a:t>・方針策定の目的と理念</a:t>
            </a:r>
          </a:p>
          <a:p>
            <a:pPr algn="ctr"/>
            <a:r>
              <a:rPr lang="ja-JP" altLang="en-US" sz="750" b="1">
                <a:latin typeface="ＭＳ Ｐゴシック" panose="020B0600070205080204" pitchFamily="50" charset="-128"/>
              </a:rPr>
              <a:t>・方針策定の手順</a:t>
            </a:r>
          </a:p>
          <a:p>
            <a:pPr algn="ctr"/>
            <a:r>
              <a:rPr lang="ja-JP" altLang="en-US" sz="750" b="1">
                <a:latin typeface="ＭＳ Ｐゴシック" panose="020B0600070205080204" pitchFamily="50" charset="-128"/>
              </a:rPr>
              <a:t>・・・・</a:t>
            </a:r>
          </a:p>
        </p:txBody>
      </p:sp>
      <p:sp>
        <p:nvSpPr>
          <p:cNvPr id="2083" name="Rectangle 35"/>
          <p:cNvSpPr>
            <a:spLocks noChangeArrowheads="1"/>
          </p:cNvSpPr>
          <p:nvPr/>
        </p:nvSpPr>
        <p:spPr bwMode="auto">
          <a:xfrm>
            <a:off x="3638550" y="400050"/>
            <a:ext cx="1792478"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750" b="1">
                <a:solidFill>
                  <a:schemeClr val="tx2"/>
                </a:solidFill>
              </a:rPr>
              <a:t>ゴシック部分は、今回緊急策定した部分</a:t>
            </a:r>
          </a:p>
        </p:txBody>
      </p:sp>
      <p:cxnSp>
        <p:nvCxnSpPr>
          <p:cNvPr id="2085" name="AutoShape 37"/>
          <p:cNvCxnSpPr>
            <a:cxnSpLocks noChangeShapeType="1"/>
            <a:stCxn id="2082" idx="3"/>
            <a:endCxn id="2052" idx="1"/>
          </p:cNvCxnSpPr>
          <p:nvPr/>
        </p:nvCxnSpPr>
        <p:spPr bwMode="auto">
          <a:xfrm flipV="1">
            <a:off x="5867400" y="1009650"/>
            <a:ext cx="685800" cy="571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6" name="AutoShape 38"/>
          <p:cNvCxnSpPr>
            <a:cxnSpLocks noChangeShapeType="1"/>
            <a:stCxn id="2052" idx="2"/>
            <a:endCxn id="2053" idx="0"/>
          </p:cNvCxnSpPr>
          <p:nvPr/>
        </p:nvCxnSpPr>
        <p:spPr bwMode="auto">
          <a:xfrm flipH="1">
            <a:off x="5103019" y="1219200"/>
            <a:ext cx="2135981"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7" name="AutoShape 39"/>
          <p:cNvCxnSpPr>
            <a:cxnSpLocks noChangeShapeType="1"/>
            <a:stCxn id="2052" idx="2"/>
            <a:endCxn id="2055" idx="0"/>
          </p:cNvCxnSpPr>
          <p:nvPr/>
        </p:nvCxnSpPr>
        <p:spPr bwMode="auto">
          <a:xfrm flipH="1">
            <a:off x="5503069" y="1219200"/>
            <a:ext cx="1735931"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8" name="AutoShape 40"/>
          <p:cNvCxnSpPr>
            <a:cxnSpLocks noChangeShapeType="1"/>
            <a:stCxn id="2052" idx="2"/>
            <a:endCxn id="2056" idx="0"/>
          </p:cNvCxnSpPr>
          <p:nvPr/>
        </p:nvCxnSpPr>
        <p:spPr bwMode="auto">
          <a:xfrm flipH="1">
            <a:off x="5960269" y="1219200"/>
            <a:ext cx="1278731"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9" name="AutoShape 41"/>
          <p:cNvCxnSpPr>
            <a:cxnSpLocks noChangeShapeType="1"/>
            <a:stCxn id="2052" idx="2"/>
            <a:endCxn id="2057" idx="0"/>
          </p:cNvCxnSpPr>
          <p:nvPr/>
        </p:nvCxnSpPr>
        <p:spPr bwMode="auto">
          <a:xfrm flipH="1">
            <a:off x="6360319" y="1219200"/>
            <a:ext cx="878681"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0" name="AutoShape 42"/>
          <p:cNvCxnSpPr>
            <a:cxnSpLocks noChangeShapeType="1"/>
            <a:stCxn id="2052" idx="2"/>
            <a:endCxn id="2058" idx="0"/>
          </p:cNvCxnSpPr>
          <p:nvPr/>
        </p:nvCxnSpPr>
        <p:spPr bwMode="auto">
          <a:xfrm flipH="1">
            <a:off x="6760369" y="1219200"/>
            <a:ext cx="478631"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1" name="AutoShape 43"/>
          <p:cNvCxnSpPr>
            <a:cxnSpLocks noChangeShapeType="1"/>
            <a:stCxn id="2052" idx="2"/>
            <a:endCxn id="2059" idx="0"/>
          </p:cNvCxnSpPr>
          <p:nvPr/>
        </p:nvCxnSpPr>
        <p:spPr bwMode="auto">
          <a:xfrm flipH="1">
            <a:off x="7160419" y="1219200"/>
            <a:ext cx="78581"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2" name="AutoShape 44"/>
          <p:cNvCxnSpPr>
            <a:cxnSpLocks noChangeShapeType="1"/>
            <a:stCxn id="2052" idx="2"/>
            <a:endCxn id="2060" idx="0"/>
          </p:cNvCxnSpPr>
          <p:nvPr/>
        </p:nvCxnSpPr>
        <p:spPr bwMode="auto">
          <a:xfrm>
            <a:off x="7239000" y="1219200"/>
            <a:ext cx="378619"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3" name="AutoShape 45"/>
          <p:cNvCxnSpPr>
            <a:cxnSpLocks noChangeShapeType="1"/>
            <a:stCxn id="2052" idx="2"/>
            <a:endCxn id="2061" idx="0"/>
          </p:cNvCxnSpPr>
          <p:nvPr/>
        </p:nvCxnSpPr>
        <p:spPr bwMode="auto">
          <a:xfrm>
            <a:off x="7239000" y="1219200"/>
            <a:ext cx="778669"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9" name="Rectangle 51"/>
          <p:cNvSpPr>
            <a:spLocks noChangeArrowheads="1"/>
          </p:cNvSpPr>
          <p:nvPr/>
        </p:nvSpPr>
        <p:spPr bwMode="auto">
          <a:xfrm>
            <a:off x="5181600" y="3543300"/>
            <a:ext cx="3314700" cy="74295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900">
                <a:ea typeface="ＭＳ Ｐ明朝" panose="02020600040205080304" pitchFamily="18" charset="-128"/>
              </a:rPr>
              <a:t>リスク分析</a:t>
            </a:r>
          </a:p>
        </p:txBody>
      </p:sp>
      <p:sp>
        <p:nvSpPr>
          <p:cNvPr id="2102" name="Rectangle 54"/>
          <p:cNvSpPr>
            <a:spLocks noChangeArrowheads="1"/>
          </p:cNvSpPr>
          <p:nvPr/>
        </p:nvSpPr>
        <p:spPr bwMode="auto">
          <a:xfrm>
            <a:off x="3810000" y="4629150"/>
            <a:ext cx="1428750" cy="16573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750">
                <a:latin typeface="ＭＳ Ｐ明朝" panose="02020600040205080304" pitchFamily="18" charset="-128"/>
                <a:ea typeface="ＭＳ Ｐ明朝" panose="02020600040205080304" pitchFamily="18" charset="-128"/>
              </a:rPr>
              <a:t>共通</a:t>
            </a:r>
          </a:p>
        </p:txBody>
      </p:sp>
      <p:sp>
        <p:nvSpPr>
          <p:cNvPr id="2103" name="Rectangle 55"/>
          <p:cNvSpPr>
            <a:spLocks noChangeArrowheads="1"/>
          </p:cNvSpPr>
          <p:nvPr/>
        </p:nvSpPr>
        <p:spPr bwMode="auto">
          <a:xfrm>
            <a:off x="5353050" y="5086350"/>
            <a:ext cx="1257300" cy="5715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sz="750">
                <a:latin typeface="ＭＳ Ｐ明朝" panose="02020600040205080304" pitchFamily="18" charset="-128"/>
                <a:ea typeface="ＭＳ Ｐ明朝" panose="02020600040205080304" pitchFamily="18" charset="-128"/>
              </a:rPr>
              <a:t>組織</a:t>
            </a:r>
          </a:p>
          <a:p>
            <a:r>
              <a:rPr lang="ja-JP" altLang="en-US" sz="750" b="1">
                <a:latin typeface="ＭＳ Ｐゴシック" panose="020B0600070205080204" pitchFamily="50" charset="-128"/>
              </a:rPr>
              <a:t>・情報セキュリティ管理体制</a:t>
            </a:r>
            <a:br>
              <a:rPr lang="ja-JP" altLang="en-US" sz="750" b="1">
                <a:latin typeface="ＭＳ Ｐゴシック" panose="020B0600070205080204" pitchFamily="50" charset="-128"/>
              </a:rPr>
            </a:br>
            <a:r>
              <a:rPr lang="ja-JP" altLang="en-US" sz="750" b="1">
                <a:latin typeface="ＭＳ Ｐゴシック" panose="020B0600070205080204" pitchFamily="50" charset="-128"/>
              </a:rPr>
              <a:t>・管理体制要約表</a:t>
            </a:r>
            <a:endParaRPr lang="ja-JP" altLang="en-US" sz="750">
              <a:latin typeface="ＭＳ Ｐ明朝" panose="02020600040205080304" pitchFamily="18" charset="-128"/>
              <a:ea typeface="ＭＳ Ｐ明朝" panose="02020600040205080304" pitchFamily="18" charset="-128"/>
            </a:endParaRPr>
          </a:p>
        </p:txBody>
      </p:sp>
      <p:sp>
        <p:nvSpPr>
          <p:cNvPr id="2104" name="Rectangle 56"/>
          <p:cNvSpPr>
            <a:spLocks noChangeArrowheads="1"/>
          </p:cNvSpPr>
          <p:nvPr/>
        </p:nvSpPr>
        <p:spPr bwMode="auto">
          <a:xfrm>
            <a:off x="5753100" y="3600450"/>
            <a:ext cx="2628900" cy="6286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750">
                <a:latin typeface="ＭＳ Ｐ明朝" panose="02020600040205080304" pitchFamily="18" charset="-128"/>
                <a:ea typeface="ＭＳ Ｐ明朝" panose="02020600040205080304" pitchFamily="18" charset="-128"/>
              </a:rPr>
              <a:t>電子図書館基盤</a:t>
            </a:r>
            <a:r>
              <a:rPr lang="ja-JP" altLang="en-US" sz="750">
                <a:ea typeface="ＭＳ Ｐ明朝" panose="02020600040205080304" pitchFamily="18" charset="-128"/>
              </a:rPr>
              <a:t>システム</a:t>
            </a:r>
            <a:r>
              <a:rPr lang="ja-JP" altLang="en-US" sz="750"/>
              <a:t/>
            </a:r>
            <a:br>
              <a:rPr lang="ja-JP" altLang="en-US" sz="750"/>
            </a:br>
            <a:endParaRPr lang="ja-JP" altLang="en-US" sz="750"/>
          </a:p>
        </p:txBody>
      </p:sp>
      <p:sp>
        <p:nvSpPr>
          <p:cNvPr id="2100" name="AutoShape 52"/>
          <p:cNvSpPr>
            <a:spLocks noChangeArrowheads="1"/>
          </p:cNvSpPr>
          <p:nvPr/>
        </p:nvSpPr>
        <p:spPr bwMode="auto">
          <a:xfrm>
            <a:off x="5924550" y="3771900"/>
            <a:ext cx="1028700" cy="171450"/>
          </a:xfrm>
          <a:prstGeom prst="flowChartAlternateProcess">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ja-JP" altLang="en-US" sz="750" b="1">
                <a:latin typeface="ＭＳ Ｐゴシック" panose="020B0600070205080204" pitchFamily="50" charset="-128"/>
              </a:rPr>
              <a:t>脅威と対策方針一覧表</a:t>
            </a:r>
          </a:p>
        </p:txBody>
      </p:sp>
      <p:sp>
        <p:nvSpPr>
          <p:cNvPr id="2101" name="AutoShape 53"/>
          <p:cNvSpPr>
            <a:spLocks noChangeArrowheads="1"/>
          </p:cNvSpPr>
          <p:nvPr/>
        </p:nvSpPr>
        <p:spPr bwMode="auto">
          <a:xfrm>
            <a:off x="6096000" y="4000500"/>
            <a:ext cx="800100" cy="171450"/>
          </a:xfrm>
          <a:prstGeom prst="flowChartAlternateProcess">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ja-JP" altLang="en-US" sz="750" b="1">
                <a:latin typeface="ＭＳ Ｐゴシック" panose="020B0600070205080204" pitchFamily="50" charset="-128"/>
              </a:rPr>
              <a:t>リスク分析表</a:t>
            </a:r>
          </a:p>
        </p:txBody>
      </p:sp>
      <p:sp>
        <p:nvSpPr>
          <p:cNvPr id="2105" name="AutoShape 57"/>
          <p:cNvSpPr>
            <a:spLocks noChangeArrowheads="1"/>
          </p:cNvSpPr>
          <p:nvPr/>
        </p:nvSpPr>
        <p:spPr bwMode="auto">
          <a:xfrm>
            <a:off x="7124700" y="3771900"/>
            <a:ext cx="1143000" cy="171450"/>
          </a:xfrm>
          <a:prstGeom prst="flowChartAlternateProcess">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ja-JP" altLang="en-US" sz="750" b="1">
                <a:latin typeface="ＭＳ Ｐゴシック" panose="020B0600070205080204" pitchFamily="50" charset="-128"/>
              </a:rPr>
              <a:t>ネットワーク構成関係資料</a:t>
            </a:r>
          </a:p>
        </p:txBody>
      </p:sp>
      <p:sp>
        <p:nvSpPr>
          <p:cNvPr id="2106" name="Rectangle 58"/>
          <p:cNvSpPr>
            <a:spLocks noChangeArrowheads="1"/>
          </p:cNvSpPr>
          <p:nvPr/>
        </p:nvSpPr>
        <p:spPr bwMode="auto">
          <a:xfrm>
            <a:off x="3924300" y="5314950"/>
            <a:ext cx="1257300" cy="8001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r>
              <a:rPr lang="ja-JP" altLang="en-US" sz="750">
                <a:latin typeface="ＭＳ Ｐ明朝" panose="02020600040205080304" pitchFamily="18" charset="-128"/>
                <a:ea typeface="ＭＳ Ｐ明朝" panose="02020600040205080304" pitchFamily="18" charset="-128"/>
              </a:rPr>
              <a:t>管理者・担当者マニュアル</a:t>
            </a:r>
          </a:p>
          <a:p>
            <a:pPr eaLnBrk="0" hangingPunct="0"/>
            <a:r>
              <a:rPr lang="ja-JP" altLang="en-US" sz="750">
                <a:latin typeface="ＭＳ Ｐ明朝" panose="02020600040205080304" pitchFamily="18" charset="-128"/>
                <a:ea typeface="ＭＳ Ｐ明朝" panose="02020600040205080304" pitchFamily="18" charset="-128"/>
              </a:rPr>
              <a:t>・情報資産取扱ガイド</a:t>
            </a:r>
          </a:p>
          <a:p>
            <a:pPr eaLnBrk="0" hangingPunct="0"/>
            <a:r>
              <a:rPr lang="ja-JP" altLang="en-US" sz="750">
                <a:latin typeface="ＭＳ Ｐ明朝" panose="02020600040205080304" pitchFamily="18" charset="-128"/>
                <a:ea typeface="ＭＳ Ｐ明朝" panose="02020600040205080304" pitchFamily="18" charset="-128"/>
              </a:rPr>
              <a:t>職員マニュアル</a:t>
            </a:r>
          </a:p>
          <a:p>
            <a:pPr eaLnBrk="0" hangingPunct="0"/>
            <a:r>
              <a:rPr lang="ja-JP" altLang="en-US" sz="750" b="1">
                <a:latin typeface="ＭＳ Ｐゴシック" panose="020B0600070205080204" pitchFamily="50" charset="-128"/>
              </a:rPr>
              <a:t>・</a:t>
            </a:r>
            <a:r>
              <a:rPr lang="en-US" altLang="ja-JP" sz="750" b="1">
                <a:latin typeface="ＭＳ Ｐゴシック" panose="020B0600070205080204" pitchFamily="50" charset="-128"/>
              </a:rPr>
              <a:t>PC</a:t>
            </a:r>
            <a:r>
              <a:rPr lang="ja-JP" altLang="en-US" sz="750" b="1">
                <a:latin typeface="ＭＳ Ｐゴシック" panose="020B0600070205080204" pitchFamily="50" charset="-128"/>
              </a:rPr>
              <a:t>及び情報取扱ガイド</a:t>
            </a:r>
          </a:p>
          <a:p>
            <a:pPr eaLnBrk="0" hangingPunct="0"/>
            <a:r>
              <a:rPr lang="ja-JP" altLang="en-US" sz="750" b="1">
                <a:latin typeface="ＭＳ Ｐゴシック" panose="020B0600070205080204" pitchFamily="50" charset="-128"/>
              </a:rPr>
              <a:t>　遵守事項（規則、ルール）</a:t>
            </a:r>
          </a:p>
        </p:txBody>
      </p:sp>
      <p:sp>
        <p:nvSpPr>
          <p:cNvPr id="2107" name="Rectangle 59"/>
          <p:cNvSpPr>
            <a:spLocks noChangeArrowheads="1"/>
          </p:cNvSpPr>
          <p:nvPr/>
        </p:nvSpPr>
        <p:spPr bwMode="auto">
          <a:xfrm>
            <a:off x="5353050" y="4857750"/>
            <a:ext cx="2514600" cy="1714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r>
              <a:rPr lang="ja-JP" altLang="en-US" sz="750" b="1">
                <a:latin typeface="ＭＳ Ｐゴシック" panose="020B0600070205080204" pitchFamily="50" charset="-128"/>
              </a:rPr>
              <a:t>・セキュリティ対策実施手順表（実施すべき事項の洗い出し）</a:t>
            </a:r>
          </a:p>
        </p:txBody>
      </p:sp>
      <p:sp>
        <p:nvSpPr>
          <p:cNvPr id="2108" name="Rectangle 60"/>
          <p:cNvSpPr>
            <a:spLocks noChangeArrowheads="1"/>
          </p:cNvSpPr>
          <p:nvPr/>
        </p:nvSpPr>
        <p:spPr bwMode="auto">
          <a:xfrm>
            <a:off x="5353050" y="6172200"/>
            <a:ext cx="1285875" cy="4000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750">
                <a:latin typeface="ＭＳ Ｐ明朝" panose="02020600040205080304" pitchFamily="18" charset="-128"/>
                <a:ea typeface="ＭＳ Ｐ明朝" panose="02020600040205080304" pitchFamily="18" charset="-128"/>
              </a:rPr>
              <a:t>システム見直し</a:t>
            </a:r>
          </a:p>
          <a:p>
            <a:r>
              <a:rPr lang="ja-JP" altLang="en-US" sz="750">
                <a:latin typeface="ＭＳ Ｐ明朝" panose="02020600040205080304" pitchFamily="18" charset="-128"/>
                <a:ea typeface="ＭＳ Ｐ明朝" panose="02020600040205080304" pitchFamily="18" charset="-128"/>
              </a:rPr>
              <a:t>・セキュリティ機能強化計画書</a:t>
            </a:r>
          </a:p>
          <a:p>
            <a:r>
              <a:rPr lang="ja-JP" altLang="en-US" sz="750">
                <a:latin typeface="ＭＳ Ｐ明朝" panose="02020600040205080304" pitchFamily="18" charset="-128"/>
                <a:ea typeface="ＭＳ Ｐ明朝" panose="02020600040205080304" pitchFamily="18" charset="-128"/>
              </a:rPr>
              <a:t>　（緊急、短期、長期）</a:t>
            </a:r>
          </a:p>
        </p:txBody>
      </p:sp>
      <p:sp>
        <p:nvSpPr>
          <p:cNvPr id="2109" name="Rectangle 61"/>
          <p:cNvSpPr>
            <a:spLocks noChangeArrowheads="1"/>
          </p:cNvSpPr>
          <p:nvPr/>
        </p:nvSpPr>
        <p:spPr bwMode="auto">
          <a:xfrm>
            <a:off x="3924300" y="4857750"/>
            <a:ext cx="1257300" cy="4000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r>
              <a:rPr lang="ja-JP" altLang="en-US" sz="750">
                <a:latin typeface="ＭＳ Ｐ明朝" panose="02020600040205080304" pitchFamily="18" charset="-128"/>
                <a:ea typeface="ＭＳ Ｐ明朝" panose="02020600040205080304" pitchFamily="18" charset="-128"/>
              </a:rPr>
              <a:t>職員啓発用資料</a:t>
            </a:r>
          </a:p>
          <a:p>
            <a:pPr eaLnBrk="0" hangingPunct="0"/>
            <a:r>
              <a:rPr lang="ja-JP" altLang="en-US" sz="750">
                <a:latin typeface="ＭＳ Ｐ明朝" panose="02020600040205080304" pitchFamily="18" charset="-128"/>
                <a:ea typeface="ＭＳ Ｐ明朝" panose="02020600040205080304" pitchFamily="18" charset="-128"/>
              </a:rPr>
              <a:t>（システム運用担当者を含む）</a:t>
            </a:r>
          </a:p>
          <a:p>
            <a:pPr eaLnBrk="0" hangingPunct="0"/>
            <a:r>
              <a:rPr lang="ja-JP" altLang="en-US" sz="750">
                <a:latin typeface="ＭＳ Ｐ明朝" panose="02020600040205080304" pitchFamily="18" charset="-128"/>
                <a:ea typeface="ＭＳ Ｐ明朝" panose="02020600040205080304" pitchFamily="18" charset="-128"/>
              </a:rPr>
              <a:t>・脅威と対策の必要性</a:t>
            </a:r>
            <a:endParaRPr lang="ja-JP" altLang="en-US" sz="750" b="1">
              <a:latin typeface="ＭＳ Ｐゴシック" panose="020B0600070205080204" pitchFamily="50" charset="-128"/>
            </a:endParaRPr>
          </a:p>
        </p:txBody>
      </p:sp>
      <p:cxnSp>
        <p:nvCxnSpPr>
          <p:cNvPr id="2072" name="AutoShape 24"/>
          <p:cNvCxnSpPr>
            <a:cxnSpLocks noChangeShapeType="1"/>
            <a:stCxn id="2060" idx="2"/>
            <a:endCxn id="2099" idx="0"/>
          </p:cNvCxnSpPr>
          <p:nvPr/>
        </p:nvCxnSpPr>
        <p:spPr bwMode="auto">
          <a:xfrm flipH="1">
            <a:off x="6838950" y="3257550"/>
            <a:ext cx="778669" cy="2857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3" name="AutoShape 25"/>
          <p:cNvCxnSpPr>
            <a:cxnSpLocks noChangeShapeType="1"/>
            <a:stCxn id="2061" idx="2"/>
            <a:endCxn id="2099" idx="0"/>
          </p:cNvCxnSpPr>
          <p:nvPr/>
        </p:nvCxnSpPr>
        <p:spPr bwMode="auto">
          <a:xfrm flipH="1">
            <a:off x="6838950" y="3257550"/>
            <a:ext cx="1178719" cy="2857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5" name="AutoShape 27"/>
          <p:cNvCxnSpPr>
            <a:cxnSpLocks noChangeShapeType="1"/>
            <a:stCxn id="2059" idx="2"/>
            <a:endCxn id="2099" idx="0"/>
          </p:cNvCxnSpPr>
          <p:nvPr/>
        </p:nvCxnSpPr>
        <p:spPr bwMode="auto">
          <a:xfrm flipH="1">
            <a:off x="6838950" y="3257550"/>
            <a:ext cx="321469" cy="2857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6" name="AutoShape 28"/>
          <p:cNvCxnSpPr>
            <a:cxnSpLocks noChangeShapeType="1"/>
            <a:stCxn id="2058" idx="2"/>
            <a:endCxn id="2099" idx="0"/>
          </p:cNvCxnSpPr>
          <p:nvPr/>
        </p:nvCxnSpPr>
        <p:spPr bwMode="auto">
          <a:xfrm>
            <a:off x="6760369" y="3257550"/>
            <a:ext cx="78581" cy="2857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7" name="AutoShape 29"/>
          <p:cNvCxnSpPr>
            <a:cxnSpLocks noChangeShapeType="1"/>
            <a:stCxn id="2057" idx="2"/>
            <a:endCxn id="2099" idx="0"/>
          </p:cNvCxnSpPr>
          <p:nvPr/>
        </p:nvCxnSpPr>
        <p:spPr bwMode="auto">
          <a:xfrm>
            <a:off x="6360319" y="3257550"/>
            <a:ext cx="478631" cy="2857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 name="AutoShape 30"/>
          <p:cNvCxnSpPr>
            <a:cxnSpLocks noChangeShapeType="1"/>
            <a:stCxn id="2056" idx="2"/>
            <a:endCxn id="2099" idx="0"/>
          </p:cNvCxnSpPr>
          <p:nvPr/>
        </p:nvCxnSpPr>
        <p:spPr bwMode="auto">
          <a:xfrm>
            <a:off x="5960269" y="3257550"/>
            <a:ext cx="878681" cy="2857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 name="AutoShape 31"/>
          <p:cNvCxnSpPr>
            <a:cxnSpLocks noChangeShapeType="1"/>
            <a:stCxn id="2055" idx="2"/>
            <a:endCxn id="2099" idx="0"/>
          </p:cNvCxnSpPr>
          <p:nvPr/>
        </p:nvCxnSpPr>
        <p:spPr bwMode="auto">
          <a:xfrm>
            <a:off x="5503069" y="3257550"/>
            <a:ext cx="1335881" cy="2857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0" name="AutoShape 62"/>
          <p:cNvCxnSpPr>
            <a:cxnSpLocks noChangeShapeType="1"/>
            <a:stCxn id="2053" idx="2"/>
            <a:endCxn id="2099" idx="0"/>
          </p:cNvCxnSpPr>
          <p:nvPr/>
        </p:nvCxnSpPr>
        <p:spPr bwMode="auto">
          <a:xfrm>
            <a:off x="5103019" y="3257550"/>
            <a:ext cx="1735931" cy="2857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1" name="AutoShape 63"/>
          <p:cNvCxnSpPr>
            <a:cxnSpLocks noChangeShapeType="1"/>
            <a:stCxn id="2101" idx="2"/>
            <a:endCxn id="2063" idx="0"/>
          </p:cNvCxnSpPr>
          <p:nvPr/>
        </p:nvCxnSpPr>
        <p:spPr bwMode="auto">
          <a:xfrm>
            <a:off x="6496050" y="4171950"/>
            <a:ext cx="1143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2" name="AutoShape 64"/>
          <p:cNvCxnSpPr>
            <a:cxnSpLocks noChangeShapeType="1"/>
            <a:stCxn id="2099" idx="2"/>
            <a:endCxn id="2102" idx="0"/>
          </p:cNvCxnSpPr>
          <p:nvPr/>
        </p:nvCxnSpPr>
        <p:spPr bwMode="auto">
          <a:xfrm flipH="1">
            <a:off x="4524375" y="4286250"/>
            <a:ext cx="2314575" cy="342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3" name="AutoShape 65"/>
          <p:cNvCxnSpPr>
            <a:cxnSpLocks noChangeShapeType="1"/>
            <a:stCxn id="2099" idx="2"/>
            <a:endCxn id="2063" idx="0"/>
          </p:cNvCxnSpPr>
          <p:nvPr/>
        </p:nvCxnSpPr>
        <p:spPr bwMode="auto">
          <a:xfrm flipH="1">
            <a:off x="6610350" y="4286250"/>
            <a:ext cx="228600" cy="342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4" name="AutoShape 66"/>
          <p:cNvCxnSpPr>
            <a:cxnSpLocks noChangeShapeType="1"/>
            <a:stCxn id="2099" idx="2"/>
            <a:endCxn id="2062" idx="0"/>
          </p:cNvCxnSpPr>
          <p:nvPr/>
        </p:nvCxnSpPr>
        <p:spPr bwMode="auto">
          <a:xfrm>
            <a:off x="6838950" y="4286250"/>
            <a:ext cx="1400175" cy="342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5" name="AutoShape 67"/>
          <p:cNvCxnSpPr>
            <a:cxnSpLocks noChangeShapeType="1"/>
            <a:stCxn id="2100" idx="2"/>
            <a:endCxn id="2101" idx="0"/>
          </p:cNvCxnSpPr>
          <p:nvPr/>
        </p:nvCxnSpPr>
        <p:spPr bwMode="auto">
          <a:xfrm>
            <a:off x="6438900" y="3943350"/>
            <a:ext cx="57150" cy="571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6" name="AutoShape 68"/>
          <p:cNvCxnSpPr>
            <a:cxnSpLocks noChangeShapeType="1"/>
            <a:stCxn id="2105" idx="2"/>
            <a:endCxn id="2101" idx="0"/>
          </p:cNvCxnSpPr>
          <p:nvPr/>
        </p:nvCxnSpPr>
        <p:spPr bwMode="auto">
          <a:xfrm flipH="1">
            <a:off x="6496050" y="3943350"/>
            <a:ext cx="1200150" cy="571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18" name="Rectangle 70"/>
          <p:cNvSpPr>
            <a:spLocks noChangeArrowheads="1"/>
          </p:cNvSpPr>
          <p:nvPr/>
        </p:nvSpPr>
        <p:spPr bwMode="auto">
          <a:xfrm>
            <a:off x="3695700" y="3543300"/>
            <a:ext cx="1428750" cy="74295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900">
                <a:ea typeface="ＭＳ Ｐ明朝" panose="02020600040205080304" pitchFamily="18" charset="-128"/>
              </a:rPr>
              <a:t>保護方針</a:t>
            </a:r>
          </a:p>
        </p:txBody>
      </p:sp>
      <p:sp>
        <p:nvSpPr>
          <p:cNvPr id="2120" name="AutoShape 72"/>
          <p:cNvSpPr>
            <a:spLocks noChangeArrowheads="1"/>
          </p:cNvSpPr>
          <p:nvPr/>
        </p:nvSpPr>
        <p:spPr bwMode="auto">
          <a:xfrm>
            <a:off x="3810000" y="3771900"/>
            <a:ext cx="1257300" cy="171450"/>
          </a:xfrm>
          <a:prstGeom prst="flowChartAlternateProcess">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ja-JP" altLang="en-US" sz="750" b="1">
                <a:latin typeface="ＭＳ Ｐゴシック" panose="020B0600070205080204" pitchFamily="50" charset="-128"/>
              </a:rPr>
              <a:t>利用者情報・利用情報保護方針</a:t>
            </a:r>
          </a:p>
        </p:txBody>
      </p:sp>
      <p:sp>
        <p:nvSpPr>
          <p:cNvPr id="2121" name="AutoShape 73"/>
          <p:cNvSpPr>
            <a:spLocks noChangeArrowheads="1"/>
          </p:cNvSpPr>
          <p:nvPr/>
        </p:nvSpPr>
        <p:spPr bwMode="auto">
          <a:xfrm>
            <a:off x="3810000" y="4000500"/>
            <a:ext cx="1143000" cy="171450"/>
          </a:xfrm>
          <a:prstGeom prst="flowChartAlternateProcess">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ja-JP" altLang="en-US" sz="750">
                <a:latin typeface="ＭＳ Ｐ明朝" panose="02020600040205080304" pitchFamily="18" charset="-128"/>
                <a:ea typeface="ＭＳ Ｐ明朝" panose="02020600040205080304" pitchFamily="18" charset="-128"/>
              </a:rPr>
              <a:t>その他情報資産保護方針</a:t>
            </a:r>
          </a:p>
        </p:txBody>
      </p:sp>
      <p:cxnSp>
        <p:nvCxnSpPr>
          <p:cNvPr id="2122" name="AutoShape 74"/>
          <p:cNvCxnSpPr>
            <a:cxnSpLocks noChangeShapeType="1"/>
            <a:stCxn id="2120" idx="3"/>
            <a:endCxn id="2104" idx="1"/>
          </p:cNvCxnSpPr>
          <p:nvPr/>
        </p:nvCxnSpPr>
        <p:spPr bwMode="auto">
          <a:xfrm>
            <a:off x="5067300" y="3857625"/>
            <a:ext cx="685800" cy="571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23" name="AutoShape 75"/>
          <p:cNvCxnSpPr>
            <a:cxnSpLocks noChangeShapeType="1"/>
            <a:stCxn id="2121" idx="3"/>
            <a:endCxn id="2104" idx="1"/>
          </p:cNvCxnSpPr>
          <p:nvPr/>
        </p:nvCxnSpPr>
        <p:spPr bwMode="auto">
          <a:xfrm flipV="1">
            <a:off x="4953000" y="3914775"/>
            <a:ext cx="800100" cy="1714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24" name="AutoShape 76"/>
          <p:cNvSpPr>
            <a:spLocks noChangeArrowheads="1"/>
          </p:cNvSpPr>
          <p:nvPr/>
        </p:nvSpPr>
        <p:spPr bwMode="auto">
          <a:xfrm>
            <a:off x="7124700" y="4000500"/>
            <a:ext cx="1200150" cy="171450"/>
          </a:xfrm>
          <a:prstGeom prst="flowChartAlternateProcess">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ja-JP" sz="750" b="1">
                <a:latin typeface="ＭＳ Ｐゴシック" panose="020B0600070205080204" pitchFamily="50" charset="-128"/>
              </a:rPr>
              <a:t>【</a:t>
            </a:r>
            <a:r>
              <a:rPr lang="ja-JP" altLang="en-US" sz="750" b="1">
                <a:latin typeface="ＭＳ Ｐゴシック" panose="020B0600070205080204" pitchFamily="50" charset="-128"/>
              </a:rPr>
              <a:t>参考</a:t>
            </a:r>
            <a:r>
              <a:rPr lang="en-US" altLang="ja-JP" sz="750" b="1">
                <a:latin typeface="ＭＳ Ｐゴシック" panose="020B0600070205080204" pitchFamily="50" charset="-128"/>
              </a:rPr>
              <a:t>】</a:t>
            </a:r>
            <a:r>
              <a:rPr lang="ja-JP" altLang="en-US" sz="750" b="1">
                <a:latin typeface="ＭＳ Ｐゴシック" panose="020B0600070205080204" pitchFamily="50" charset="-128"/>
              </a:rPr>
              <a:t>脅威と対策イメージ図</a:t>
            </a:r>
          </a:p>
        </p:txBody>
      </p:sp>
      <p:cxnSp>
        <p:nvCxnSpPr>
          <p:cNvPr id="2125" name="AutoShape 77"/>
          <p:cNvCxnSpPr>
            <a:cxnSpLocks noChangeShapeType="1"/>
            <a:stCxn id="2101" idx="3"/>
            <a:endCxn id="2124" idx="1"/>
          </p:cNvCxnSpPr>
          <p:nvPr/>
        </p:nvCxnSpPr>
        <p:spPr bwMode="auto">
          <a:xfrm>
            <a:off x="6896100" y="4086225"/>
            <a:ext cx="2286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26" name="Rectangle 78"/>
          <p:cNvSpPr>
            <a:spLocks noChangeArrowheads="1"/>
          </p:cNvSpPr>
          <p:nvPr/>
        </p:nvSpPr>
        <p:spPr bwMode="auto">
          <a:xfrm>
            <a:off x="7059618" y="114300"/>
            <a:ext cx="160813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ja-JP" altLang="en-US" sz="750" dirty="0">
                <a:solidFill>
                  <a:schemeClr val="tx2"/>
                </a:solidFill>
                <a:ea typeface="ＭＳ Ｐ明朝" panose="02020600040205080304" pitchFamily="18" charset="-128"/>
              </a:rPr>
              <a:t>平成１４年９月１２日</a:t>
            </a:r>
          </a:p>
          <a:p>
            <a:pPr algn="r"/>
            <a:r>
              <a:rPr lang="ja-JP" altLang="en-US" sz="750" dirty="0">
                <a:solidFill>
                  <a:schemeClr val="tx2"/>
                </a:solidFill>
                <a:ea typeface="ＭＳ Ｐ明朝" panose="02020600040205080304" pitchFamily="18" charset="-128"/>
              </a:rPr>
              <a:t>総務部情報セキュリティ対策検討班</a:t>
            </a:r>
          </a:p>
        </p:txBody>
      </p:sp>
    </p:spTree>
    <p:extLst>
      <p:ext uri="{BB962C8B-B14F-4D97-AF65-F5344CB8AC3E}">
        <p14:creationId xmlns:p14="http://schemas.microsoft.com/office/powerpoint/2010/main" val="2715823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endParaRPr kumimoji="1" lang="ja-JP" altLang="en-US"/>
          </a:p>
        </p:txBody>
      </p:sp>
      <p:pic>
        <p:nvPicPr>
          <p:cNvPr id="5" name="Picture 4" descr="Cover"/>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1919" y="127322"/>
            <a:ext cx="11753705" cy="6458673"/>
          </a:xfrm>
          <a:prstGeom prst="rect">
            <a:avLst/>
          </a:prstGeom>
          <a:noFill/>
          <a:ln>
            <a:solidFill>
              <a:schemeClr val="accent1"/>
            </a:solidFill>
          </a:ln>
          <a:extLst/>
        </p:spPr>
      </p:pic>
    </p:spTree>
    <p:extLst>
      <p:ext uri="{BB962C8B-B14F-4D97-AF65-F5344CB8AC3E}">
        <p14:creationId xmlns:p14="http://schemas.microsoft.com/office/powerpoint/2010/main" val="26194242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Picture 4" descr="Cover"/>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4445" y="29845"/>
            <a:ext cx="11563109" cy="6625597"/>
          </a:xfrm>
          <a:prstGeom prst="rect">
            <a:avLst/>
          </a:prstGeom>
          <a:noFill/>
          <a:ln>
            <a:solidFill>
              <a:schemeClr val="accent1"/>
            </a:solidFill>
          </a:ln>
          <a:extLst/>
        </p:spPr>
      </p:pic>
    </p:spTree>
    <p:extLst>
      <p:ext uri="{BB962C8B-B14F-4D97-AF65-F5344CB8AC3E}">
        <p14:creationId xmlns:p14="http://schemas.microsoft.com/office/powerpoint/2010/main" val="4090176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情報セキュリティマネジメント試験　シラバス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descr="C:\Users\正樹\Downloads\情報セキュリティマネジメント.pn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3539" y="772161"/>
            <a:ext cx="11424213" cy="5975880"/>
          </a:xfrm>
          <a:prstGeom prst="rect">
            <a:avLst/>
          </a:prstGeom>
          <a:noFill/>
          <a:ln>
            <a:solidFill>
              <a:schemeClr val="accent1"/>
            </a:solidFill>
          </a:ln>
        </p:spPr>
      </p:pic>
    </p:spTree>
    <p:extLst>
      <p:ext uri="{BB962C8B-B14F-4D97-AF65-F5344CB8AC3E}">
        <p14:creationId xmlns:p14="http://schemas.microsoft.com/office/powerpoint/2010/main" val="28741998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要求される知識・技能</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1960620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ja-JP" altLang="en-US" sz="3200" dirty="0"/>
              <a:t>プロジェクト管理，図書館システム開発に必要なマネジメントとは</a:t>
            </a:r>
          </a:p>
        </p:txBody>
      </p:sp>
      <p:sp>
        <p:nvSpPr>
          <p:cNvPr id="3" name="コンテンツ プレースホルダー 2"/>
          <p:cNvSpPr>
            <a:spLocks noGrp="1"/>
          </p:cNvSpPr>
          <p:nvPr>
            <p:ph idx="1"/>
          </p:nvPr>
        </p:nvSpPr>
        <p:spPr/>
        <p:txBody>
          <a:bodyPr>
            <a:normAutofit/>
          </a:bodyPr>
          <a:lstStyle/>
          <a:p>
            <a:r>
              <a:rPr lang="ja-JP" altLang="en-US" dirty="0"/>
              <a:t>国立国会図書館業務・システム最適化計画</a:t>
            </a:r>
            <a:r>
              <a:rPr lang="en-US" altLang="ja-JP" dirty="0" smtClean="0"/>
              <a:t>2013-2017</a:t>
            </a:r>
            <a:r>
              <a:rPr lang="ja-JP" altLang="en-US" sz="2400" dirty="0"/>
              <a:t> </a:t>
            </a:r>
            <a:r>
              <a:rPr lang="ja-JP" altLang="en-US" dirty="0"/>
              <a:t>
 要件定義の必要性と人材</a:t>
            </a:r>
            <a:r>
              <a:rPr lang="ja-JP" altLang="en-US" dirty="0" smtClean="0"/>
              <a:t>育成（</a:t>
            </a:r>
            <a:r>
              <a:rPr lang="en-US" altLang="ja-JP" dirty="0"/>
              <a:t>IT</a:t>
            </a:r>
            <a:r>
              <a:rPr lang="ja-JP" altLang="en-US" dirty="0" smtClean="0"/>
              <a:t>研修より） </a:t>
            </a:r>
            <a:endParaRPr lang="en-US" altLang="ja-JP" dirty="0" smtClean="0"/>
          </a:p>
          <a:p>
            <a:pPr lvl="1"/>
            <a:r>
              <a:rPr lang="ja-JP" altLang="en-US" dirty="0"/>
              <a:t>要件定義の必要性</a:t>
            </a:r>
          </a:p>
          <a:p>
            <a:pPr lvl="1"/>
            <a:r>
              <a:rPr lang="ja-JP" altLang="en-US" dirty="0" smtClean="0"/>
              <a:t>最適化</a:t>
            </a:r>
            <a:r>
              <a:rPr lang="ja-JP" altLang="en-US" dirty="0"/>
              <a:t>計画の考え方</a:t>
            </a:r>
          </a:p>
          <a:p>
            <a:pPr lvl="1"/>
            <a:r>
              <a:rPr lang="ja-JP" altLang="en-US" dirty="0" smtClean="0"/>
              <a:t>情報化</a:t>
            </a:r>
            <a:r>
              <a:rPr lang="ja-JP" altLang="en-US" dirty="0"/>
              <a:t>のプロセスと考慮点 </a:t>
            </a:r>
            <a:endParaRPr lang="en-US" altLang="ja-JP" dirty="0" smtClean="0"/>
          </a:p>
          <a:p>
            <a:pPr lvl="2"/>
            <a:r>
              <a:rPr lang="ja-JP" altLang="en-US" dirty="0" smtClean="0"/>
              <a:t>（</a:t>
            </a:r>
            <a:r>
              <a:rPr lang="ja-JP" altLang="en-US" dirty="0"/>
              <a:t>サービス構築の流れに沿って）（流れ図参照）</a:t>
            </a:r>
          </a:p>
          <a:p>
            <a:pPr lvl="1"/>
            <a:r>
              <a:rPr lang="ja-JP" altLang="en-US" dirty="0" smtClean="0"/>
              <a:t>要件</a:t>
            </a:r>
            <a:r>
              <a:rPr lang="ja-JP" altLang="en-US" dirty="0"/>
              <a:t>定義の重要性と考慮点</a:t>
            </a:r>
          </a:p>
          <a:p>
            <a:pPr lvl="1"/>
            <a:r>
              <a:rPr lang="ja-JP" altLang="en-US" dirty="0" smtClean="0"/>
              <a:t>各工程</a:t>
            </a:r>
            <a:r>
              <a:rPr lang="ja-JP" altLang="en-US" dirty="0"/>
              <a:t>での成果物の妥当性評価</a:t>
            </a:r>
          </a:p>
          <a:p>
            <a:pPr lvl="1"/>
            <a:r>
              <a:rPr lang="ja-JP" altLang="en-US" dirty="0" smtClean="0"/>
              <a:t>参考</a:t>
            </a:r>
            <a:r>
              <a:rPr lang="ja-JP" altLang="en-US" dirty="0"/>
              <a:t>見積書の評価</a:t>
            </a:r>
          </a:p>
          <a:p>
            <a:pPr lvl="1"/>
            <a:r>
              <a:rPr lang="ja-JP" altLang="en-US" dirty="0" smtClean="0"/>
              <a:t>まとめ</a:t>
            </a:r>
            <a:endParaRPr lang="ja-JP" altLang="en-US" dirty="0"/>
          </a:p>
          <a:p>
            <a:pPr lvl="1"/>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9</a:t>
            </a:fld>
            <a:endParaRPr kumimoji="0" lang="en-US"/>
          </a:p>
        </p:txBody>
      </p:sp>
      <p:sp>
        <p:nvSpPr>
          <p:cNvPr id="8" name="右矢印 7"/>
          <p:cNvSpPr/>
          <p:nvPr/>
        </p:nvSpPr>
        <p:spPr>
          <a:xfrm>
            <a:off x="9144000" y="1988841"/>
            <a:ext cx="1368152" cy="55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MindMap</a:t>
            </a:r>
            <a:endParaRPr lang="ja-JP" altLang="en-US" dirty="0"/>
          </a:p>
        </p:txBody>
      </p:sp>
    </p:spTree>
    <p:extLst>
      <p:ext uri="{BB962C8B-B14F-4D97-AF65-F5344CB8AC3E}">
        <p14:creationId xmlns:p14="http://schemas.microsoft.com/office/powerpoint/2010/main" val="3842975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49417</TotalTime>
  <Words>13554</Words>
  <Application>Microsoft Office PowerPoint</Application>
  <PresentationFormat>ワイド画面</PresentationFormat>
  <Paragraphs>1879</Paragraphs>
  <Slides>84</Slides>
  <Notes>50</Notes>
  <HiddenSlides>1</HiddenSlides>
  <MMClips>0</MMClips>
  <ScaleCrop>false</ScaleCrop>
  <HeadingPairs>
    <vt:vector size="8" baseType="variant">
      <vt:variant>
        <vt:lpstr>使用されているフォント</vt:lpstr>
      </vt:variant>
      <vt:variant>
        <vt:i4>13</vt:i4>
      </vt:variant>
      <vt:variant>
        <vt:lpstr>テーマ</vt:lpstr>
      </vt:variant>
      <vt:variant>
        <vt:i4>1</vt:i4>
      </vt:variant>
      <vt:variant>
        <vt:lpstr>スライド タイトル</vt:lpstr>
      </vt:variant>
      <vt:variant>
        <vt:i4>84</vt:i4>
      </vt:variant>
      <vt:variant>
        <vt:lpstr>目的別スライド ショー</vt:lpstr>
      </vt:variant>
      <vt:variant>
        <vt:i4>1</vt:i4>
      </vt:variant>
    </vt:vector>
  </HeadingPairs>
  <TitlesOfParts>
    <vt:vector size="99" baseType="lpstr">
      <vt:lpstr>Arial Unicode MS</vt:lpstr>
      <vt:lpstr>HG丸ｺﾞｼｯｸM-PRO</vt:lpstr>
      <vt:lpstr>Meiryo UI</vt:lpstr>
      <vt:lpstr>ＭＳ</vt:lpstr>
      <vt:lpstr>ＭＳ Ｐゴシック</vt:lpstr>
      <vt:lpstr>ＭＳ Ｐ明朝</vt:lpstr>
      <vt:lpstr>ＭＳ ゴシック</vt:lpstr>
      <vt:lpstr>ＭＳu.</vt:lpstr>
      <vt:lpstr>新細明體</vt:lpstr>
      <vt:lpstr>Arial</vt:lpstr>
      <vt:lpstr>Calibri</vt:lpstr>
      <vt:lpstr>Times New Roman</vt:lpstr>
      <vt:lpstr>Wingdings</vt:lpstr>
      <vt:lpstr>Office テーマ</vt:lpstr>
      <vt:lpstr>情報システムの構築・運用に必要なスキルと知識 【詳細】</vt:lpstr>
      <vt:lpstr>NDLでの事例 【NDLサーチの要件定義】</vt:lpstr>
      <vt:lpstr>多様なユーザニーズの認識</vt:lpstr>
      <vt:lpstr>検索に関するユーザニーズ</vt:lpstr>
      <vt:lpstr>情報探索サービスのあるべき姿</vt:lpstr>
      <vt:lpstr>PowerPoint プレゼンテーション</vt:lpstr>
      <vt:lpstr>情報探索システムの機能モデル (21FYプロトタイプ)</vt:lpstr>
      <vt:lpstr>従来からの開発手法と留意点</vt:lpstr>
      <vt:lpstr>プロジェクト管理，図書館システム開発に必要なマネジメントとは</vt:lpstr>
      <vt:lpstr>業務・システムによるサービスの向上</vt:lpstr>
      <vt:lpstr>サービスの最適化計画の策定の考え方</vt:lpstr>
      <vt:lpstr>情報化のプロセス</vt:lpstr>
      <vt:lpstr>要件定義の重要性と考慮点</vt:lpstr>
      <vt:lpstr>【詳細】サービス要件定義での考慮点</vt:lpstr>
      <vt:lpstr>各工程での成果物の妥当性評価</vt:lpstr>
      <vt:lpstr>【詳細】各仕様書の妥当性の評価</vt:lpstr>
      <vt:lpstr>サービス要件定義のまとめ</vt:lpstr>
      <vt:lpstr>図書館サービスシステムの企画・調達・業者管理に必要なIT関連基礎情報</vt:lpstr>
      <vt:lpstr>技術標準適用ガイドライン策定</vt:lpstr>
      <vt:lpstr>技術標準適用指針（一覧）</vt:lpstr>
      <vt:lpstr>ステークホルダーとの関係での留意点</vt:lpstr>
      <vt:lpstr>ステークホルダーとの関係での留意点</vt:lpstr>
      <vt:lpstr>システム開発及び人材育成・確保に関して 政府の新しい方法論</vt:lpstr>
      <vt:lpstr>システム開発及び人材育成・確保に関して 政府の新しい方法論</vt:lpstr>
      <vt:lpstr>PowerPoint プレゼンテーション</vt:lpstr>
      <vt:lpstr>PowerPoint プレゼンテーション</vt:lpstr>
      <vt:lpstr>PowerPoint プレゼンテーション</vt:lpstr>
      <vt:lpstr>PowerPoint プレゼンテーション</vt:lpstr>
      <vt:lpstr>政府標準ガイドラインに沿った開発タスクとドキュメント</vt:lpstr>
      <vt:lpstr>政府標準ガイドラインに沿ったシステム構築と運用 【一般論】</vt:lpstr>
      <vt:lpstr>総論</vt:lpstr>
      <vt:lpstr>全体構成</vt:lpstr>
      <vt:lpstr>ＩＴガバナンスの全体像</vt:lpstr>
      <vt:lpstr>標準ガイドラインの主なポイント</vt:lpstr>
      <vt:lpstr>要件定義と前後の工程との関係 </vt:lpstr>
      <vt:lpstr>非機能要件の整理方法イメージ </vt:lpstr>
      <vt:lpstr>PowerPoint プレゼンテーション</vt:lpstr>
      <vt:lpstr>工程レビューのタイミングと主な観点</vt:lpstr>
      <vt:lpstr>政府情報システムの整備及び管理に関する標準ガイドライン【実務手引書】【一般論】</vt:lpstr>
      <vt:lpstr>各ドキュメントの記載事項</vt:lpstr>
      <vt:lpstr>NDLでの情報システム構築の経験から</vt:lpstr>
      <vt:lpstr>情報化のプロセス</vt:lpstr>
      <vt:lpstr>要件定義の重要性と考慮点</vt:lpstr>
      <vt:lpstr>【詳細】サービス要件定義での考慮点</vt:lpstr>
      <vt:lpstr>各工程での成果物の妥当性評価</vt:lpstr>
      <vt:lpstr>【詳細】各仕様書の妥当性の評価</vt:lpstr>
      <vt:lpstr>サービス要件定義のまとめ</vt:lpstr>
      <vt:lpstr>iコンピテンシ・ディクショナリを活用したスキル・知識の習得【一般論】</vt:lpstr>
      <vt:lpstr>PowerPoint プレゼンテーション</vt:lpstr>
      <vt:lpstr>業務遂行のタスクとスキル・知識の蓄積の関係 </vt:lpstr>
      <vt:lpstr>PowerPoint プレゼンテーション</vt:lpstr>
      <vt:lpstr>iコンピテンシ・ディクショナリ</vt:lpstr>
      <vt:lpstr>スキルの構成（4つ）</vt:lpstr>
      <vt:lpstr>ヒューマンスキル概念図</vt:lpstr>
      <vt:lpstr>職種を構成するスキルセットの概念</vt:lpstr>
      <vt:lpstr>iコンピテンシ・ディクショナリの利活用形態 </vt:lpstr>
      <vt:lpstr>CCSF（追補版）からの主な変更内容</vt:lpstr>
      <vt:lpstr>様々な知識体系（BOK）</vt:lpstr>
      <vt:lpstr>PowerPoint プレゼンテーション</vt:lpstr>
      <vt:lpstr>ITスキル</vt:lpstr>
      <vt:lpstr>PowerPoint プレゼンテーション</vt:lpstr>
      <vt:lpstr>PowerPoint プレゼンテーション</vt:lpstr>
      <vt:lpstr>PowerPoint プレゼンテーション</vt:lpstr>
      <vt:lpstr>PowerPoint プレゼンテーション</vt:lpstr>
      <vt:lpstr>iコンピテンシ・ディレクトリER図</vt:lpstr>
      <vt:lpstr>PowerPoint プレゼンテーション</vt:lpstr>
      <vt:lpstr>PowerPoint プレゼンテーション</vt:lpstr>
      <vt:lpstr>スキル概要と情報処理試験</vt:lpstr>
      <vt:lpstr>PowerPoint プレゼンテーション</vt:lpstr>
      <vt:lpstr>PowerPoint プレゼンテーション</vt:lpstr>
      <vt:lpstr>PowerPoint プレゼンテーション</vt:lpstr>
      <vt:lpstr>PowerPoint プレゼンテーション</vt:lpstr>
      <vt:lpstr>情報セキュリティ対策の概要</vt:lpstr>
      <vt:lpstr>1） 情報セキュリティの基本概念</vt:lpstr>
      <vt:lpstr>リスクの要因</vt:lpstr>
      <vt:lpstr>情報セキュリティポリシーの階層</vt:lpstr>
      <vt:lpstr>情報セキュリティにおけるさまざまな対策</vt:lpstr>
      <vt:lpstr>脅威と対策 イメージ図</vt:lpstr>
      <vt:lpstr>脅威に対する対策機能の関係</vt:lpstr>
      <vt:lpstr>情報セキュリティ対策関連ドキュメント体系</vt:lpstr>
      <vt:lpstr>PowerPoint プレゼンテーション</vt:lpstr>
      <vt:lpstr>PowerPoint プレゼンテーション</vt:lpstr>
      <vt:lpstr>情報セキュリティマネジメント試験　シラバス</vt:lpstr>
      <vt:lpstr>要求される知識・技能</vt:lpstr>
      <vt:lpstr>TP&amp;Dフォーラム</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masaki nakayama</cp:lastModifiedBy>
  <cp:revision>912</cp:revision>
  <cp:lastPrinted>2016-03-18T02:42:44Z</cp:lastPrinted>
  <dcterms:created xsi:type="dcterms:W3CDTF">2015-08-12T01:03:55Z</dcterms:created>
  <dcterms:modified xsi:type="dcterms:W3CDTF">2016-05-04T03:16:37Z</dcterms:modified>
</cp:coreProperties>
</file>